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notesSlides/notesSlide12.xml" ContentType="application/vnd.openxmlformats-officedocument.presentationml.notesSlide+xml"/>
  <Override PartName="/ppt/charts/chart5.xml" ContentType="application/vnd.openxmlformats-officedocument.drawingml.chart+xml"/>
  <Override PartName="/ppt/notesSlides/notesSlide13.xml" ContentType="application/vnd.openxmlformats-officedocument.presentationml.notesSlide+xml"/>
  <Override PartName="/ppt/charts/chart6.xml" ContentType="application/vnd.openxmlformats-officedocument.drawingml.chart+xml"/>
  <Override PartName="/ppt/theme/themeOverride4.xml" ContentType="application/vnd.openxmlformats-officedocument.themeOverride+xml"/>
  <Override PartName="/ppt/notesSlides/notesSlide14.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0" r:id="rId2"/>
  </p:sldMasterIdLst>
  <p:notesMasterIdLst>
    <p:notesMasterId r:id="rId19"/>
  </p:notesMasterIdLst>
  <p:sldIdLst>
    <p:sldId id="257" r:id="rId3"/>
    <p:sldId id="330" r:id="rId4"/>
    <p:sldId id="345" r:id="rId5"/>
    <p:sldId id="346" r:id="rId6"/>
    <p:sldId id="352" r:id="rId7"/>
    <p:sldId id="354" r:id="rId8"/>
    <p:sldId id="343" r:id="rId9"/>
    <p:sldId id="331" r:id="rId10"/>
    <p:sldId id="347" r:id="rId11"/>
    <p:sldId id="334" r:id="rId12"/>
    <p:sldId id="355" r:id="rId13"/>
    <p:sldId id="337" r:id="rId14"/>
    <p:sldId id="339" r:id="rId15"/>
    <p:sldId id="340" r:id="rId16"/>
    <p:sldId id="344" r:id="rId17"/>
    <p:sldId id="341" r:id="rId1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een Handel" initials="CH" lastIdx="2" clrIdx="0">
    <p:extLst>
      <p:ext uri="{19B8F6BF-5375-455C-9EA6-DF929625EA0E}">
        <p15:presenceInfo xmlns:p15="http://schemas.microsoft.com/office/powerpoint/2012/main" userId="Colleen Handel" providerId="None"/>
      </p:ext>
    </p:extLst>
  </p:cmAuthor>
  <p:cmAuthor id="2" name="Nate Novak" initials="NN" lastIdx="1" clrIdx="1">
    <p:extLst>
      <p:ext uri="{19B8F6BF-5375-455C-9EA6-DF929625EA0E}">
        <p15:presenceInfo xmlns:p15="http://schemas.microsoft.com/office/powerpoint/2012/main" userId="S::nnovak@keybridgedc.com::3c06434c-f575-4bff-8479-9599fabd04f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2A7E"/>
    <a:srgbClr val="98B5E8"/>
    <a:srgbClr val="EF6F00"/>
    <a:srgbClr val="4D4D4D"/>
    <a:srgbClr val="A6A6A6"/>
    <a:srgbClr val="C00000"/>
    <a:srgbClr val="FFFFFF"/>
    <a:srgbClr val="008000"/>
    <a:srgbClr val="D9E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199" autoAdjust="0"/>
  </p:normalViewPr>
  <p:slideViewPr>
    <p:cSldViewPr snapToGrid="0">
      <p:cViewPr varScale="1">
        <p:scale>
          <a:sx n="73" d="100"/>
          <a:sy n="73" d="100"/>
        </p:scale>
        <p:origin x="1506" y="60"/>
      </p:cViewPr>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068022747156607E-2"/>
          <c:y val="5.3163569021199356E-2"/>
          <c:w val="0.915490594925634"/>
          <c:h val="0.81308663515711599"/>
        </c:manualLayout>
      </c:layout>
      <c:barChart>
        <c:barDir val="col"/>
        <c:grouping val="clustered"/>
        <c:varyColors val="0"/>
        <c:ser>
          <c:idx val="1"/>
          <c:order val="0"/>
          <c:tx>
            <c:strRef>
              <c:f>Sheet1!$B$1</c:f>
              <c:strCache>
                <c:ptCount val="1"/>
                <c:pt idx="0">
                  <c:v>GDP</c:v>
                </c:pt>
              </c:strCache>
            </c:strRef>
          </c:tx>
          <c:spPr>
            <a:solidFill>
              <a:srgbClr val="B2B2B2"/>
            </a:solidFill>
          </c:spPr>
          <c:invertIfNegative val="0"/>
          <c:dPt>
            <c:idx val="11"/>
            <c:invertIfNegative val="0"/>
            <c:bubble3D val="0"/>
            <c:spPr>
              <a:solidFill>
                <a:srgbClr val="A6A6A6"/>
              </a:solidFill>
            </c:spPr>
            <c:extLst>
              <c:ext xmlns:c16="http://schemas.microsoft.com/office/drawing/2014/chart" uri="{C3380CC4-5D6E-409C-BE32-E72D297353CC}">
                <c16:uniqueId val="{00000001-010B-406B-A917-52872BD788D5}"/>
              </c:ext>
            </c:extLst>
          </c:dPt>
          <c:dPt>
            <c:idx val="12"/>
            <c:invertIfNegative val="0"/>
            <c:bubble3D val="0"/>
            <c:spPr>
              <a:solidFill>
                <a:srgbClr val="A6A6A6"/>
              </a:solidFill>
            </c:spPr>
            <c:extLst>
              <c:ext xmlns:c16="http://schemas.microsoft.com/office/drawing/2014/chart" uri="{C3380CC4-5D6E-409C-BE32-E72D297353CC}">
                <c16:uniqueId val="{00000003-010B-406B-A917-52872BD788D5}"/>
              </c:ext>
            </c:extLst>
          </c:dPt>
          <c:dPt>
            <c:idx val="13"/>
            <c:invertIfNegative val="0"/>
            <c:bubble3D val="0"/>
            <c:spPr>
              <a:solidFill>
                <a:srgbClr val="A6A6A6"/>
              </a:solidFill>
            </c:spPr>
            <c:extLst>
              <c:ext xmlns:c16="http://schemas.microsoft.com/office/drawing/2014/chart" uri="{C3380CC4-5D6E-409C-BE32-E72D297353CC}">
                <c16:uniqueId val="{00000005-010B-406B-A917-52872BD788D5}"/>
              </c:ext>
            </c:extLst>
          </c:dPt>
          <c:dPt>
            <c:idx val="14"/>
            <c:invertIfNegative val="0"/>
            <c:bubble3D val="0"/>
            <c:spPr>
              <a:solidFill>
                <a:sysClr val="window" lastClr="FFFFFF">
                  <a:lumMod val="65000"/>
                </a:sysClr>
              </a:solidFill>
            </c:spPr>
            <c:extLst>
              <c:ext xmlns:c16="http://schemas.microsoft.com/office/drawing/2014/chart" uri="{C3380CC4-5D6E-409C-BE32-E72D297353CC}">
                <c16:uniqueId val="{00000007-010B-406B-A917-52872BD788D5}"/>
              </c:ext>
            </c:extLst>
          </c:dPt>
          <c:dPt>
            <c:idx val="15"/>
            <c:invertIfNegative val="0"/>
            <c:bubble3D val="0"/>
            <c:spPr>
              <a:solidFill>
                <a:srgbClr val="A6A6A6"/>
              </a:solidFill>
            </c:spPr>
            <c:extLst>
              <c:ext xmlns:c16="http://schemas.microsoft.com/office/drawing/2014/chart" uri="{C3380CC4-5D6E-409C-BE32-E72D297353CC}">
                <c16:uniqueId val="{00000009-010B-406B-A917-52872BD788D5}"/>
              </c:ext>
            </c:extLst>
          </c:dPt>
          <c:dPt>
            <c:idx val="16"/>
            <c:invertIfNegative val="0"/>
            <c:bubble3D val="0"/>
            <c:spPr>
              <a:solidFill>
                <a:srgbClr val="EF6F00"/>
              </a:solidFill>
            </c:spPr>
            <c:extLst>
              <c:ext xmlns:c16="http://schemas.microsoft.com/office/drawing/2014/chart" uri="{C3380CC4-5D6E-409C-BE32-E72D297353CC}">
                <c16:uniqueId val="{0000000A-A463-48A1-8154-CC32E03ADB51}"/>
              </c:ext>
            </c:extLst>
          </c:dPt>
          <c:dLbls>
            <c:dLbl>
              <c:idx val="3"/>
              <c:spPr>
                <a:solidFill>
                  <a:sysClr val="window" lastClr="FFFFFF"/>
                </a:solidFill>
                <a:ln>
                  <a:noFill/>
                </a:ln>
                <a:effectLst/>
              </c:spPr>
              <c:txPr>
                <a:bodyPr wrap="square" lIns="38100" tIns="19050" rIns="38100" bIns="19050" anchor="ctr">
                  <a:spAutoFit/>
                </a:bodyPr>
                <a:lstStyle/>
                <a:p>
                  <a:pPr>
                    <a:defRPr sz="800" b="1">
                      <a:solidFill>
                        <a:schemeClr val="tx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C-010B-406B-A917-52872BD788D5}"/>
                </c:ext>
              </c:extLst>
            </c:dLbl>
            <c:dLbl>
              <c:idx val="16"/>
              <c:delete val="1"/>
              <c:extLst>
                <c:ext xmlns:c15="http://schemas.microsoft.com/office/drawing/2012/chart" uri="{CE6537A1-D6FC-4f65-9D91-7224C49458BB}"/>
                <c:ext xmlns:c16="http://schemas.microsoft.com/office/drawing/2014/chart" uri="{C3380CC4-5D6E-409C-BE32-E72D297353CC}">
                  <c16:uniqueId val="{0000000A-A463-48A1-8154-CC32E03ADB51}"/>
                </c:ext>
              </c:extLst>
            </c:dLbl>
            <c:spPr>
              <a:solidFill>
                <a:sysClr val="window" lastClr="FFFFFF"/>
              </a:solidFill>
              <a:ln>
                <a:noFill/>
              </a:ln>
              <a:effectLst/>
            </c:spPr>
            <c:txPr>
              <a:bodyPr wrap="square" lIns="38100" tIns="19050" rIns="38100" bIns="19050" anchor="ctr">
                <a:spAutoFit/>
              </a:bodyPr>
              <a:lstStyle/>
              <a:p>
                <a:pPr>
                  <a:defRPr sz="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Sheet1!$A$2:$A$18</c:f>
              <c:strCache>
                <c:ptCount val="17"/>
                <c:pt idx="0">
                  <c:v>2015.Q2</c:v>
                </c:pt>
                <c:pt idx="1">
                  <c:v>2015.Q3</c:v>
                </c:pt>
                <c:pt idx="2">
                  <c:v>2015.Q4</c:v>
                </c:pt>
                <c:pt idx="3">
                  <c:v>2016.Q1</c:v>
                </c:pt>
                <c:pt idx="4">
                  <c:v>2016.Q2</c:v>
                </c:pt>
                <c:pt idx="5">
                  <c:v>2016.Q3</c:v>
                </c:pt>
                <c:pt idx="6">
                  <c:v>2016.Q4</c:v>
                </c:pt>
                <c:pt idx="7">
                  <c:v>2017.Q1</c:v>
                </c:pt>
                <c:pt idx="8">
                  <c:v>2017.Q2</c:v>
                </c:pt>
                <c:pt idx="9">
                  <c:v>2017.Q3</c:v>
                </c:pt>
                <c:pt idx="10">
                  <c:v>2017.Q4</c:v>
                </c:pt>
                <c:pt idx="11">
                  <c:v>2018.Q1</c:v>
                </c:pt>
                <c:pt idx="12">
                  <c:v>2018.Q2</c:v>
                </c:pt>
                <c:pt idx="13">
                  <c:v>2018.Q3</c:v>
                </c:pt>
                <c:pt idx="14">
                  <c:v>2018.Q4</c:v>
                </c:pt>
                <c:pt idx="15">
                  <c:v>2019.Q1</c:v>
                </c:pt>
                <c:pt idx="16">
                  <c:v>2019.Q2</c:v>
                </c:pt>
              </c:strCache>
            </c:strRef>
          </c:cat>
          <c:val>
            <c:numRef>
              <c:f>Sheet1!$B$2:$B$18</c:f>
              <c:numCache>
                <c:formatCode>0.0%</c:formatCode>
                <c:ptCount val="17"/>
                <c:pt idx="0">
                  <c:v>2.9985785779977236E-2</c:v>
                </c:pt>
                <c:pt idx="1">
                  <c:v>1.3292010549360134E-2</c:v>
                </c:pt>
                <c:pt idx="2">
                  <c:v>1.3016548202640088E-3</c:v>
                </c:pt>
                <c:pt idx="3">
                  <c:v>2.0288220169540461E-2</c:v>
                </c:pt>
                <c:pt idx="4">
                  <c:v>1.8947017340403383E-2</c:v>
                </c:pt>
                <c:pt idx="5">
                  <c:v>2.1868733208587843E-2</c:v>
                </c:pt>
                <c:pt idx="6">
                  <c:v>2.0260770353534241E-2</c:v>
                </c:pt>
                <c:pt idx="7">
                  <c:v>2.2864861035127859E-2</c:v>
                </c:pt>
                <c:pt idx="8">
                  <c:v>2.1547832488614027E-2</c:v>
                </c:pt>
                <c:pt idx="9">
                  <c:v>3.2009099125706708E-2</c:v>
                </c:pt>
                <c:pt idx="10">
                  <c:v>3.5456379291381124E-2</c:v>
                </c:pt>
                <c:pt idx="11">
                  <c:v>2.5518892049814612E-2</c:v>
                </c:pt>
                <c:pt idx="12">
                  <c:v>3.5138376396687043E-2</c:v>
                </c:pt>
                <c:pt idx="13">
                  <c:v>2.9261631374488672E-2</c:v>
                </c:pt>
                <c:pt idx="14">
                  <c:v>1.0897561903360664E-2</c:v>
                </c:pt>
                <c:pt idx="15">
                  <c:v>3.0961395462358876E-2</c:v>
                </c:pt>
                <c:pt idx="16">
                  <c:v>2.0138186098940913E-2</c:v>
                </c:pt>
              </c:numCache>
            </c:numRef>
          </c:val>
          <c:extLst>
            <c:ext xmlns:c16="http://schemas.microsoft.com/office/drawing/2014/chart" uri="{C3380CC4-5D6E-409C-BE32-E72D297353CC}">
              <c16:uniqueId val="{0000000A-3652-441E-9511-075AE8EC19DD}"/>
            </c:ext>
          </c:extLst>
        </c:ser>
        <c:dLbls>
          <c:showLegendKey val="0"/>
          <c:showVal val="0"/>
          <c:showCatName val="0"/>
          <c:showSerName val="0"/>
          <c:showPercent val="0"/>
          <c:showBubbleSize val="0"/>
        </c:dLbls>
        <c:gapWidth val="125"/>
        <c:axId val="218023040"/>
        <c:axId val="218024576"/>
      </c:barChart>
      <c:lineChart>
        <c:grouping val="standard"/>
        <c:varyColors val="0"/>
        <c:ser>
          <c:idx val="0"/>
          <c:order val="1"/>
          <c:tx>
            <c:strRef>
              <c:f>Sheet1!$C$1</c:f>
              <c:strCache>
                <c:ptCount val="1"/>
                <c:pt idx="0">
                  <c:v>30-Yr Avg</c:v>
                </c:pt>
              </c:strCache>
            </c:strRef>
          </c:tx>
          <c:spPr>
            <a:ln w="19050">
              <a:solidFill>
                <a:srgbClr val="EF6F00"/>
              </a:solidFill>
              <a:prstDash val="dash"/>
            </a:ln>
          </c:spPr>
          <c:marker>
            <c:symbol val="none"/>
          </c:marker>
          <c:cat>
            <c:strRef>
              <c:f>Sheet1!$A$2:$A$18</c:f>
              <c:strCache>
                <c:ptCount val="17"/>
                <c:pt idx="0">
                  <c:v>2015.Q2</c:v>
                </c:pt>
                <c:pt idx="1">
                  <c:v>2015.Q3</c:v>
                </c:pt>
                <c:pt idx="2">
                  <c:v>2015.Q4</c:v>
                </c:pt>
                <c:pt idx="3">
                  <c:v>2016.Q1</c:v>
                </c:pt>
                <c:pt idx="4">
                  <c:v>2016.Q2</c:v>
                </c:pt>
                <c:pt idx="5">
                  <c:v>2016.Q3</c:v>
                </c:pt>
                <c:pt idx="6">
                  <c:v>2016.Q4</c:v>
                </c:pt>
                <c:pt idx="7">
                  <c:v>2017.Q1</c:v>
                </c:pt>
                <c:pt idx="8">
                  <c:v>2017.Q2</c:v>
                </c:pt>
                <c:pt idx="9">
                  <c:v>2017.Q3</c:v>
                </c:pt>
                <c:pt idx="10">
                  <c:v>2017.Q4</c:v>
                </c:pt>
                <c:pt idx="11">
                  <c:v>2018.Q1</c:v>
                </c:pt>
                <c:pt idx="12">
                  <c:v>2018.Q2</c:v>
                </c:pt>
                <c:pt idx="13">
                  <c:v>2018.Q3</c:v>
                </c:pt>
                <c:pt idx="14">
                  <c:v>2018.Q4</c:v>
                </c:pt>
                <c:pt idx="15">
                  <c:v>2019.Q1</c:v>
                </c:pt>
                <c:pt idx="16">
                  <c:v>2019.Q2</c:v>
                </c:pt>
              </c:strCache>
            </c:strRef>
          </c:cat>
          <c:val>
            <c:numRef>
              <c:f>Sheet1!$C$2:$C$18</c:f>
              <c:numCache>
                <c:formatCode>0.0%</c:formatCode>
                <c:ptCount val="17"/>
                <c:pt idx="0">
                  <c:v>2.4616265475715382E-2</c:v>
                </c:pt>
                <c:pt idx="1">
                  <c:v>2.4616265475715382E-2</c:v>
                </c:pt>
                <c:pt idx="2">
                  <c:v>2.4616265475715382E-2</c:v>
                </c:pt>
                <c:pt idx="3">
                  <c:v>2.4616265475715382E-2</c:v>
                </c:pt>
                <c:pt idx="4">
                  <c:v>2.4616265475715382E-2</c:v>
                </c:pt>
                <c:pt idx="5">
                  <c:v>2.4616265475715382E-2</c:v>
                </c:pt>
                <c:pt idx="6">
                  <c:v>2.4616265475715382E-2</c:v>
                </c:pt>
                <c:pt idx="7">
                  <c:v>2.4616265475715382E-2</c:v>
                </c:pt>
                <c:pt idx="8">
                  <c:v>2.4616265475715382E-2</c:v>
                </c:pt>
                <c:pt idx="9">
                  <c:v>2.4616265475715382E-2</c:v>
                </c:pt>
                <c:pt idx="10">
                  <c:v>2.4616265475715382E-2</c:v>
                </c:pt>
                <c:pt idx="11">
                  <c:v>2.4616265475715382E-2</c:v>
                </c:pt>
                <c:pt idx="12">
                  <c:v>2.4616265475715382E-2</c:v>
                </c:pt>
                <c:pt idx="13">
                  <c:v>2.4616265475715382E-2</c:v>
                </c:pt>
                <c:pt idx="14">
                  <c:v>2.4616265475715382E-2</c:v>
                </c:pt>
                <c:pt idx="15">
                  <c:v>2.4616265475715382E-2</c:v>
                </c:pt>
                <c:pt idx="16">
                  <c:v>2.4616265475715382E-2</c:v>
                </c:pt>
              </c:numCache>
            </c:numRef>
          </c:val>
          <c:smooth val="0"/>
          <c:extLst>
            <c:ext xmlns:c16="http://schemas.microsoft.com/office/drawing/2014/chart" uri="{C3380CC4-5D6E-409C-BE32-E72D297353CC}">
              <c16:uniqueId val="{00000006-9CC0-4237-918F-7DF192A5E329}"/>
            </c:ext>
          </c:extLst>
        </c:ser>
        <c:dLbls>
          <c:showLegendKey val="0"/>
          <c:showVal val="0"/>
          <c:showCatName val="0"/>
          <c:showSerName val="0"/>
          <c:showPercent val="0"/>
          <c:showBubbleSize val="0"/>
        </c:dLbls>
        <c:marker val="1"/>
        <c:smooth val="0"/>
        <c:axId val="218023040"/>
        <c:axId val="218024576"/>
      </c:lineChart>
      <c:catAx>
        <c:axId val="218023040"/>
        <c:scaling>
          <c:orientation val="minMax"/>
        </c:scaling>
        <c:delete val="0"/>
        <c:axPos val="b"/>
        <c:numFmt formatCode="General" sourceLinked="1"/>
        <c:majorTickMark val="none"/>
        <c:minorTickMark val="none"/>
        <c:tickLblPos val="low"/>
        <c:spPr>
          <a:ln w="12700">
            <a:solidFill>
              <a:srgbClr val="777777"/>
            </a:solidFill>
          </a:ln>
        </c:spPr>
        <c:txPr>
          <a:bodyPr/>
          <a:lstStyle/>
          <a:p>
            <a:pPr algn="ctr">
              <a:defRPr lang="en-US" sz="1000" b="0" i="0" u="none" strike="noStrike" kern="1200" baseline="0">
                <a:solidFill>
                  <a:srgbClr val="4D4D4D"/>
                </a:solidFill>
                <a:latin typeface="Calibri" pitchFamily="34" charset="0"/>
                <a:ea typeface="+mn-ea"/>
                <a:cs typeface="Calibri" pitchFamily="34" charset="0"/>
              </a:defRPr>
            </a:pPr>
            <a:endParaRPr lang="en-US"/>
          </a:p>
        </c:txPr>
        <c:crossAx val="218024576"/>
        <c:crosses val="autoZero"/>
        <c:auto val="1"/>
        <c:lblAlgn val="ctr"/>
        <c:lblOffset val="100"/>
        <c:tickLblSkip val="4"/>
        <c:tickMarkSkip val="1"/>
        <c:noMultiLvlLbl val="0"/>
      </c:catAx>
      <c:valAx>
        <c:axId val="218024576"/>
        <c:scaling>
          <c:orientation val="minMax"/>
          <c:max val="5.000000000000001E-2"/>
        </c:scaling>
        <c:delete val="0"/>
        <c:axPos val="l"/>
        <c:numFmt formatCode="0%" sourceLinked="0"/>
        <c:majorTickMark val="none"/>
        <c:minorTickMark val="none"/>
        <c:tickLblPos val="nextTo"/>
        <c:spPr>
          <a:ln>
            <a:noFill/>
          </a:ln>
        </c:spPr>
        <c:txPr>
          <a:bodyPr/>
          <a:lstStyle/>
          <a:p>
            <a:pPr algn="ctr">
              <a:defRPr lang="en-US" sz="1000" b="0" i="0" u="none" strike="noStrike" kern="1200" baseline="0">
                <a:solidFill>
                  <a:srgbClr val="4D4D4D"/>
                </a:solidFill>
                <a:latin typeface="Calibri" pitchFamily="34" charset="0"/>
                <a:ea typeface="+mn-ea"/>
                <a:cs typeface="Calibri" pitchFamily="34" charset="0"/>
              </a:defRPr>
            </a:pPr>
            <a:endParaRPr lang="en-US"/>
          </a:p>
        </c:txPr>
        <c:crossAx val="218023040"/>
        <c:crosses val="autoZero"/>
        <c:crossBetween val="between"/>
        <c:majorUnit val="1.0000000000000002E-2"/>
      </c:valAx>
      <c:spPr>
        <a:ln>
          <a:solidFill>
            <a:srgbClr val="FFFFFF">
              <a:lumMod val="75000"/>
            </a:srgbClr>
          </a:solidFill>
        </a:ln>
      </c:spPr>
    </c:plotArea>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009951881014871E-2"/>
          <c:y val="0.23064841501569211"/>
          <c:w val="0.8580691163604548"/>
          <c:h val="0.62279911647822428"/>
        </c:manualLayout>
      </c:layout>
      <c:barChart>
        <c:barDir val="col"/>
        <c:grouping val="clustered"/>
        <c:varyColors val="0"/>
        <c:ser>
          <c:idx val="0"/>
          <c:order val="0"/>
          <c:tx>
            <c:strRef>
              <c:f>Sheet1!$B$1</c:f>
              <c:strCache>
                <c:ptCount val="1"/>
                <c:pt idx="0">
                  <c:v>Q/Q AR</c:v>
                </c:pt>
              </c:strCache>
            </c:strRef>
          </c:tx>
          <c:spPr>
            <a:solidFill>
              <a:srgbClr val="102A7E"/>
            </a:solidFill>
            <a:ln w="38100">
              <a:noFill/>
            </a:ln>
          </c:spPr>
          <c:invertIfNegative val="0"/>
          <c:dPt>
            <c:idx val="21"/>
            <c:invertIfNegative val="0"/>
            <c:bubble3D val="0"/>
            <c:extLst>
              <c:ext xmlns:c16="http://schemas.microsoft.com/office/drawing/2014/chart" uri="{C3380CC4-5D6E-409C-BE32-E72D297353CC}">
                <c16:uniqueId val="{00000000-8E6F-4458-8711-24D1CE1446DE}"/>
              </c:ext>
            </c:extLst>
          </c:dPt>
          <c:dPt>
            <c:idx val="24"/>
            <c:invertIfNegative val="0"/>
            <c:bubble3D val="0"/>
            <c:extLst>
              <c:ext xmlns:c16="http://schemas.microsoft.com/office/drawing/2014/chart" uri="{C3380CC4-5D6E-409C-BE32-E72D297353CC}">
                <c16:uniqueId val="{00000001-8E6F-4458-8711-24D1CE1446DE}"/>
              </c:ext>
            </c:extLst>
          </c:dPt>
          <c:dPt>
            <c:idx val="28"/>
            <c:invertIfNegative val="0"/>
            <c:bubble3D val="0"/>
            <c:extLst>
              <c:ext xmlns:c16="http://schemas.microsoft.com/office/drawing/2014/chart" uri="{C3380CC4-5D6E-409C-BE32-E72D297353CC}">
                <c16:uniqueId val="{00000002-8E6F-4458-8711-24D1CE1446DE}"/>
              </c:ext>
            </c:extLst>
          </c:dPt>
          <c:dPt>
            <c:idx val="29"/>
            <c:invertIfNegative val="0"/>
            <c:bubble3D val="0"/>
            <c:extLst>
              <c:ext xmlns:c16="http://schemas.microsoft.com/office/drawing/2014/chart" uri="{C3380CC4-5D6E-409C-BE32-E72D297353CC}">
                <c16:uniqueId val="{00000002-F5C0-455A-A807-8C7F3EA03075}"/>
              </c:ext>
            </c:extLst>
          </c:dPt>
          <c:dPt>
            <c:idx val="30"/>
            <c:invertIfNegative val="0"/>
            <c:bubble3D val="0"/>
            <c:extLst>
              <c:ext xmlns:c16="http://schemas.microsoft.com/office/drawing/2014/chart" uri="{C3380CC4-5D6E-409C-BE32-E72D297353CC}">
                <c16:uniqueId val="{00000002-3939-4DFC-831B-C6191F1BB6B4}"/>
              </c:ext>
            </c:extLst>
          </c:dPt>
          <c:dPt>
            <c:idx val="31"/>
            <c:invertIfNegative val="0"/>
            <c:bubble3D val="0"/>
            <c:extLst>
              <c:ext xmlns:c16="http://schemas.microsoft.com/office/drawing/2014/chart" uri="{C3380CC4-5D6E-409C-BE32-E72D297353CC}">
                <c16:uniqueId val="{00000002-1911-412F-9056-05BC142E4B1A}"/>
              </c:ext>
            </c:extLst>
          </c:dPt>
          <c:dPt>
            <c:idx val="32"/>
            <c:invertIfNegative val="0"/>
            <c:bubble3D val="0"/>
            <c:extLst>
              <c:ext xmlns:c16="http://schemas.microsoft.com/office/drawing/2014/chart" uri="{C3380CC4-5D6E-409C-BE32-E72D297353CC}">
                <c16:uniqueId val="{00000002-9114-459C-BB71-0695E0EDDA56}"/>
              </c:ext>
            </c:extLst>
          </c:dPt>
          <c:dPt>
            <c:idx val="33"/>
            <c:invertIfNegative val="0"/>
            <c:bubble3D val="0"/>
            <c:extLst>
              <c:ext xmlns:c16="http://schemas.microsoft.com/office/drawing/2014/chart" uri="{C3380CC4-5D6E-409C-BE32-E72D297353CC}">
                <c16:uniqueId val="{00000002-CFFB-481E-96CE-6300F2C940B8}"/>
              </c:ext>
            </c:extLst>
          </c:dPt>
          <c:dPt>
            <c:idx val="34"/>
            <c:invertIfNegative val="0"/>
            <c:bubble3D val="0"/>
            <c:extLst>
              <c:ext xmlns:c16="http://schemas.microsoft.com/office/drawing/2014/chart" uri="{C3380CC4-5D6E-409C-BE32-E72D297353CC}">
                <c16:uniqueId val="{00000002-840C-41B3-820B-B28A3D766F09}"/>
              </c:ext>
            </c:extLst>
          </c:dPt>
          <c:dPt>
            <c:idx val="35"/>
            <c:invertIfNegative val="0"/>
            <c:bubble3D val="0"/>
            <c:extLst>
              <c:ext xmlns:c16="http://schemas.microsoft.com/office/drawing/2014/chart" uri="{C3380CC4-5D6E-409C-BE32-E72D297353CC}">
                <c16:uniqueId val="{00000002-B3A0-41A5-9C13-0D4E1E5BC542}"/>
              </c:ext>
            </c:extLst>
          </c:dPt>
          <c:dPt>
            <c:idx val="36"/>
            <c:invertIfNegative val="0"/>
            <c:bubble3D val="0"/>
            <c:extLst>
              <c:ext xmlns:c16="http://schemas.microsoft.com/office/drawing/2014/chart" uri="{C3380CC4-5D6E-409C-BE32-E72D297353CC}">
                <c16:uniqueId val="{00000002-D6B7-4B97-AC9C-C3E621B24F6D}"/>
              </c:ext>
            </c:extLst>
          </c:dPt>
          <c:dPt>
            <c:idx val="37"/>
            <c:invertIfNegative val="0"/>
            <c:bubble3D val="0"/>
            <c:extLst>
              <c:ext xmlns:c16="http://schemas.microsoft.com/office/drawing/2014/chart" uri="{C3380CC4-5D6E-409C-BE32-E72D297353CC}">
                <c16:uniqueId val="{00000002-8B80-4EC8-9E76-05C217AA684D}"/>
              </c:ext>
            </c:extLst>
          </c:dPt>
          <c:dPt>
            <c:idx val="38"/>
            <c:invertIfNegative val="0"/>
            <c:bubble3D val="0"/>
            <c:extLst>
              <c:ext xmlns:c16="http://schemas.microsoft.com/office/drawing/2014/chart" uri="{C3380CC4-5D6E-409C-BE32-E72D297353CC}">
                <c16:uniqueId val="{00000002-0FDD-4126-AB0E-843E5868CDC5}"/>
              </c:ext>
            </c:extLst>
          </c:dPt>
          <c:dPt>
            <c:idx val="39"/>
            <c:invertIfNegative val="0"/>
            <c:bubble3D val="0"/>
            <c:extLst>
              <c:ext xmlns:c16="http://schemas.microsoft.com/office/drawing/2014/chart" uri="{C3380CC4-5D6E-409C-BE32-E72D297353CC}">
                <c16:uniqueId val="{00000003-2B68-463F-91AA-9B7067E31879}"/>
              </c:ext>
            </c:extLst>
          </c:dPt>
          <c:dPt>
            <c:idx val="40"/>
            <c:invertIfNegative val="0"/>
            <c:bubble3D val="0"/>
            <c:spPr>
              <a:solidFill>
                <a:srgbClr val="EF6F00"/>
              </a:solidFill>
              <a:ln w="38100">
                <a:noFill/>
              </a:ln>
            </c:spPr>
            <c:extLst>
              <c:ext xmlns:c16="http://schemas.microsoft.com/office/drawing/2014/chart" uri="{C3380CC4-5D6E-409C-BE32-E72D297353CC}">
                <c16:uniqueId val="{00000007-6975-4981-AEF7-B9886909DC86}"/>
              </c:ext>
            </c:extLst>
          </c:dPt>
          <c:dPt>
            <c:idx val="117"/>
            <c:invertIfNegative val="0"/>
            <c:bubble3D val="0"/>
            <c:extLst>
              <c:ext xmlns:c16="http://schemas.microsoft.com/office/drawing/2014/chart" uri="{C3380CC4-5D6E-409C-BE32-E72D297353CC}">
                <c16:uniqueId val="{00000002-6975-4981-AEF7-B9886909DC86}"/>
              </c:ext>
            </c:extLst>
          </c:dPt>
          <c:dPt>
            <c:idx val="118"/>
            <c:invertIfNegative val="0"/>
            <c:bubble3D val="0"/>
            <c:extLst>
              <c:ext xmlns:c16="http://schemas.microsoft.com/office/drawing/2014/chart" uri="{C3380CC4-5D6E-409C-BE32-E72D297353CC}">
                <c16:uniqueId val="{00000003-6975-4981-AEF7-B9886909DC86}"/>
              </c:ext>
            </c:extLst>
          </c:dPt>
          <c:dPt>
            <c:idx val="527"/>
            <c:invertIfNegative val="0"/>
            <c:bubble3D val="0"/>
            <c:extLst>
              <c:ext xmlns:c16="http://schemas.microsoft.com/office/drawing/2014/chart" uri="{C3380CC4-5D6E-409C-BE32-E72D297353CC}">
                <c16:uniqueId val="{00000004-6975-4981-AEF7-B9886909DC86}"/>
              </c:ext>
            </c:extLst>
          </c:dPt>
          <c:cat>
            <c:strRef>
              <c:f>Sheet1!$A$15:$A$55</c:f>
              <c:strCache>
                <c:ptCount val="41"/>
                <c:pt idx="0">
                  <c:v>Q2.2009</c:v>
                </c:pt>
                <c:pt idx="1">
                  <c:v>Q3.2009</c:v>
                </c:pt>
                <c:pt idx="2">
                  <c:v>Q4.2009</c:v>
                </c:pt>
                <c:pt idx="3">
                  <c:v>Q1.2010</c:v>
                </c:pt>
                <c:pt idx="4">
                  <c:v>Q2.2010</c:v>
                </c:pt>
                <c:pt idx="5">
                  <c:v>Q3.2010</c:v>
                </c:pt>
                <c:pt idx="6">
                  <c:v>Q4.2010</c:v>
                </c:pt>
                <c:pt idx="7">
                  <c:v>Q1.2011</c:v>
                </c:pt>
                <c:pt idx="8">
                  <c:v>Q2.2011</c:v>
                </c:pt>
                <c:pt idx="9">
                  <c:v>Q3.2011</c:v>
                </c:pt>
                <c:pt idx="10">
                  <c:v>Q4.2011</c:v>
                </c:pt>
                <c:pt idx="11">
                  <c:v>Q1.2012</c:v>
                </c:pt>
                <c:pt idx="12">
                  <c:v>Q2.2012</c:v>
                </c:pt>
                <c:pt idx="13">
                  <c:v>Q3.2012</c:v>
                </c:pt>
                <c:pt idx="14">
                  <c:v>Q4.2012</c:v>
                </c:pt>
                <c:pt idx="15">
                  <c:v>Q1.2013</c:v>
                </c:pt>
                <c:pt idx="16">
                  <c:v>Q2.2013</c:v>
                </c:pt>
                <c:pt idx="17">
                  <c:v>Q3.2013</c:v>
                </c:pt>
                <c:pt idx="18">
                  <c:v>Q4.2013</c:v>
                </c:pt>
                <c:pt idx="19">
                  <c:v>Q1.2014</c:v>
                </c:pt>
                <c:pt idx="20">
                  <c:v>Q2.2014</c:v>
                </c:pt>
                <c:pt idx="21">
                  <c:v>Q3.2014</c:v>
                </c:pt>
                <c:pt idx="22">
                  <c:v>Q4.2014</c:v>
                </c:pt>
                <c:pt idx="23">
                  <c:v>Q1.2015</c:v>
                </c:pt>
                <c:pt idx="24">
                  <c:v>Q2.2015</c:v>
                </c:pt>
                <c:pt idx="25">
                  <c:v>Q3.2015</c:v>
                </c:pt>
                <c:pt idx="26">
                  <c:v>Q4.2015</c:v>
                </c:pt>
                <c:pt idx="27">
                  <c:v>Q1.2016</c:v>
                </c:pt>
                <c:pt idx="28">
                  <c:v>Q2.2016</c:v>
                </c:pt>
                <c:pt idx="29">
                  <c:v>Q3.2016</c:v>
                </c:pt>
                <c:pt idx="30">
                  <c:v>Q4.2016</c:v>
                </c:pt>
                <c:pt idx="31">
                  <c:v>Q1.2017</c:v>
                </c:pt>
                <c:pt idx="32">
                  <c:v>Q2.2017</c:v>
                </c:pt>
                <c:pt idx="33">
                  <c:v>Q3.2017</c:v>
                </c:pt>
                <c:pt idx="34">
                  <c:v>Q4.2017</c:v>
                </c:pt>
                <c:pt idx="35">
                  <c:v>Q1.2018</c:v>
                </c:pt>
                <c:pt idx="36">
                  <c:v>Q2.2018</c:v>
                </c:pt>
                <c:pt idx="37">
                  <c:v>Q3.2018</c:v>
                </c:pt>
                <c:pt idx="38">
                  <c:v>Q4.2018</c:v>
                </c:pt>
                <c:pt idx="39">
                  <c:v>Q1.2019</c:v>
                </c:pt>
                <c:pt idx="40">
                  <c:v>Q2.2019</c:v>
                </c:pt>
              </c:strCache>
            </c:strRef>
          </c:cat>
          <c:val>
            <c:numRef>
              <c:f>Sheet1!$B$15:$B$55</c:f>
              <c:numCache>
                <c:formatCode>0.0%</c:formatCode>
                <c:ptCount val="41"/>
                <c:pt idx="0">
                  <c:v>-0.11599999999999999</c:v>
                </c:pt>
                <c:pt idx="1">
                  <c:v>-2.3E-2</c:v>
                </c:pt>
                <c:pt idx="2">
                  <c:v>2.7000000000000003E-2</c:v>
                </c:pt>
                <c:pt idx="3">
                  <c:v>2.7999999999999997E-2</c:v>
                </c:pt>
                <c:pt idx="4">
                  <c:v>0.13800000000000001</c:v>
                </c:pt>
                <c:pt idx="5">
                  <c:v>0.113</c:v>
                </c:pt>
                <c:pt idx="6">
                  <c:v>0.08</c:v>
                </c:pt>
                <c:pt idx="7">
                  <c:v>-5.0000000000000001E-3</c:v>
                </c:pt>
                <c:pt idx="8">
                  <c:v>0.107</c:v>
                </c:pt>
                <c:pt idx="9">
                  <c:v>0.20100000000000001</c:v>
                </c:pt>
                <c:pt idx="10">
                  <c:v>0.106</c:v>
                </c:pt>
                <c:pt idx="11">
                  <c:v>0.106</c:v>
                </c:pt>
                <c:pt idx="12">
                  <c:v>9.3000000000000013E-2</c:v>
                </c:pt>
                <c:pt idx="13">
                  <c:v>-1.3000000000000001E-2</c:v>
                </c:pt>
                <c:pt idx="14">
                  <c:v>4.4000000000000004E-2</c:v>
                </c:pt>
                <c:pt idx="15">
                  <c:v>5.2999999999999999E-2</c:v>
                </c:pt>
                <c:pt idx="16">
                  <c:v>1.1000000000000001E-2</c:v>
                </c:pt>
                <c:pt idx="17">
                  <c:v>7.0000000000000007E-2</c:v>
                </c:pt>
                <c:pt idx="18">
                  <c:v>8.4000000000000005E-2</c:v>
                </c:pt>
                <c:pt idx="19">
                  <c:v>5.7000000000000002E-2</c:v>
                </c:pt>
                <c:pt idx="20">
                  <c:v>0.11199999999999999</c:v>
                </c:pt>
                <c:pt idx="21">
                  <c:v>8.3000000000000004E-2</c:v>
                </c:pt>
                <c:pt idx="22">
                  <c:v>2.5000000000000001E-2</c:v>
                </c:pt>
                <c:pt idx="23">
                  <c:v>-1.6E-2</c:v>
                </c:pt>
                <c:pt idx="24">
                  <c:v>1.2E-2</c:v>
                </c:pt>
                <c:pt idx="25">
                  <c:v>1.2E-2</c:v>
                </c:pt>
                <c:pt idx="26">
                  <c:v>-4.4000000000000004E-2</c:v>
                </c:pt>
                <c:pt idx="27">
                  <c:v>-6.0000000000000001E-3</c:v>
                </c:pt>
                <c:pt idx="28">
                  <c:v>0.04</c:v>
                </c:pt>
                <c:pt idx="29">
                  <c:v>5.5999999999999994E-2</c:v>
                </c:pt>
                <c:pt idx="30">
                  <c:v>6.9999999999999993E-3</c:v>
                </c:pt>
                <c:pt idx="31">
                  <c:v>6.6000000000000003E-2</c:v>
                </c:pt>
                <c:pt idx="32">
                  <c:v>4.4000000000000004E-2</c:v>
                </c:pt>
                <c:pt idx="33">
                  <c:v>2.4E-2</c:v>
                </c:pt>
                <c:pt idx="34">
                  <c:v>8.4000000000000005E-2</c:v>
                </c:pt>
                <c:pt idx="35">
                  <c:v>8.8000000000000009E-2</c:v>
                </c:pt>
                <c:pt idx="36">
                  <c:v>7.9000000000000001E-2</c:v>
                </c:pt>
                <c:pt idx="37">
                  <c:v>2.1000000000000001E-2</c:v>
                </c:pt>
                <c:pt idx="38">
                  <c:v>4.8000000000000001E-2</c:v>
                </c:pt>
                <c:pt idx="39">
                  <c:v>4.4000000000000004E-2</c:v>
                </c:pt>
                <c:pt idx="40">
                  <c:v>-0.01</c:v>
                </c:pt>
              </c:numCache>
            </c:numRef>
          </c:val>
          <c:extLst>
            <c:ext xmlns:c16="http://schemas.microsoft.com/office/drawing/2014/chart" uri="{C3380CC4-5D6E-409C-BE32-E72D297353CC}">
              <c16:uniqueId val="{00000005-6975-4981-AEF7-B9886909DC86}"/>
            </c:ext>
          </c:extLst>
        </c:ser>
        <c:dLbls>
          <c:showLegendKey val="0"/>
          <c:showVal val="0"/>
          <c:showCatName val="0"/>
          <c:showSerName val="0"/>
          <c:showPercent val="0"/>
          <c:showBubbleSize val="0"/>
        </c:dLbls>
        <c:gapWidth val="29"/>
        <c:axId val="431328968"/>
        <c:axId val="429985680"/>
      </c:barChart>
      <c:dateAx>
        <c:axId val="431328968"/>
        <c:scaling>
          <c:orientation val="minMax"/>
        </c:scaling>
        <c:delete val="0"/>
        <c:axPos val="b"/>
        <c:numFmt formatCode="[$-409]mmm\-yy;@" sourceLinked="0"/>
        <c:majorTickMark val="none"/>
        <c:minorTickMark val="none"/>
        <c:tickLblPos val="low"/>
        <c:spPr>
          <a:ln>
            <a:solidFill>
              <a:sysClr val="window" lastClr="FFFFFF">
                <a:lumMod val="50000"/>
              </a:sysClr>
            </a:solidFill>
          </a:ln>
        </c:spPr>
        <c:txPr>
          <a:bodyPr rot="0"/>
          <a:lstStyle/>
          <a:p>
            <a:pPr>
              <a:defRPr sz="1050" b="0">
                <a:solidFill>
                  <a:schemeClr val="bg1">
                    <a:lumMod val="50000"/>
                  </a:schemeClr>
                </a:solidFill>
              </a:defRPr>
            </a:pPr>
            <a:endParaRPr lang="en-US"/>
          </a:p>
        </c:txPr>
        <c:crossAx val="429985680"/>
        <c:crosses val="autoZero"/>
        <c:auto val="0"/>
        <c:lblOffset val="0"/>
        <c:baseTimeUnit val="days"/>
        <c:majorUnit val="4"/>
        <c:majorTimeUnit val="years"/>
      </c:dateAx>
      <c:valAx>
        <c:axId val="429985680"/>
        <c:scaling>
          <c:orientation val="minMax"/>
          <c:max val="0.30000000000000004"/>
        </c:scaling>
        <c:delete val="0"/>
        <c:axPos val="l"/>
        <c:majorGridlines>
          <c:spPr>
            <a:ln>
              <a:solidFill>
                <a:srgbClr val="D9D9D9"/>
              </a:solidFill>
            </a:ln>
          </c:spPr>
        </c:majorGridlines>
        <c:numFmt formatCode="0%"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1328968"/>
        <c:crosses val="autoZero"/>
        <c:crossBetween val="between"/>
        <c:majorUnit val="0.1"/>
      </c:valAx>
    </c:plotArea>
    <c:plotVisOnly val="1"/>
    <c:dispBlanksAs val="gap"/>
    <c:showDLblsOverMax val="0"/>
  </c:chart>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673884514435707E-2"/>
          <c:y val="0.16966956555803658"/>
          <c:w val="0.84997878390201231"/>
          <c:h val="0.68586692521643755"/>
        </c:manualLayout>
      </c:layout>
      <c:barChart>
        <c:barDir val="col"/>
        <c:grouping val="clustered"/>
        <c:varyColors val="0"/>
        <c:ser>
          <c:idx val="0"/>
          <c:order val="0"/>
          <c:tx>
            <c:strRef>
              <c:f>Sheet1!$B$1</c:f>
              <c:strCache>
                <c:ptCount val="1"/>
                <c:pt idx="0">
                  <c:v>Equipment &amp; Software Investment</c:v>
                </c:pt>
              </c:strCache>
            </c:strRef>
          </c:tx>
          <c:spPr>
            <a:solidFill>
              <a:srgbClr val="102A7E"/>
            </a:solidFill>
            <a:ln>
              <a:noFill/>
            </a:ln>
          </c:spPr>
          <c:invertIfNegative val="0"/>
          <c:dPt>
            <c:idx val="1"/>
            <c:invertIfNegative val="0"/>
            <c:bubble3D val="0"/>
            <c:extLst>
              <c:ext xmlns:c16="http://schemas.microsoft.com/office/drawing/2014/chart" uri="{C3380CC4-5D6E-409C-BE32-E72D297353CC}">
                <c16:uniqueId val="{00000000-F7C3-40CA-996D-0C2FC5348D65}"/>
              </c:ext>
            </c:extLst>
          </c:dPt>
          <c:dPt>
            <c:idx val="2"/>
            <c:invertIfNegative val="0"/>
            <c:bubble3D val="0"/>
            <c:extLst>
              <c:ext xmlns:c16="http://schemas.microsoft.com/office/drawing/2014/chart" uri="{C3380CC4-5D6E-409C-BE32-E72D297353CC}">
                <c16:uniqueId val="{00000001-20AA-4652-A8C2-85BADBFB4EE5}"/>
              </c:ext>
            </c:extLst>
          </c:dPt>
          <c:dPt>
            <c:idx val="5"/>
            <c:invertIfNegative val="0"/>
            <c:bubble3D val="0"/>
            <c:extLst>
              <c:ext xmlns:c16="http://schemas.microsoft.com/office/drawing/2014/chart" uri="{C3380CC4-5D6E-409C-BE32-E72D297353CC}">
                <c16:uniqueId val="{00000002-F7C3-40CA-996D-0C2FC5348D65}"/>
              </c:ext>
            </c:extLst>
          </c:dPt>
          <c:dPt>
            <c:idx val="6"/>
            <c:invertIfNegative val="0"/>
            <c:bubble3D val="0"/>
            <c:extLst>
              <c:ext xmlns:c16="http://schemas.microsoft.com/office/drawing/2014/chart" uri="{C3380CC4-5D6E-409C-BE32-E72D297353CC}">
                <c16:uniqueId val="{00000003-20AA-4652-A8C2-85BADBFB4EE5}"/>
              </c:ext>
            </c:extLst>
          </c:dPt>
          <c:dPt>
            <c:idx val="7"/>
            <c:invertIfNegative val="0"/>
            <c:bubble3D val="0"/>
            <c:spPr>
              <a:solidFill>
                <a:schemeClr val="tx1"/>
              </a:solidFill>
              <a:ln>
                <a:noFill/>
              </a:ln>
            </c:spPr>
            <c:extLst>
              <c:ext xmlns:c16="http://schemas.microsoft.com/office/drawing/2014/chart" uri="{C3380CC4-5D6E-409C-BE32-E72D297353CC}">
                <c16:uniqueId val="{00000003-36B7-4233-A7F9-A4FC9F86A40C}"/>
              </c:ext>
            </c:extLst>
          </c:dPt>
          <c:dPt>
            <c:idx val="8"/>
            <c:invertIfNegative val="0"/>
            <c:bubble3D val="0"/>
            <c:spPr>
              <a:solidFill>
                <a:schemeClr val="tx1"/>
              </a:solidFill>
              <a:ln>
                <a:noFill/>
              </a:ln>
            </c:spPr>
            <c:extLst>
              <c:ext xmlns:c16="http://schemas.microsoft.com/office/drawing/2014/chart" uri="{C3380CC4-5D6E-409C-BE32-E72D297353CC}">
                <c16:uniqueId val="{00000003-F5F2-4FF0-8AB4-2A1284FB3AB9}"/>
              </c:ext>
            </c:extLst>
          </c:dPt>
          <c:dPt>
            <c:idx val="9"/>
            <c:invertIfNegative val="0"/>
            <c:bubble3D val="0"/>
            <c:spPr>
              <a:solidFill>
                <a:schemeClr val="tx1"/>
              </a:solidFill>
              <a:ln>
                <a:noFill/>
              </a:ln>
            </c:spPr>
            <c:extLst>
              <c:ext xmlns:c16="http://schemas.microsoft.com/office/drawing/2014/chart" uri="{C3380CC4-5D6E-409C-BE32-E72D297353CC}">
                <c16:uniqueId val="{00000003-D487-4F2F-8D3C-42CE1E06FEAA}"/>
              </c:ext>
            </c:extLst>
          </c:dPt>
          <c:dPt>
            <c:idx val="10"/>
            <c:invertIfNegative val="0"/>
            <c:bubble3D val="0"/>
            <c:extLst>
              <c:ext xmlns:c16="http://schemas.microsoft.com/office/drawing/2014/chart" uri="{C3380CC4-5D6E-409C-BE32-E72D297353CC}">
                <c16:uniqueId val="{00000003-F5FB-4DB2-9AB3-59E7F1C0C0B7}"/>
              </c:ext>
            </c:extLst>
          </c:dPt>
          <c:dPt>
            <c:idx val="11"/>
            <c:invertIfNegative val="0"/>
            <c:bubble3D val="0"/>
            <c:extLst>
              <c:ext xmlns:c16="http://schemas.microsoft.com/office/drawing/2014/chart" uri="{C3380CC4-5D6E-409C-BE32-E72D297353CC}">
                <c16:uniqueId val="{00000003-54A4-4424-BC22-12861688FC7D}"/>
              </c:ext>
            </c:extLst>
          </c:dPt>
          <c:dPt>
            <c:idx val="12"/>
            <c:invertIfNegative val="0"/>
            <c:bubble3D val="0"/>
            <c:extLst>
              <c:ext xmlns:c16="http://schemas.microsoft.com/office/drawing/2014/chart" uri="{C3380CC4-5D6E-409C-BE32-E72D297353CC}">
                <c16:uniqueId val="{00000003-EB73-4E22-9A24-293CB8C9F3DC}"/>
              </c:ext>
            </c:extLst>
          </c:dPt>
          <c:dPt>
            <c:idx val="13"/>
            <c:invertIfNegative val="0"/>
            <c:bubble3D val="0"/>
            <c:extLst>
              <c:ext xmlns:c16="http://schemas.microsoft.com/office/drawing/2014/chart" uri="{C3380CC4-5D6E-409C-BE32-E72D297353CC}">
                <c16:uniqueId val="{00000003-35D7-4150-8E38-988E6F7FE9DB}"/>
              </c:ext>
            </c:extLst>
          </c:dPt>
          <c:dPt>
            <c:idx val="14"/>
            <c:invertIfNegative val="0"/>
            <c:bubble3D val="0"/>
            <c:extLst>
              <c:ext xmlns:c16="http://schemas.microsoft.com/office/drawing/2014/chart" uri="{C3380CC4-5D6E-409C-BE32-E72D297353CC}">
                <c16:uniqueId val="{00000004-09BD-48FB-AF03-98BCCC967F80}"/>
              </c:ext>
            </c:extLst>
          </c:dPt>
          <c:dPt>
            <c:idx val="15"/>
            <c:invertIfNegative val="0"/>
            <c:bubble3D val="0"/>
            <c:spPr>
              <a:solidFill>
                <a:srgbClr val="98B5E8"/>
              </a:solidFill>
              <a:ln>
                <a:noFill/>
              </a:ln>
            </c:spPr>
            <c:extLst>
              <c:ext xmlns:c16="http://schemas.microsoft.com/office/drawing/2014/chart" uri="{C3380CC4-5D6E-409C-BE32-E72D297353CC}">
                <c16:uniqueId val="{00000006-09BD-48FB-AF03-98BCCC967F80}"/>
              </c:ext>
            </c:extLst>
          </c:dPt>
          <c:dPt>
            <c:idx val="16"/>
            <c:invertIfNegative val="0"/>
            <c:bubble3D val="0"/>
            <c:spPr>
              <a:solidFill>
                <a:srgbClr val="98B5E8"/>
              </a:solidFill>
              <a:ln>
                <a:noFill/>
              </a:ln>
            </c:spPr>
            <c:extLst>
              <c:ext xmlns:c16="http://schemas.microsoft.com/office/drawing/2014/chart" uri="{C3380CC4-5D6E-409C-BE32-E72D297353CC}">
                <c16:uniqueId val="{00000008-09BD-48FB-AF03-98BCCC967F80}"/>
              </c:ext>
            </c:extLst>
          </c:dPt>
          <c:dLbls>
            <c:dLbl>
              <c:idx val="6"/>
              <c:numFmt formatCode="0.0%" sourceLinked="0"/>
              <c:spPr>
                <a:noFill/>
                <a:ln>
                  <a:noFill/>
                </a:ln>
                <a:effectLst/>
              </c:spPr>
              <c:txPr>
                <a:bodyPr/>
                <a:lstStyle/>
                <a:p>
                  <a:pPr>
                    <a:defRPr sz="1100" b="1">
                      <a:solidFill>
                        <a:srgbClr val="102A7E"/>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3-20AA-4652-A8C2-85BADBFB4EE5}"/>
                </c:ext>
              </c:extLst>
            </c:dLbl>
            <c:dLbl>
              <c:idx val="7"/>
              <c:tx>
                <c:rich>
                  <a:bodyPr/>
                  <a:lstStyle/>
                  <a:p>
                    <a:pPr>
                      <a:defRPr sz="1100" b="1">
                        <a:solidFill>
                          <a:schemeClr val="accent2"/>
                        </a:solidFill>
                        <a:latin typeface="+mn-lt"/>
                      </a:defRPr>
                    </a:pPr>
                    <a:fld id="{C82B9339-55CA-4B28-9265-EC4C841726B9}" type="VALUE">
                      <a:rPr lang="en-US">
                        <a:solidFill>
                          <a:schemeClr val="tx1"/>
                        </a:solidFill>
                      </a:rPr>
                      <a:pPr>
                        <a:defRPr sz="1100" b="1">
                          <a:solidFill>
                            <a:schemeClr val="accent2"/>
                          </a:solidFill>
                          <a:latin typeface="+mn-lt"/>
                        </a:defRPr>
                      </a:pPr>
                      <a:t>[VALUE]</a:t>
                    </a:fld>
                    <a:endParaRPr lang="en-US"/>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6B7-4233-A7F9-A4FC9F86A40C}"/>
                </c:ext>
              </c:extLst>
            </c:dLbl>
            <c:dLbl>
              <c:idx val="8"/>
              <c:tx>
                <c:rich>
                  <a:bodyPr/>
                  <a:lstStyle/>
                  <a:p>
                    <a:pPr>
                      <a:defRPr sz="1100" b="1">
                        <a:solidFill>
                          <a:schemeClr val="accent2"/>
                        </a:solidFill>
                        <a:latin typeface="+mn-lt"/>
                      </a:defRPr>
                    </a:pPr>
                    <a:fld id="{558DEBC8-74E4-4559-98CF-C86D05EC9641}" type="VALUE">
                      <a:rPr lang="en-US">
                        <a:solidFill>
                          <a:schemeClr val="tx1"/>
                        </a:solidFill>
                      </a:rPr>
                      <a:pPr>
                        <a:defRPr sz="1100" b="1">
                          <a:solidFill>
                            <a:schemeClr val="accent2"/>
                          </a:solidFill>
                          <a:latin typeface="+mn-lt"/>
                        </a:defRPr>
                      </a:pPr>
                      <a:t>[VALUE]</a:t>
                    </a:fld>
                    <a:endParaRPr lang="en-US"/>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F2-4FF0-8AB4-2A1284FB3AB9}"/>
                </c:ext>
              </c:extLst>
            </c:dLbl>
            <c:dLbl>
              <c:idx val="9"/>
              <c:tx>
                <c:rich>
                  <a:bodyPr/>
                  <a:lstStyle/>
                  <a:p>
                    <a:fld id="{4C619FA3-AD66-4ADD-A543-407E0B27F053}"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D487-4F2F-8D3C-42CE1E06FEAA}"/>
                </c:ext>
              </c:extLst>
            </c:dLbl>
            <c:dLbl>
              <c:idx val="10"/>
              <c:tx>
                <c:rich>
                  <a:bodyPr/>
                  <a:lstStyle/>
                  <a:p>
                    <a:pPr>
                      <a:defRPr sz="1100" b="1">
                        <a:solidFill>
                          <a:srgbClr val="102A7E"/>
                        </a:solidFill>
                        <a:latin typeface="+mn-lt"/>
                      </a:defRPr>
                    </a:pPr>
                    <a:fld id="{3DCCBB1C-75E9-489E-B956-3AE3C7DAE426}" type="VALUE">
                      <a:rPr lang="en-US">
                        <a:solidFill>
                          <a:srgbClr val="102A7E"/>
                        </a:solidFill>
                      </a:rPr>
                      <a:pPr>
                        <a:defRPr sz="1100" b="1">
                          <a:solidFill>
                            <a:srgbClr val="102A7E"/>
                          </a:solidFill>
                          <a:latin typeface="+mn-lt"/>
                        </a:defRPr>
                      </a:pPr>
                      <a:t>[VALUE]</a:t>
                    </a:fld>
                    <a:endParaRPr lang="en-US"/>
                  </a:p>
                </c:rich>
              </c:tx>
              <c:numFmt formatCode="0.0%" sourceLinked="0"/>
              <c:spPr>
                <a:noFill/>
                <a:ln>
                  <a:noFill/>
                </a:ln>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5FB-4DB2-9AB3-59E7F1C0C0B7}"/>
                </c:ext>
              </c:extLst>
            </c:dLbl>
            <c:dLbl>
              <c:idx val="11"/>
              <c:tx>
                <c:rich>
                  <a:bodyPr/>
                  <a:lstStyle/>
                  <a:p>
                    <a:fld id="{858A2E7B-F9C0-46B1-9FF1-5110A013B718}" type="VALUE">
                      <a:rPr lang="en-US">
                        <a:solidFill>
                          <a:schemeClr val="tx1"/>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4A4-4424-BC22-12861688FC7D}"/>
                </c:ext>
              </c:extLst>
            </c:dLbl>
            <c:dLbl>
              <c:idx val="12"/>
              <c:numFmt formatCode="0.0%" sourceLinked="0"/>
              <c:spPr>
                <a:noFill/>
                <a:ln>
                  <a:noFill/>
                </a:ln>
                <a:effectLst/>
              </c:spPr>
              <c:txPr>
                <a:bodyPr/>
                <a:lstStyle/>
                <a:p>
                  <a:pPr>
                    <a:defRPr sz="1100" b="1">
                      <a:solidFill>
                        <a:srgbClr val="102A7E"/>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3-EB73-4E22-9A24-293CB8C9F3DC}"/>
                </c:ext>
              </c:extLst>
            </c:dLbl>
            <c:dLbl>
              <c:idx val="13"/>
              <c:numFmt formatCode="0.0%" sourceLinked="0"/>
              <c:spPr>
                <a:noFill/>
                <a:ln>
                  <a:noFill/>
                </a:ln>
                <a:effectLst/>
              </c:spPr>
              <c:txPr>
                <a:bodyPr/>
                <a:lstStyle/>
                <a:p>
                  <a:pPr>
                    <a:defRPr sz="1100" b="1">
                      <a:solidFill>
                        <a:srgbClr val="102A7E"/>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5D7-4150-8E38-988E6F7FE9DB}"/>
                </c:ext>
              </c:extLst>
            </c:dLbl>
            <c:dLbl>
              <c:idx val="14"/>
              <c:numFmt formatCode="0.0%" sourceLinked="0"/>
              <c:spPr>
                <a:noFill/>
                <a:ln>
                  <a:noFill/>
                </a:ln>
                <a:effectLst/>
              </c:spPr>
              <c:txPr>
                <a:bodyPr/>
                <a:lstStyle/>
                <a:p>
                  <a:pPr>
                    <a:defRPr sz="1100" b="1">
                      <a:solidFill>
                        <a:srgbClr val="102A7E"/>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4-09BD-48FB-AF03-98BCCC967F80}"/>
                </c:ext>
              </c:extLst>
            </c:dLbl>
            <c:dLbl>
              <c:idx val="15"/>
              <c:numFmt formatCode="0.0%" sourceLinked="0"/>
              <c:spPr>
                <a:noFill/>
                <a:ln>
                  <a:noFill/>
                </a:ln>
                <a:effectLst/>
              </c:spPr>
              <c:txPr>
                <a:bodyPr/>
                <a:lstStyle/>
                <a:p>
                  <a:pPr>
                    <a:defRPr sz="1100" b="1">
                      <a:solidFill>
                        <a:srgbClr val="98B5E8"/>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6-09BD-48FB-AF03-98BCCC967F80}"/>
                </c:ext>
              </c:extLst>
            </c:dLbl>
            <c:dLbl>
              <c:idx val="16"/>
              <c:numFmt formatCode="0.0%" sourceLinked="0"/>
              <c:spPr>
                <a:noFill/>
                <a:ln>
                  <a:noFill/>
                </a:ln>
                <a:effectLst/>
              </c:spPr>
              <c:txPr>
                <a:bodyPr/>
                <a:lstStyle/>
                <a:p>
                  <a:pPr>
                    <a:defRPr sz="1100" b="1">
                      <a:solidFill>
                        <a:srgbClr val="98B5E8"/>
                      </a:solidFill>
                      <a:latin typeface="+mn-lt"/>
                    </a:defRPr>
                  </a:pPr>
                  <a:endParaRPr lang="en-US"/>
                </a:p>
              </c:txPr>
              <c:showLegendKey val="0"/>
              <c:showVal val="1"/>
              <c:showCatName val="0"/>
              <c:showSerName val="0"/>
              <c:showPercent val="0"/>
              <c:showBubbleSize val="0"/>
              <c:extLst>
                <c:ext xmlns:c16="http://schemas.microsoft.com/office/drawing/2014/chart" uri="{C3380CC4-5D6E-409C-BE32-E72D297353CC}">
                  <c16:uniqueId val="{00000008-09BD-48FB-AF03-98BCCC967F80}"/>
                </c:ext>
              </c:extLst>
            </c:dLbl>
            <c:numFmt formatCode="0.0%" sourceLinked="0"/>
            <c:spPr>
              <a:noFill/>
              <a:ln>
                <a:noFill/>
              </a:ln>
              <a:effectLst/>
            </c:spPr>
            <c:txPr>
              <a:bodyPr/>
              <a:lstStyle/>
              <a:p>
                <a:pPr>
                  <a:defRPr sz="1100" b="1">
                    <a:solidFill>
                      <a:schemeClr val="tx1"/>
                    </a:solidFill>
                    <a:latin typeface="+mn-lt"/>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Sheet1!$A$8:$A$24</c:f>
              <c:strCache>
                <c:ptCount val="17"/>
                <c:pt idx="0">
                  <c:v>2015.Q4</c:v>
                </c:pt>
                <c:pt idx="1">
                  <c:v>2016.Q1</c:v>
                </c:pt>
                <c:pt idx="2">
                  <c:v>2016.Q2</c:v>
                </c:pt>
                <c:pt idx="3">
                  <c:v>2016.Q3</c:v>
                </c:pt>
                <c:pt idx="4">
                  <c:v>2016.Q4</c:v>
                </c:pt>
                <c:pt idx="5">
                  <c:v>2017.Q1</c:v>
                </c:pt>
                <c:pt idx="6">
                  <c:v>2017.Q2</c:v>
                </c:pt>
                <c:pt idx="7">
                  <c:v>2017.Q3</c:v>
                </c:pt>
                <c:pt idx="8">
                  <c:v>2017.Q4</c:v>
                </c:pt>
                <c:pt idx="9">
                  <c:v>2018.Q1</c:v>
                </c:pt>
                <c:pt idx="10">
                  <c:v>2018.Q2</c:v>
                </c:pt>
                <c:pt idx="11">
                  <c:v>2018.Q3</c:v>
                </c:pt>
                <c:pt idx="12">
                  <c:v>2018.Q4</c:v>
                </c:pt>
                <c:pt idx="13">
                  <c:v>2019.Q1</c:v>
                </c:pt>
                <c:pt idx="14">
                  <c:v>2019.Q2</c:v>
                </c:pt>
                <c:pt idx="15">
                  <c:v>2019.Q3</c:v>
                </c:pt>
                <c:pt idx="16">
                  <c:v>2019.Q4</c:v>
                </c:pt>
              </c:strCache>
            </c:strRef>
          </c:cat>
          <c:val>
            <c:numRef>
              <c:f>Sheet1!$B$8:$B$24</c:f>
              <c:numCache>
                <c:formatCode>0.00%</c:formatCode>
                <c:ptCount val="17"/>
                <c:pt idx="0">
                  <c:v>-2.0491408693558699E-2</c:v>
                </c:pt>
                <c:pt idx="1">
                  <c:v>-2.1183686035215477E-3</c:v>
                </c:pt>
                <c:pt idx="2">
                  <c:v>-1.7400878968135691E-3</c:v>
                </c:pt>
                <c:pt idx="3">
                  <c:v>2.1248795296586298E-2</c:v>
                </c:pt>
                <c:pt idx="4">
                  <c:v>1.7719797764770728E-2</c:v>
                </c:pt>
                <c:pt idx="5">
                  <c:v>7.4942514270197158E-2</c:v>
                </c:pt>
                <c:pt idx="6">
                  <c:v>8.0321966805451783E-2</c:v>
                </c:pt>
                <c:pt idx="7">
                  <c:v>7.0403536347009688E-2</c:v>
                </c:pt>
                <c:pt idx="8">
                  <c:v>0.11170405175639342</c:v>
                </c:pt>
                <c:pt idx="9">
                  <c:v>9.1549808279476105E-2</c:v>
                </c:pt>
                <c:pt idx="10">
                  <c:v>5.0366992520762599E-2</c:v>
                </c:pt>
                <c:pt idx="11">
                  <c:v>4.1968819729546469E-2</c:v>
                </c:pt>
                <c:pt idx="12">
                  <c:v>8.1609733701821785E-2</c:v>
                </c:pt>
                <c:pt idx="13">
                  <c:v>3.4790612781059771E-2</c:v>
                </c:pt>
                <c:pt idx="14">
                  <c:v>2.0857061957065826E-2</c:v>
                </c:pt>
                <c:pt idx="15">
                  <c:v>1.7000000000000001E-2</c:v>
                </c:pt>
                <c:pt idx="16">
                  <c:v>1.4999999999999999E-2</c:v>
                </c:pt>
              </c:numCache>
            </c:numRef>
          </c:val>
          <c:extLst>
            <c:ext xmlns:c16="http://schemas.microsoft.com/office/drawing/2014/chart" uri="{C3380CC4-5D6E-409C-BE32-E72D297353CC}">
              <c16:uniqueId val="{00000009-09BD-48FB-AF03-98BCCC967F80}"/>
            </c:ext>
          </c:extLst>
        </c:ser>
        <c:dLbls>
          <c:showLegendKey val="0"/>
          <c:showVal val="0"/>
          <c:showCatName val="0"/>
          <c:showSerName val="0"/>
          <c:showPercent val="0"/>
          <c:showBubbleSize val="0"/>
        </c:dLbls>
        <c:gapWidth val="74"/>
        <c:axId val="102347904"/>
        <c:axId val="102349440"/>
      </c:barChart>
      <c:catAx>
        <c:axId val="102347904"/>
        <c:scaling>
          <c:orientation val="minMax"/>
        </c:scaling>
        <c:delete val="0"/>
        <c:axPos val="b"/>
        <c:numFmt formatCode="General" sourceLinked="1"/>
        <c:majorTickMark val="none"/>
        <c:minorTickMark val="none"/>
        <c:tickLblPos val="low"/>
        <c:spPr>
          <a:ln w="0">
            <a:solidFill>
              <a:schemeClr val="bg1">
                <a:lumMod val="50000"/>
              </a:schemeClr>
            </a:solidFill>
          </a:ln>
        </c:spPr>
        <c:txPr>
          <a:bodyPr/>
          <a:lstStyle/>
          <a:p>
            <a:pPr>
              <a:defRPr sz="1050">
                <a:latin typeface="+mn-lt"/>
              </a:defRPr>
            </a:pPr>
            <a:endParaRPr lang="en-US"/>
          </a:p>
        </c:txPr>
        <c:crossAx val="102349440"/>
        <c:crosses val="autoZero"/>
        <c:auto val="1"/>
        <c:lblAlgn val="ctr"/>
        <c:lblOffset val="100"/>
        <c:tickLblSkip val="4"/>
        <c:noMultiLvlLbl val="0"/>
      </c:catAx>
      <c:valAx>
        <c:axId val="102349440"/>
        <c:scaling>
          <c:orientation val="minMax"/>
          <c:max val="0.2"/>
          <c:min val="-0.15000000000000002"/>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latin typeface="+mn-lt"/>
              </a:defRPr>
            </a:pPr>
            <a:endParaRPr lang="en-US"/>
          </a:p>
        </c:txPr>
        <c:crossAx val="102347904"/>
        <c:crosses val="autoZero"/>
        <c:crossBetween val="between"/>
        <c:majorUnit val="5.000000000000001E-2"/>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673884514435707E-2"/>
          <c:y val="0.13981881928937989"/>
          <c:w val="0.84997878390201231"/>
          <c:h val="0.69332961178360164"/>
        </c:manualLayout>
      </c:layout>
      <c:barChart>
        <c:barDir val="col"/>
        <c:grouping val="clustered"/>
        <c:varyColors val="0"/>
        <c:ser>
          <c:idx val="0"/>
          <c:order val="0"/>
          <c:spPr>
            <a:solidFill>
              <a:schemeClr val="tx1"/>
            </a:solidFill>
            <a:ln>
              <a:noFill/>
            </a:ln>
          </c:spPr>
          <c:invertIfNegative val="0"/>
          <c:dPt>
            <c:idx val="5"/>
            <c:invertIfNegative val="0"/>
            <c:bubble3D val="0"/>
            <c:extLst>
              <c:ext xmlns:c16="http://schemas.microsoft.com/office/drawing/2014/chart" uri="{C3380CC4-5D6E-409C-BE32-E72D297353CC}">
                <c16:uniqueId val="{00000000-1082-45E0-995A-6F9AC34BBCD0}"/>
              </c:ext>
            </c:extLst>
          </c:dPt>
          <c:dPt>
            <c:idx val="6"/>
            <c:invertIfNegative val="0"/>
            <c:bubble3D val="0"/>
            <c:extLst>
              <c:ext xmlns:c16="http://schemas.microsoft.com/office/drawing/2014/chart" uri="{C3380CC4-5D6E-409C-BE32-E72D297353CC}">
                <c16:uniqueId val="{00000000-C746-4E08-B41F-99C7E097D8E3}"/>
              </c:ext>
            </c:extLst>
          </c:dPt>
          <c:dPt>
            <c:idx val="7"/>
            <c:invertIfNegative val="0"/>
            <c:bubble3D val="0"/>
            <c:spPr>
              <a:solidFill>
                <a:srgbClr val="102A7E"/>
              </a:solidFill>
              <a:ln>
                <a:noFill/>
              </a:ln>
            </c:spPr>
            <c:extLst>
              <c:ext xmlns:c16="http://schemas.microsoft.com/office/drawing/2014/chart" uri="{C3380CC4-5D6E-409C-BE32-E72D297353CC}">
                <c16:uniqueId val="{00000000-331B-4BFF-B667-36CD58046804}"/>
              </c:ext>
            </c:extLst>
          </c:dPt>
          <c:dPt>
            <c:idx val="8"/>
            <c:invertIfNegative val="0"/>
            <c:bubble3D val="0"/>
            <c:spPr>
              <a:solidFill>
                <a:srgbClr val="102A7E"/>
              </a:solidFill>
              <a:ln>
                <a:noFill/>
              </a:ln>
            </c:spPr>
            <c:extLst>
              <c:ext xmlns:c16="http://schemas.microsoft.com/office/drawing/2014/chart" uri="{C3380CC4-5D6E-409C-BE32-E72D297353CC}">
                <c16:uniqueId val="{00000000-7232-4331-88FB-076C22B9CE36}"/>
              </c:ext>
            </c:extLst>
          </c:dPt>
          <c:dPt>
            <c:idx val="9"/>
            <c:invertIfNegative val="0"/>
            <c:bubble3D val="0"/>
            <c:spPr>
              <a:solidFill>
                <a:srgbClr val="102A7E"/>
              </a:solidFill>
              <a:ln>
                <a:noFill/>
              </a:ln>
            </c:spPr>
            <c:extLst>
              <c:ext xmlns:c16="http://schemas.microsoft.com/office/drawing/2014/chart" uri="{C3380CC4-5D6E-409C-BE32-E72D297353CC}">
                <c16:uniqueId val="{00000001-7232-4331-88FB-076C22B9CE36}"/>
              </c:ext>
            </c:extLst>
          </c:dPt>
          <c:dPt>
            <c:idx val="10"/>
            <c:invertIfNegative val="0"/>
            <c:bubble3D val="0"/>
            <c:spPr>
              <a:solidFill>
                <a:srgbClr val="EF6F00"/>
              </a:solidFill>
              <a:ln>
                <a:noFill/>
              </a:ln>
            </c:spPr>
            <c:extLst>
              <c:ext xmlns:c16="http://schemas.microsoft.com/office/drawing/2014/chart" uri="{C3380CC4-5D6E-409C-BE32-E72D297353CC}">
                <c16:uniqueId val="{00000003-7232-4331-88FB-076C22B9CE36}"/>
              </c:ext>
            </c:extLst>
          </c:dPt>
          <c:dLbls>
            <c:numFmt formatCode="&quot;$&quot;#,##0.0" sourceLinked="0"/>
            <c:spPr>
              <a:noFill/>
              <a:ln>
                <a:noFill/>
              </a:ln>
              <a:effectLst/>
            </c:spPr>
            <c:txPr>
              <a:bodyPr/>
              <a:lstStyle/>
              <a:p>
                <a:pPr>
                  <a:defRPr sz="1050" b="1">
                    <a:solidFill>
                      <a:schemeClr val="bg1"/>
                    </a:solidFill>
                    <a:latin typeface="+mn-lt"/>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Sheet1!$A$5:$A$15</c:f>
              <c:numCache>
                <c:formatCode>General</c:formatCode>
                <c:ptCount val="11"/>
                <c:pt idx="0">
                  <c:v>2009</c:v>
                </c:pt>
                <c:pt idx="1">
                  <c:v>2010</c:v>
                </c:pt>
                <c:pt idx="2">
                  <c:v>2011</c:v>
                </c:pt>
                <c:pt idx="3">
                  <c:v>2012</c:v>
                </c:pt>
                <c:pt idx="4">
                  <c:v>2013</c:v>
                </c:pt>
                <c:pt idx="5">
                  <c:v>2014</c:v>
                </c:pt>
                <c:pt idx="6">
                  <c:v>2015</c:v>
                </c:pt>
                <c:pt idx="7">
                  <c:v>2016</c:v>
                </c:pt>
                <c:pt idx="8">
                  <c:v>2017</c:v>
                </c:pt>
                <c:pt idx="9">
                  <c:v>2018</c:v>
                </c:pt>
                <c:pt idx="10">
                  <c:v>2019</c:v>
                </c:pt>
              </c:numCache>
            </c:numRef>
          </c:cat>
          <c:val>
            <c:numRef>
              <c:f>Sheet1!$B$5:$B$15</c:f>
              <c:numCache>
                <c:formatCode>0.00</c:formatCode>
                <c:ptCount val="11"/>
                <c:pt idx="0">
                  <c:v>54.3</c:v>
                </c:pt>
                <c:pt idx="1">
                  <c:v>60.6</c:v>
                </c:pt>
                <c:pt idx="2">
                  <c:v>74.000000000000014</c:v>
                </c:pt>
                <c:pt idx="3">
                  <c:v>84.600000000000009</c:v>
                </c:pt>
                <c:pt idx="4">
                  <c:v>89</c:v>
                </c:pt>
                <c:pt idx="5">
                  <c:v>96.7</c:v>
                </c:pt>
                <c:pt idx="6">
                  <c:v>97.4</c:v>
                </c:pt>
                <c:pt idx="7">
                  <c:v>95.100000000000009</c:v>
                </c:pt>
                <c:pt idx="8">
                  <c:v>99.5</c:v>
                </c:pt>
                <c:pt idx="9">
                  <c:v>103.60000000000002</c:v>
                </c:pt>
                <c:pt idx="10" formatCode="0.0">
                  <c:v>107.07969465648854</c:v>
                </c:pt>
              </c:numCache>
            </c:numRef>
          </c:val>
          <c:extLst>
            <c:ext xmlns:c16="http://schemas.microsoft.com/office/drawing/2014/chart" uri="{C3380CC4-5D6E-409C-BE32-E72D297353CC}">
              <c16:uniqueId val="{00000004-7232-4331-88FB-076C22B9CE36}"/>
            </c:ext>
          </c:extLst>
        </c:ser>
        <c:dLbls>
          <c:showLegendKey val="0"/>
          <c:showVal val="0"/>
          <c:showCatName val="0"/>
          <c:showSerName val="0"/>
          <c:showPercent val="0"/>
          <c:showBubbleSize val="0"/>
        </c:dLbls>
        <c:gapWidth val="59"/>
        <c:axId val="111642112"/>
        <c:axId val="111643648"/>
      </c:barChart>
      <c:catAx>
        <c:axId val="111642112"/>
        <c:scaling>
          <c:orientation val="minMax"/>
        </c:scaling>
        <c:delete val="0"/>
        <c:axPos val="b"/>
        <c:numFmt formatCode="General" sourceLinked="1"/>
        <c:majorTickMark val="out"/>
        <c:minorTickMark val="none"/>
        <c:tickLblPos val="nextTo"/>
        <c:spPr>
          <a:ln>
            <a:noFill/>
          </a:ln>
        </c:spPr>
        <c:txPr>
          <a:bodyPr/>
          <a:lstStyle/>
          <a:p>
            <a:pPr>
              <a:defRPr sz="1050">
                <a:latin typeface="+mn-lt"/>
              </a:defRPr>
            </a:pPr>
            <a:endParaRPr lang="en-US"/>
          </a:p>
        </c:txPr>
        <c:crossAx val="111643648"/>
        <c:crosses val="autoZero"/>
        <c:auto val="1"/>
        <c:lblAlgn val="ctr"/>
        <c:lblOffset val="100"/>
        <c:tickLblSkip val="1"/>
        <c:noMultiLvlLbl val="0"/>
      </c:catAx>
      <c:valAx>
        <c:axId val="111643648"/>
        <c:scaling>
          <c:orientation val="minMax"/>
        </c:scaling>
        <c:delete val="0"/>
        <c:axPos val="l"/>
        <c:majorGridlines>
          <c:spPr>
            <a:ln>
              <a:solidFill>
                <a:schemeClr val="bg1">
                  <a:lumMod val="85000"/>
                </a:schemeClr>
              </a:solidFill>
              <a:prstDash val="sysDot"/>
            </a:ln>
          </c:spPr>
        </c:majorGridlines>
        <c:numFmt formatCode="&quot;$&quot;#,##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284995625546809E-2"/>
          <c:y val="0.15474419242370824"/>
          <c:w val="0.85970100612423461"/>
          <c:h val="0.73810573118658673"/>
        </c:manualLayout>
      </c:layout>
      <c:barChart>
        <c:barDir val="col"/>
        <c:grouping val="clustered"/>
        <c:varyColors val="0"/>
        <c:ser>
          <c:idx val="0"/>
          <c:order val="0"/>
          <c:tx>
            <c:strRef>
              <c:f>Sheet1!$B$1</c:f>
              <c:strCache>
                <c:ptCount val="1"/>
                <c:pt idx="0">
                  <c:v>Leasing &amp; Finance Index, MLFI-25 New Business Volume, Y-Y Percent Change</c:v>
                </c:pt>
              </c:strCache>
            </c:strRef>
          </c:tx>
          <c:spPr>
            <a:solidFill>
              <a:srgbClr val="102A7E"/>
            </a:solidFill>
            <a:ln>
              <a:noFill/>
            </a:ln>
          </c:spPr>
          <c:invertIfNegative val="0"/>
          <c:dPt>
            <c:idx val="6"/>
            <c:invertIfNegative val="0"/>
            <c:bubble3D val="0"/>
            <c:extLst>
              <c:ext xmlns:c16="http://schemas.microsoft.com/office/drawing/2014/chart" uri="{C3380CC4-5D6E-409C-BE32-E72D297353CC}">
                <c16:uniqueId val="{00000000-8D3D-40E8-B2AA-5E66E6E88DEA}"/>
              </c:ext>
            </c:extLst>
          </c:dPt>
          <c:dPt>
            <c:idx val="9"/>
            <c:invertIfNegative val="0"/>
            <c:bubble3D val="0"/>
            <c:extLst>
              <c:ext xmlns:c16="http://schemas.microsoft.com/office/drawing/2014/chart" uri="{C3380CC4-5D6E-409C-BE32-E72D297353CC}">
                <c16:uniqueId val="{00000000-83D1-48CE-82C4-971A74198DE7}"/>
              </c:ext>
            </c:extLst>
          </c:dPt>
          <c:dPt>
            <c:idx val="12"/>
            <c:invertIfNegative val="0"/>
            <c:bubble3D val="0"/>
            <c:extLst>
              <c:ext xmlns:c16="http://schemas.microsoft.com/office/drawing/2014/chart" uri="{C3380CC4-5D6E-409C-BE32-E72D297353CC}">
                <c16:uniqueId val="{00000000-1973-48E3-A0BB-BD5F9F46C6D2}"/>
              </c:ext>
            </c:extLst>
          </c:dPt>
          <c:dPt>
            <c:idx val="15"/>
            <c:invertIfNegative val="0"/>
            <c:bubble3D val="0"/>
            <c:extLst>
              <c:ext xmlns:c16="http://schemas.microsoft.com/office/drawing/2014/chart" uri="{C3380CC4-5D6E-409C-BE32-E72D297353CC}">
                <c16:uniqueId val="{00000001-1973-48E3-A0BB-BD5F9F46C6D2}"/>
              </c:ext>
            </c:extLst>
          </c:dPt>
          <c:dPt>
            <c:idx val="18"/>
            <c:invertIfNegative val="0"/>
            <c:bubble3D val="0"/>
            <c:extLst>
              <c:ext xmlns:c16="http://schemas.microsoft.com/office/drawing/2014/chart" uri="{C3380CC4-5D6E-409C-BE32-E72D297353CC}">
                <c16:uniqueId val="{00000002-1973-48E3-A0BB-BD5F9F46C6D2}"/>
              </c:ext>
            </c:extLst>
          </c:dPt>
          <c:dPt>
            <c:idx val="20"/>
            <c:invertIfNegative val="0"/>
            <c:bubble3D val="0"/>
            <c:extLst>
              <c:ext xmlns:c16="http://schemas.microsoft.com/office/drawing/2014/chart" uri="{C3380CC4-5D6E-409C-BE32-E72D297353CC}">
                <c16:uniqueId val="{00000005-8D3D-40E8-B2AA-5E66E6E88DEA}"/>
              </c:ext>
            </c:extLst>
          </c:dPt>
          <c:dPt>
            <c:idx val="24"/>
            <c:invertIfNegative val="0"/>
            <c:bubble3D val="0"/>
            <c:extLst>
              <c:ext xmlns:c16="http://schemas.microsoft.com/office/drawing/2014/chart" uri="{C3380CC4-5D6E-409C-BE32-E72D297353CC}">
                <c16:uniqueId val="{00000006-8D3D-40E8-B2AA-5E66E6E88DEA}"/>
              </c:ext>
            </c:extLst>
          </c:dPt>
          <c:dPt>
            <c:idx val="30"/>
            <c:invertIfNegative val="0"/>
            <c:bubble3D val="0"/>
            <c:extLst>
              <c:ext xmlns:c16="http://schemas.microsoft.com/office/drawing/2014/chart" uri="{C3380CC4-5D6E-409C-BE32-E72D297353CC}">
                <c16:uniqueId val="{00000007-8D3D-40E8-B2AA-5E66E6E88DEA}"/>
              </c:ext>
            </c:extLst>
          </c:dPt>
          <c:dPt>
            <c:idx val="32"/>
            <c:invertIfNegative val="0"/>
            <c:bubble3D val="0"/>
            <c:extLst>
              <c:ext xmlns:c16="http://schemas.microsoft.com/office/drawing/2014/chart" uri="{C3380CC4-5D6E-409C-BE32-E72D297353CC}">
                <c16:uniqueId val="{00000008-8D3D-40E8-B2AA-5E66E6E88DEA}"/>
              </c:ext>
            </c:extLst>
          </c:dPt>
          <c:dPt>
            <c:idx val="36"/>
            <c:invertIfNegative val="0"/>
            <c:bubble3D val="0"/>
            <c:extLst>
              <c:ext xmlns:c16="http://schemas.microsoft.com/office/drawing/2014/chart" uri="{C3380CC4-5D6E-409C-BE32-E72D297353CC}">
                <c16:uniqueId val="{00000009-8D3D-40E8-B2AA-5E66E6E88DEA}"/>
              </c:ext>
            </c:extLst>
          </c:dPt>
          <c:dPt>
            <c:idx val="39"/>
            <c:invertIfNegative val="0"/>
            <c:bubble3D val="0"/>
            <c:extLst>
              <c:ext xmlns:c16="http://schemas.microsoft.com/office/drawing/2014/chart" uri="{C3380CC4-5D6E-409C-BE32-E72D297353CC}">
                <c16:uniqueId val="{0000000A-83D1-48CE-82C4-971A74198DE7}"/>
              </c:ext>
            </c:extLst>
          </c:dPt>
          <c:dPt>
            <c:idx val="42"/>
            <c:invertIfNegative val="0"/>
            <c:bubble3D val="0"/>
            <c:spPr>
              <a:solidFill>
                <a:srgbClr val="EF6F00"/>
              </a:solidFill>
              <a:ln>
                <a:noFill/>
              </a:ln>
            </c:spPr>
            <c:extLst>
              <c:ext xmlns:c16="http://schemas.microsoft.com/office/drawing/2014/chart" uri="{C3380CC4-5D6E-409C-BE32-E72D297353CC}">
                <c16:uniqueId val="{00000007-9586-4877-A51E-44B9FBF5AE9D}"/>
              </c:ext>
            </c:extLst>
          </c:dPt>
          <c:cat>
            <c:numRef>
              <c:f>Sheet1!$A$135:$A$1777</c:f>
              <c:numCache>
                <c:formatCode>m/d/yyyy</c:formatCode>
                <c:ptCount val="1643"/>
                <c:pt idx="0">
                  <c:v>42401</c:v>
                </c:pt>
                <c:pt idx="1">
                  <c:v>42430</c:v>
                </c:pt>
                <c:pt idx="2">
                  <c:v>42461</c:v>
                </c:pt>
                <c:pt idx="3">
                  <c:v>42491</c:v>
                </c:pt>
                <c:pt idx="4">
                  <c:v>42522</c:v>
                </c:pt>
                <c:pt idx="5">
                  <c:v>42552</c:v>
                </c:pt>
                <c:pt idx="6">
                  <c:v>42583</c:v>
                </c:pt>
                <c:pt idx="7">
                  <c:v>42614</c:v>
                </c:pt>
                <c:pt idx="8">
                  <c:v>42644</c:v>
                </c:pt>
                <c:pt idx="9">
                  <c:v>42675</c:v>
                </c:pt>
                <c:pt idx="10">
                  <c:v>42705</c:v>
                </c:pt>
                <c:pt idx="11">
                  <c:v>42736</c:v>
                </c:pt>
                <c:pt idx="12">
                  <c:v>42767</c:v>
                </c:pt>
                <c:pt idx="13">
                  <c:v>42795</c:v>
                </c:pt>
                <c:pt idx="14">
                  <c:v>42826</c:v>
                </c:pt>
                <c:pt idx="15">
                  <c:v>42856</c:v>
                </c:pt>
                <c:pt idx="16">
                  <c:v>42887</c:v>
                </c:pt>
                <c:pt idx="17">
                  <c:v>42917</c:v>
                </c:pt>
                <c:pt idx="18">
                  <c:v>42948</c:v>
                </c:pt>
                <c:pt idx="19">
                  <c:v>42979</c:v>
                </c:pt>
                <c:pt idx="20">
                  <c:v>43009</c:v>
                </c:pt>
                <c:pt idx="21">
                  <c:v>43040</c:v>
                </c:pt>
                <c:pt idx="22">
                  <c:v>43070</c:v>
                </c:pt>
                <c:pt idx="23">
                  <c:v>43101</c:v>
                </c:pt>
                <c:pt idx="24">
                  <c:v>43132</c:v>
                </c:pt>
                <c:pt idx="25">
                  <c:v>43160</c:v>
                </c:pt>
                <c:pt idx="26">
                  <c:v>43191</c:v>
                </c:pt>
                <c:pt idx="27">
                  <c:v>43221</c:v>
                </c:pt>
                <c:pt idx="28">
                  <c:v>43252</c:v>
                </c:pt>
                <c:pt idx="29">
                  <c:v>43282</c:v>
                </c:pt>
                <c:pt idx="30">
                  <c:v>43313</c:v>
                </c:pt>
                <c:pt idx="31">
                  <c:v>43344</c:v>
                </c:pt>
                <c:pt idx="32">
                  <c:v>43374</c:v>
                </c:pt>
                <c:pt idx="33">
                  <c:v>43405</c:v>
                </c:pt>
                <c:pt idx="34">
                  <c:v>43435</c:v>
                </c:pt>
                <c:pt idx="35">
                  <c:v>43466</c:v>
                </c:pt>
                <c:pt idx="36">
                  <c:v>43497</c:v>
                </c:pt>
                <c:pt idx="37">
                  <c:v>43525</c:v>
                </c:pt>
                <c:pt idx="38">
                  <c:v>43556</c:v>
                </c:pt>
                <c:pt idx="39">
                  <c:v>43586</c:v>
                </c:pt>
                <c:pt idx="40">
                  <c:v>43617</c:v>
                </c:pt>
                <c:pt idx="41">
                  <c:v>43647</c:v>
                </c:pt>
                <c:pt idx="42">
                  <c:v>43678</c:v>
                </c:pt>
              </c:numCache>
            </c:numRef>
          </c:cat>
          <c:val>
            <c:numRef>
              <c:f>Sheet1!$B$135:$B$1777</c:f>
              <c:numCache>
                <c:formatCode>0%</c:formatCode>
                <c:ptCount val="1643"/>
                <c:pt idx="0">
                  <c:v>-1.6129032258064502E-2</c:v>
                </c:pt>
                <c:pt idx="1">
                  <c:v>-0.10989010989010994</c:v>
                </c:pt>
                <c:pt idx="2">
                  <c:v>-0.12048192771084343</c:v>
                </c:pt>
                <c:pt idx="3">
                  <c:v>-6.8493150684931559E-2</c:v>
                </c:pt>
                <c:pt idx="4">
                  <c:v>3.0927835051546282E-2</c:v>
                </c:pt>
                <c:pt idx="5">
                  <c:v>-0.16666666666666663</c:v>
                </c:pt>
                <c:pt idx="6">
                  <c:v>0.11594202898550732</c:v>
                </c:pt>
                <c:pt idx="7">
                  <c:v>0.11904761904761907</c:v>
                </c:pt>
                <c:pt idx="8">
                  <c:v>6.4935064935064846E-2</c:v>
                </c:pt>
                <c:pt idx="9">
                  <c:v>4.9180327868852514E-2</c:v>
                </c:pt>
                <c:pt idx="10">
                  <c:v>-3.2000000000000028E-2</c:v>
                </c:pt>
                <c:pt idx="11">
                  <c:v>3.3333333333333437E-2</c:v>
                </c:pt>
                <c:pt idx="12">
                  <c:v>-3.2786885245901676E-2</c:v>
                </c:pt>
                <c:pt idx="13">
                  <c:v>9.8765432098765427E-2</c:v>
                </c:pt>
                <c:pt idx="14">
                  <c:v>8.2191780821917915E-2</c:v>
                </c:pt>
                <c:pt idx="15">
                  <c:v>0.13235294117647056</c:v>
                </c:pt>
                <c:pt idx="16">
                  <c:v>-2.0000000000000018E-2</c:v>
                </c:pt>
                <c:pt idx="17">
                  <c:v>0.12857142857142856</c:v>
                </c:pt>
                <c:pt idx="18">
                  <c:v>1.298701298701288E-2</c:v>
                </c:pt>
                <c:pt idx="19">
                  <c:v>-7.4468085106383031E-2</c:v>
                </c:pt>
                <c:pt idx="20">
                  <c:v>2.4390243902439046E-2</c:v>
                </c:pt>
                <c:pt idx="21">
                  <c:v>0.171875</c:v>
                </c:pt>
                <c:pt idx="22">
                  <c:v>5.7851239669421517E-2</c:v>
                </c:pt>
                <c:pt idx="23">
                  <c:v>0.11290322580645151</c:v>
                </c:pt>
                <c:pt idx="24">
                  <c:v>0.30508474576271194</c:v>
                </c:pt>
                <c:pt idx="25">
                  <c:v>2.2471910112359605E-2</c:v>
                </c:pt>
                <c:pt idx="26">
                  <c:v>0</c:v>
                </c:pt>
                <c:pt idx="27">
                  <c:v>0</c:v>
                </c:pt>
                <c:pt idx="28">
                  <c:v>-7.1428571428571397E-2</c:v>
                </c:pt>
                <c:pt idx="29">
                  <c:v>3.7974683544303778E-2</c:v>
                </c:pt>
                <c:pt idx="30">
                  <c:v>0.14102564102564097</c:v>
                </c:pt>
                <c:pt idx="31">
                  <c:v>-2.2988505747126409E-2</c:v>
                </c:pt>
                <c:pt idx="32">
                  <c:v>5.9523809523809534E-2</c:v>
                </c:pt>
                <c:pt idx="33">
                  <c:v>6.6666666666666652E-2</c:v>
                </c:pt>
                <c:pt idx="34">
                  <c:v>-7.8125E-3</c:v>
                </c:pt>
                <c:pt idx="35">
                  <c:v>4.3478260869565188E-2</c:v>
                </c:pt>
                <c:pt idx="36">
                  <c:v>-0.23376623376623373</c:v>
                </c:pt>
                <c:pt idx="37">
                  <c:v>-9.8901098901098994E-2</c:v>
                </c:pt>
                <c:pt idx="38">
                  <c:v>0.11392405063291133</c:v>
                </c:pt>
                <c:pt idx="39">
                  <c:v>0.18181818181818188</c:v>
                </c:pt>
                <c:pt idx="40">
                  <c:v>8.7912087912087822E-2</c:v>
                </c:pt>
                <c:pt idx="41">
                  <c:v>0.14634146341463428</c:v>
                </c:pt>
                <c:pt idx="42" formatCode="0.0%">
                  <c:v>3.3707865168539408E-2</c:v>
                </c:pt>
              </c:numCache>
            </c:numRef>
          </c:val>
          <c:extLst>
            <c:ext xmlns:c16="http://schemas.microsoft.com/office/drawing/2014/chart" uri="{C3380CC4-5D6E-409C-BE32-E72D297353CC}">
              <c16:uniqueId val="{00000004-3419-41F7-B54D-EDF5B6649272}"/>
            </c:ext>
          </c:extLst>
        </c:ser>
        <c:dLbls>
          <c:showLegendKey val="0"/>
          <c:showVal val="0"/>
          <c:showCatName val="0"/>
          <c:showSerName val="0"/>
          <c:showPercent val="0"/>
          <c:showBubbleSize val="0"/>
        </c:dLbls>
        <c:gapWidth val="59"/>
        <c:axId val="111642112"/>
        <c:axId val="111643648"/>
      </c:barChart>
      <c:dateAx>
        <c:axId val="111642112"/>
        <c:scaling>
          <c:orientation val="minMax"/>
          <c:min val="42401"/>
        </c:scaling>
        <c:delete val="0"/>
        <c:axPos val="b"/>
        <c:numFmt formatCode="[$-409]mmm\-yy;@" sourceLinked="0"/>
        <c:majorTickMark val="out"/>
        <c:minorTickMark val="none"/>
        <c:tickLblPos val="low"/>
        <c:spPr>
          <a:ln>
            <a:noFill/>
          </a:ln>
        </c:spPr>
        <c:txPr>
          <a:bodyPr rot="-2700000"/>
          <a:lstStyle/>
          <a:p>
            <a:pPr>
              <a:defRPr sz="1050">
                <a:latin typeface="+mn-lt"/>
              </a:defRPr>
            </a:pPr>
            <a:endParaRPr lang="en-US"/>
          </a:p>
        </c:txPr>
        <c:crossAx val="111643648"/>
        <c:crosses val="autoZero"/>
        <c:auto val="1"/>
        <c:lblOffset val="100"/>
        <c:baseTimeUnit val="months"/>
        <c:majorUnit val="3"/>
        <c:majorTimeUnit val="months"/>
        <c:minorUnit val="3"/>
        <c:minorTimeUnit val="months"/>
      </c:dateAx>
      <c:valAx>
        <c:axId val="111643648"/>
        <c:scaling>
          <c:orientation val="minMax"/>
          <c:max val="0.4"/>
          <c:min val="-0.30000000000000004"/>
        </c:scaling>
        <c:delete val="0"/>
        <c:axPos val="l"/>
        <c:majorGridlines>
          <c:spPr>
            <a:ln>
              <a:solidFill>
                <a:schemeClr val="bg1">
                  <a:lumMod val="85000"/>
                </a:schemeClr>
              </a:solidFill>
              <a:prstDash val="sysDot"/>
            </a:ln>
          </c:spPr>
        </c:majorGridlines>
        <c:numFmt formatCode="0%" sourceLinked="0"/>
        <c:majorTickMark val="out"/>
        <c:minorTickMark val="none"/>
        <c:tickLblPos val="nextTo"/>
        <c:spPr>
          <a:ln>
            <a:noFill/>
          </a:ln>
        </c:spPr>
        <c:txPr>
          <a:bodyPr/>
          <a:lstStyle/>
          <a:p>
            <a:pPr>
              <a:defRPr sz="1050">
                <a:latin typeface="+mn-lt"/>
              </a:defRPr>
            </a:pPr>
            <a:endParaRPr lang="en-US"/>
          </a:p>
        </c:txPr>
        <c:crossAx val="111642112"/>
        <c:crosses val="autoZero"/>
        <c:crossBetween val="between"/>
      </c:valAx>
      <c:spPr>
        <a:ln>
          <a:noFill/>
        </a:ln>
      </c:spPr>
    </c:plotArea>
    <c:plotVisOnly val="1"/>
    <c:dispBlanksAs val="gap"/>
    <c:showDLblsOverMax val="0"/>
  </c:chart>
  <c:spPr>
    <a:ln>
      <a:noFill/>
    </a:ln>
  </c:spPr>
  <c:txPr>
    <a:bodyPr/>
    <a:lstStyle/>
    <a:p>
      <a:pPr>
        <a:defRPr sz="1200">
          <a:solidFill>
            <a:schemeClr val="bg1">
              <a:lumMod val="50000"/>
            </a:schemeClr>
          </a:solidFill>
          <a:latin typeface="+mj-lt"/>
          <a:ea typeface="Meiryo" pitchFamily="34" charset="-128"/>
          <a:cs typeface="Arial" panose="020B0604020202020204" pitchFamily="34" charset="0"/>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371323575630582E-2"/>
          <c:y val="0.19814208020547469"/>
          <c:w val="0.86664311161367769"/>
          <c:h val="0.70212836898540942"/>
        </c:manualLayout>
      </c:layout>
      <c:lineChart>
        <c:grouping val="standard"/>
        <c:varyColors val="0"/>
        <c:ser>
          <c:idx val="0"/>
          <c:order val="0"/>
          <c:tx>
            <c:strRef>
              <c:f>Sheet1!$B$1</c:f>
              <c:strCache>
                <c:ptCount val="1"/>
                <c:pt idx="0">
                  <c:v>EFI - MCI</c:v>
                </c:pt>
              </c:strCache>
            </c:strRef>
          </c:tx>
          <c:spPr>
            <a:ln w="31750">
              <a:solidFill>
                <a:srgbClr val="102A7E"/>
              </a:solidFill>
            </a:ln>
          </c:spPr>
          <c:marker>
            <c:symbol val="none"/>
          </c:marker>
          <c:dPt>
            <c:idx val="48"/>
            <c:bubble3D val="0"/>
            <c:extLst>
              <c:ext xmlns:c16="http://schemas.microsoft.com/office/drawing/2014/chart" uri="{C3380CC4-5D6E-409C-BE32-E72D297353CC}">
                <c16:uniqueId val="{00000000-4241-4A0A-B130-7C9F4B6F18AD}"/>
              </c:ext>
            </c:extLst>
          </c:dPt>
          <c:dPt>
            <c:idx val="51"/>
            <c:bubble3D val="0"/>
            <c:extLst>
              <c:ext xmlns:c16="http://schemas.microsoft.com/office/drawing/2014/chart" uri="{C3380CC4-5D6E-409C-BE32-E72D297353CC}">
                <c16:uniqueId val="{00000000-DDF8-45FA-B92A-A279A6981271}"/>
              </c:ext>
            </c:extLst>
          </c:dPt>
          <c:dPt>
            <c:idx val="54"/>
            <c:bubble3D val="0"/>
            <c:extLst>
              <c:ext xmlns:c16="http://schemas.microsoft.com/office/drawing/2014/chart" uri="{C3380CC4-5D6E-409C-BE32-E72D297353CC}">
                <c16:uniqueId val="{00000000-E865-4D4A-BD83-00C53292610A}"/>
              </c:ext>
            </c:extLst>
          </c:dPt>
          <c:dPt>
            <c:idx val="57"/>
            <c:bubble3D val="0"/>
            <c:extLst>
              <c:ext xmlns:c16="http://schemas.microsoft.com/office/drawing/2014/chart" uri="{C3380CC4-5D6E-409C-BE32-E72D297353CC}">
                <c16:uniqueId val="{00000001-E865-4D4A-BD83-00C53292610A}"/>
              </c:ext>
            </c:extLst>
          </c:dPt>
          <c:dPt>
            <c:idx val="60"/>
            <c:bubble3D val="0"/>
            <c:extLst>
              <c:ext xmlns:c16="http://schemas.microsoft.com/office/drawing/2014/chart" uri="{C3380CC4-5D6E-409C-BE32-E72D297353CC}">
                <c16:uniqueId val="{00000002-E865-4D4A-BD83-00C53292610A}"/>
              </c:ext>
            </c:extLst>
          </c:dPt>
          <c:dPt>
            <c:idx val="62"/>
            <c:bubble3D val="0"/>
            <c:extLst>
              <c:ext xmlns:c16="http://schemas.microsoft.com/office/drawing/2014/chart" uri="{C3380CC4-5D6E-409C-BE32-E72D297353CC}">
                <c16:uniqueId val="{00000005-4241-4A0A-B130-7C9F4B6F18AD}"/>
              </c:ext>
            </c:extLst>
          </c:dPt>
          <c:dPt>
            <c:idx val="66"/>
            <c:bubble3D val="0"/>
            <c:extLst>
              <c:ext xmlns:c16="http://schemas.microsoft.com/office/drawing/2014/chart" uri="{C3380CC4-5D6E-409C-BE32-E72D297353CC}">
                <c16:uniqueId val="{00000006-4241-4A0A-B130-7C9F4B6F18AD}"/>
              </c:ext>
            </c:extLst>
          </c:dPt>
          <c:dPt>
            <c:idx val="69"/>
            <c:bubble3D val="0"/>
            <c:extLst>
              <c:ext xmlns:c16="http://schemas.microsoft.com/office/drawing/2014/chart" uri="{C3380CC4-5D6E-409C-BE32-E72D297353CC}">
                <c16:uniqueId val="{00000006-DDF8-45FA-B92A-A279A6981271}"/>
              </c:ext>
            </c:extLst>
          </c:dPt>
          <c:dPt>
            <c:idx val="72"/>
            <c:bubble3D val="0"/>
            <c:extLst>
              <c:ext xmlns:c16="http://schemas.microsoft.com/office/drawing/2014/chart" uri="{C3380CC4-5D6E-409C-BE32-E72D297353CC}">
                <c16:uniqueId val="{00000002-3F32-47D6-BBFF-99AFCDF4B522}"/>
              </c:ext>
            </c:extLst>
          </c:dPt>
          <c:dPt>
            <c:idx val="74"/>
            <c:bubble3D val="0"/>
            <c:extLst>
              <c:ext xmlns:c16="http://schemas.microsoft.com/office/drawing/2014/chart" uri="{C3380CC4-5D6E-409C-BE32-E72D297353CC}">
                <c16:uniqueId val="{00000009-4241-4A0A-B130-7C9F4B6F18AD}"/>
              </c:ext>
            </c:extLst>
          </c:dPt>
          <c:dPt>
            <c:idx val="78"/>
            <c:marker>
              <c:symbol val="circle"/>
              <c:size val="10"/>
              <c:spPr>
                <a:noFill/>
                <a:ln>
                  <a:noFill/>
                </a:ln>
              </c:spPr>
            </c:marker>
            <c:bubble3D val="0"/>
            <c:extLst>
              <c:ext xmlns:c16="http://schemas.microsoft.com/office/drawing/2014/chart" uri="{C3380CC4-5D6E-409C-BE32-E72D297353CC}">
                <c16:uniqueId val="{0000000A-4241-4A0A-B130-7C9F4B6F18AD}"/>
              </c:ext>
            </c:extLst>
          </c:dPt>
          <c:dPt>
            <c:idx val="81"/>
            <c:marker>
              <c:symbol val="circle"/>
              <c:size val="10"/>
              <c:spPr>
                <a:noFill/>
                <a:ln>
                  <a:noFill/>
                </a:ln>
              </c:spPr>
            </c:marker>
            <c:bubble3D val="0"/>
            <c:extLst>
              <c:ext xmlns:c16="http://schemas.microsoft.com/office/drawing/2014/chart" uri="{C3380CC4-5D6E-409C-BE32-E72D297353CC}">
                <c16:uniqueId val="{0000000D-195F-4AFF-8FB6-F5690213EC3D}"/>
              </c:ext>
            </c:extLst>
          </c:dPt>
          <c:dPt>
            <c:idx val="84"/>
            <c:marker>
              <c:symbol val="circle"/>
              <c:size val="10"/>
              <c:spPr>
                <a:solidFill>
                  <a:srgbClr val="EF6F00"/>
                </a:solidFill>
                <a:ln>
                  <a:solidFill>
                    <a:srgbClr val="EF6F00"/>
                  </a:solidFill>
                </a:ln>
              </c:spPr>
            </c:marker>
            <c:bubble3D val="0"/>
            <c:extLst>
              <c:ext xmlns:c16="http://schemas.microsoft.com/office/drawing/2014/chart" uri="{C3380CC4-5D6E-409C-BE32-E72D297353CC}">
                <c16:uniqueId val="{00000004-CEFC-436A-83E1-4EB59754B673}"/>
              </c:ext>
            </c:extLst>
          </c:dPt>
          <c:dPt>
            <c:idx val="135"/>
            <c:bubble3D val="0"/>
            <c:extLst>
              <c:ext xmlns:c16="http://schemas.microsoft.com/office/drawing/2014/chart" uri="{C3380CC4-5D6E-409C-BE32-E72D297353CC}">
                <c16:uniqueId val="{00000001-10E1-4E36-8BA8-5A068332E834}"/>
              </c:ext>
            </c:extLst>
          </c:dPt>
          <c:dPt>
            <c:idx val="138"/>
            <c:bubble3D val="0"/>
            <c:extLst>
              <c:ext xmlns:c16="http://schemas.microsoft.com/office/drawing/2014/chart" uri="{C3380CC4-5D6E-409C-BE32-E72D297353CC}">
                <c16:uniqueId val="{00000003-10E1-4E36-8BA8-5A068332E834}"/>
              </c:ext>
            </c:extLst>
          </c:dPt>
          <c:cat>
            <c:numRef>
              <c:f>Sheet1!$A$42:$A$126</c:f>
              <c:numCache>
                <c:formatCode>m/d/yyyy</c:formatCode>
                <c:ptCount val="85"/>
                <c:pt idx="0">
                  <c:v>41153</c:v>
                </c:pt>
                <c:pt idx="1">
                  <c:v>41183</c:v>
                </c:pt>
                <c:pt idx="2">
                  <c:v>41214</c:v>
                </c:pt>
                <c:pt idx="3">
                  <c:v>41244</c:v>
                </c:pt>
                <c:pt idx="4">
                  <c:v>41275</c:v>
                </c:pt>
                <c:pt idx="5">
                  <c:v>41306</c:v>
                </c:pt>
                <c:pt idx="6">
                  <c:v>41334</c:v>
                </c:pt>
                <c:pt idx="7">
                  <c:v>41365</c:v>
                </c:pt>
                <c:pt idx="8">
                  <c:v>41395</c:v>
                </c:pt>
                <c:pt idx="9">
                  <c:v>41426</c:v>
                </c:pt>
                <c:pt idx="10">
                  <c:v>41456</c:v>
                </c:pt>
                <c:pt idx="11">
                  <c:v>41487</c:v>
                </c:pt>
                <c:pt idx="12">
                  <c:v>41518</c:v>
                </c:pt>
                <c:pt idx="13">
                  <c:v>41548</c:v>
                </c:pt>
                <c:pt idx="14">
                  <c:v>41579</c:v>
                </c:pt>
                <c:pt idx="15">
                  <c:v>41609</c:v>
                </c:pt>
                <c:pt idx="16">
                  <c:v>41640</c:v>
                </c:pt>
                <c:pt idx="17">
                  <c:v>41671</c:v>
                </c:pt>
                <c:pt idx="18">
                  <c:v>41699</c:v>
                </c:pt>
                <c:pt idx="19">
                  <c:v>41730</c:v>
                </c:pt>
                <c:pt idx="20">
                  <c:v>41760</c:v>
                </c:pt>
                <c:pt idx="21">
                  <c:v>41791</c:v>
                </c:pt>
                <c:pt idx="22">
                  <c:v>41821</c:v>
                </c:pt>
                <c:pt idx="23">
                  <c:v>41852</c:v>
                </c:pt>
                <c:pt idx="24">
                  <c:v>41883</c:v>
                </c:pt>
                <c:pt idx="25">
                  <c:v>41913</c:v>
                </c:pt>
                <c:pt idx="26">
                  <c:v>41944</c:v>
                </c:pt>
                <c:pt idx="27">
                  <c:v>41974</c:v>
                </c:pt>
                <c:pt idx="28">
                  <c:v>42005</c:v>
                </c:pt>
                <c:pt idx="29">
                  <c:v>42036</c:v>
                </c:pt>
                <c:pt idx="30">
                  <c:v>42064</c:v>
                </c:pt>
                <c:pt idx="31">
                  <c:v>42095</c:v>
                </c:pt>
                <c:pt idx="32">
                  <c:v>42125</c:v>
                </c:pt>
                <c:pt idx="33">
                  <c:v>42156</c:v>
                </c:pt>
                <c:pt idx="34">
                  <c:v>42186</c:v>
                </c:pt>
                <c:pt idx="35">
                  <c:v>42217</c:v>
                </c:pt>
                <c:pt idx="36">
                  <c:v>42248</c:v>
                </c:pt>
                <c:pt idx="37">
                  <c:v>42278</c:v>
                </c:pt>
                <c:pt idx="38">
                  <c:v>42309</c:v>
                </c:pt>
                <c:pt idx="39">
                  <c:v>42339</c:v>
                </c:pt>
                <c:pt idx="40">
                  <c:v>42370</c:v>
                </c:pt>
                <c:pt idx="41">
                  <c:v>42401</c:v>
                </c:pt>
                <c:pt idx="42">
                  <c:v>42430</c:v>
                </c:pt>
                <c:pt idx="43">
                  <c:v>42461</c:v>
                </c:pt>
                <c:pt idx="44">
                  <c:v>42491</c:v>
                </c:pt>
                <c:pt idx="45">
                  <c:v>42522</c:v>
                </c:pt>
                <c:pt idx="46">
                  <c:v>42552</c:v>
                </c:pt>
                <c:pt idx="47">
                  <c:v>42583</c:v>
                </c:pt>
                <c:pt idx="48">
                  <c:v>42614</c:v>
                </c:pt>
                <c:pt idx="49">
                  <c:v>42644</c:v>
                </c:pt>
                <c:pt idx="50">
                  <c:v>42675</c:v>
                </c:pt>
                <c:pt idx="51">
                  <c:v>42705</c:v>
                </c:pt>
                <c:pt idx="52">
                  <c:v>42736</c:v>
                </c:pt>
                <c:pt idx="53">
                  <c:v>42767</c:v>
                </c:pt>
                <c:pt idx="54">
                  <c:v>42795</c:v>
                </c:pt>
                <c:pt idx="55">
                  <c:v>42826</c:v>
                </c:pt>
                <c:pt idx="56">
                  <c:v>42856</c:v>
                </c:pt>
                <c:pt idx="57">
                  <c:v>42887</c:v>
                </c:pt>
                <c:pt idx="58">
                  <c:v>42917</c:v>
                </c:pt>
                <c:pt idx="59">
                  <c:v>42948</c:v>
                </c:pt>
                <c:pt idx="60">
                  <c:v>42979</c:v>
                </c:pt>
                <c:pt idx="61">
                  <c:v>43009</c:v>
                </c:pt>
                <c:pt idx="62">
                  <c:v>43040</c:v>
                </c:pt>
                <c:pt idx="63">
                  <c:v>43070</c:v>
                </c:pt>
                <c:pt idx="64">
                  <c:v>43101</c:v>
                </c:pt>
                <c:pt idx="65">
                  <c:v>43132</c:v>
                </c:pt>
                <c:pt idx="66">
                  <c:v>43160</c:v>
                </c:pt>
                <c:pt idx="67">
                  <c:v>43191</c:v>
                </c:pt>
                <c:pt idx="68">
                  <c:v>43221</c:v>
                </c:pt>
                <c:pt idx="69">
                  <c:v>43252</c:v>
                </c:pt>
                <c:pt idx="70">
                  <c:v>43282</c:v>
                </c:pt>
                <c:pt idx="71">
                  <c:v>43313</c:v>
                </c:pt>
                <c:pt idx="72">
                  <c:v>43344</c:v>
                </c:pt>
                <c:pt idx="73">
                  <c:v>43374</c:v>
                </c:pt>
                <c:pt idx="74">
                  <c:v>43405</c:v>
                </c:pt>
                <c:pt idx="75">
                  <c:v>43435</c:v>
                </c:pt>
                <c:pt idx="76">
                  <c:v>43466</c:v>
                </c:pt>
                <c:pt idx="77">
                  <c:v>43497</c:v>
                </c:pt>
                <c:pt idx="78">
                  <c:v>43525</c:v>
                </c:pt>
                <c:pt idx="79">
                  <c:v>43556</c:v>
                </c:pt>
                <c:pt idx="80">
                  <c:v>43586</c:v>
                </c:pt>
                <c:pt idx="81">
                  <c:v>43617</c:v>
                </c:pt>
                <c:pt idx="82">
                  <c:v>43647</c:v>
                </c:pt>
                <c:pt idx="83">
                  <c:v>43678</c:v>
                </c:pt>
                <c:pt idx="84">
                  <c:v>43709</c:v>
                </c:pt>
              </c:numCache>
            </c:numRef>
          </c:cat>
          <c:val>
            <c:numRef>
              <c:f>Sheet1!$B$42:$B$126</c:f>
              <c:numCache>
                <c:formatCode>0.0</c:formatCode>
                <c:ptCount val="85"/>
                <c:pt idx="0">
                  <c:v>53</c:v>
                </c:pt>
                <c:pt idx="1">
                  <c:v>53.3</c:v>
                </c:pt>
                <c:pt idx="2">
                  <c:v>49.9</c:v>
                </c:pt>
                <c:pt idx="3">
                  <c:v>48.5</c:v>
                </c:pt>
                <c:pt idx="4">
                  <c:v>54.2</c:v>
                </c:pt>
                <c:pt idx="5">
                  <c:v>58.7</c:v>
                </c:pt>
                <c:pt idx="6">
                  <c:v>58</c:v>
                </c:pt>
                <c:pt idx="7">
                  <c:v>54</c:v>
                </c:pt>
                <c:pt idx="8">
                  <c:v>56.7</c:v>
                </c:pt>
                <c:pt idx="9">
                  <c:v>57.3</c:v>
                </c:pt>
                <c:pt idx="10">
                  <c:v>59.4</c:v>
                </c:pt>
                <c:pt idx="11">
                  <c:v>61</c:v>
                </c:pt>
                <c:pt idx="12">
                  <c:v>61.3</c:v>
                </c:pt>
                <c:pt idx="13">
                  <c:v>54</c:v>
                </c:pt>
                <c:pt idx="14">
                  <c:v>56.9</c:v>
                </c:pt>
                <c:pt idx="15">
                  <c:v>55.8</c:v>
                </c:pt>
                <c:pt idx="16">
                  <c:v>64.900000000000006</c:v>
                </c:pt>
                <c:pt idx="17">
                  <c:v>63.3</c:v>
                </c:pt>
                <c:pt idx="18">
                  <c:v>65.099999999999994</c:v>
                </c:pt>
                <c:pt idx="19">
                  <c:v>65.099999999999994</c:v>
                </c:pt>
                <c:pt idx="20">
                  <c:v>65.400000000000006</c:v>
                </c:pt>
                <c:pt idx="21">
                  <c:v>61.4</c:v>
                </c:pt>
                <c:pt idx="22">
                  <c:v>61.4</c:v>
                </c:pt>
                <c:pt idx="23">
                  <c:v>58.9</c:v>
                </c:pt>
                <c:pt idx="24">
                  <c:v>60.2</c:v>
                </c:pt>
                <c:pt idx="25">
                  <c:v>60.4</c:v>
                </c:pt>
                <c:pt idx="26">
                  <c:v>64.2</c:v>
                </c:pt>
                <c:pt idx="27">
                  <c:v>63.4</c:v>
                </c:pt>
                <c:pt idx="28">
                  <c:v>66.099999999999994</c:v>
                </c:pt>
                <c:pt idx="29">
                  <c:v>66.3</c:v>
                </c:pt>
                <c:pt idx="30">
                  <c:v>72.099999999999994</c:v>
                </c:pt>
                <c:pt idx="31">
                  <c:v>70.7</c:v>
                </c:pt>
                <c:pt idx="32">
                  <c:v>67.5</c:v>
                </c:pt>
                <c:pt idx="33">
                  <c:v>63</c:v>
                </c:pt>
                <c:pt idx="34">
                  <c:v>62.6</c:v>
                </c:pt>
                <c:pt idx="35">
                  <c:v>67.400000000000006</c:v>
                </c:pt>
                <c:pt idx="36">
                  <c:v>61.1</c:v>
                </c:pt>
                <c:pt idx="37">
                  <c:v>58.7</c:v>
                </c:pt>
                <c:pt idx="38">
                  <c:v>60.2</c:v>
                </c:pt>
                <c:pt idx="39">
                  <c:v>60.2</c:v>
                </c:pt>
                <c:pt idx="40">
                  <c:v>54</c:v>
                </c:pt>
                <c:pt idx="41">
                  <c:v>48.3</c:v>
                </c:pt>
                <c:pt idx="42">
                  <c:v>51.6</c:v>
                </c:pt>
                <c:pt idx="43">
                  <c:v>59.1</c:v>
                </c:pt>
                <c:pt idx="44">
                  <c:v>55.1</c:v>
                </c:pt>
                <c:pt idx="45">
                  <c:v>52.3</c:v>
                </c:pt>
                <c:pt idx="46">
                  <c:v>52.5</c:v>
                </c:pt>
                <c:pt idx="47">
                  <c:v>54.8</c:v>
                </c:pt>
                <c:pt idx="48">
                  <c:v>53.8</c:v>
                </c:pt>
                <c:pt idx="49">
                  <c:v>56</c:v>
                </c:pt>
                <c:pt idx="50">
                  <c:v>54.6</c:v>
                </c:pt>
                <c:pt idx="51">
                  <c:v>67.5</c:v>
                </c:pt>
                <c:pt idx="52">
                  <c:v>73.400000000000006</c:v>
                </c:pt>
                <c:pt idx="53">
                  <c:v>72.2</c:v>
                </c:pt>
                <c:pt idx="54">
                  <c:v>71.099999999999994</c:v>
                </c:pt>
                <c:pt idx="55">
                  <c:v>65.8</c:v>
                </c:pt>
                <c:pt idx="56">
                  <c:v>63.2</c:v>
                </c:pt>
                <c:pt idx="57">
                  <c:v>63.5</c:v>
                </c:pt>
                <c:pt idx="58">
                  <c:v>63.5</c:v>
                </c:pt>
                <c:pt idx="59">
                  <c:v>64.400000000000006</c:v>
                </c:pt>
                <c:pt idx="60">
                  <c:v>63.7</c:v>
                </c:pt>
                <c:pt idx="61">
                  <c:v>63.7</c:v>
                </c:pt>
                <c:pt idx="62">
                  <c:v>67</c:v>
                </c:pt>
                <c:pt idx="63">
                  <c:v>69.400000000000006</c:v>
                </c:pt>
                <c:pt idx="64">
                  <c:v>75.3</c:v>
                </c:pt>
                <c:pt idx="65">
                  <c:v>73.2</c:v>
                </c:pt>
                <c:pt idx="66">
                  <c:v>72.2</c:v>
                </c:pt>
                <c:pt idx="67">
                  <c:v>68.3</c:v>
                </c:pt>
                <c:pt idx="68">
                  <c:v>64.599999999999994</c:v>
                </c:pt>
                <c:pt idx="69">
                  <c:v>66.2</c:v>
                </c:pt>
                <c:pt idx="70">
                  <c:v>62.8</c:v>
                </c:pt>
                <c:pt idx="71">
                  <c:v>60.7</c:v>
                </c:pt>
                <c:pt idx="72">
                  <c:v>65.5</c:v>
                </c:pt>
                <c:pt idx="73">
                  <c:v>63.2</c:v>
                </c:pt>
                <c:pt idx="74">
                  <c:v>58.5</c:v>
                </c:pt>
                <c:pt idx="75">
                  <c:v>55.5</c:v>
                </c:pt>
                <c:pt idx="76">
                  <c:v>53.4</c:v>
                </c:pt>
                <c:pt idx="77">
                  <c:v>56.7</c:v>
                </c:pt>
                <c:pt idx="78">
                  <c:v>60.4</c:v>
                </c:pt>
                <c:pt idx="79">
                  <c:v>58.3</c:v>
                </c:pt>
                <c:pt idx="80">
                  <c:v>59.2</c:v>
                </c:pt>
                <c:pt idx="81">
                  <c:v>52.8</c:v>
                </c:pt>
                <c:pt idx="82">
                  <c:v>57.9</c:v>
                </c:pt>
                <c:pt idx="83">
                  <c:v>58.9</c:v>
                </c:pt>
                <c:pt idx="84">
                  <c:v>54.7</c:v>
                </c:pt>
              </c:numCache>
            </c:numRef>
          </c:val>
          <c:smooth val="1"/>
          <c:extLst>
            <c:ext xmlns:c16="http://schemas.microsoft.com/office/drawing/2014/chart" uri="{C3380CC4-5D6E-409C-BE32-E72D297353CC}">
              <c16:uniqueId val="{00000004-10E1-4E36-8BA8-5A068332E834}"/>
            </c:ext>
          </c:extLst>
        </c:ser>
        <c:dLbls>
          <c:showLegendKey val="0"/>
          <c:showVal val="0"/>
          <c:showCatName val="0"/>
          <c:showSerName val="0"/>
          <c:showPercent val="0"/>
          <c:showBubbleSize val="0"/>
        </c:dLbls>
        <c:smooth val="0"/>
        <c:axId val="433746840"/>
        <c:axId val="433746448"/>
      </c:lineChart>
      <c:dateAx>
        <c:axId val="433746840"/>
        <c:scaling>
          <c:orientation val="minMax"/>
          <c:min val="41153"/>
        </c:scaling>
        <c:delete val="0"/>
        <c:axPos val="b"/>
        <c:numFmt formatCode="yyyy" sourceLinked="0"/>
        <c:majorTickMark val="none"/>
        <c:minorTickMark val="none"/>
        <c:tickLblPos val="low"/>
        <c:spPr>
          <a:ln>
            <a:noFill/>
          </a:ln>
        </c:spPr>
        <c:txPr>
          <a:bodyPr rot="0"/>
          <a:lstStyle/>
          <a:p>
            <a:pPr>
              <a:defRPr sz="1050">
                <a:solidFill>
                  <a:schemeClr val="bg1">
                    <a:lumMod val="50000"/>
                  </a:schemeClr>
                </a:solidFill>
              </a:defRPr>
            </a:pPr>
            <a:endParaRPr lang="en-US"/>
          </a:p>
        </c:txPr>
        <c:crossAx val="433746448"/>
        <c:crosses val="autoZero"/>
        <c:auto val="1"/>
        <c:lblOffset val="0"/>
        <c:baseTimeUnit val="months"/>
        <c:majorUnit val="1"/>
        <c:majorTimeUnit val="years"/>
      </c:dateAx>
      <c:valAx>
        <c:axId val="433746448"/>
        <c:scaling>
          <c:orientation val="minMax"/>
          <c:max val="80"/>
          <c:min val="30"/>
        </c:scaling>
        <c:delete val="0"/>
        <c:axPos val="l"/>
        <c:majorGridlines>
          <c:spPr>
            <a:ln>
              <a:solidFill>
                <a:srgbClr val="D9D9D9"/>
              </a:solidFill>
            </a:ln>
          </c:spPr>
        </c:majorGridlines>
        <c:numFmt formatCode="General"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3746840"/>
        <c:crosses val="autoZero"/>
        <c:crossBetween val="between"/>
        <c:majorUnit val="10"/>
      </c:valAx>
    </c:plotArea>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373879122437537E-2"/>
          <c:y val="0.23912085997357352"/>
          <c:w val="0.86664311161367769"/>
          <c:h val="0.64066019933326124"/>
        </c:manualLayout>
      </c:layout>
      <c:lineChart>
        <c:grouping val="standard"/>
        <c:varyColors val="0"/>
        <c:ser>
          <c:idx val="0"/>
          <c:order val="0"/>
          <c:tx>
            <c:strRef>
              <c:f>Sheet1!$B$1</c:f>
              <c:strCache>
                <c:ptCount val="1"/>
                <c:pt idx="0">
                  <c:v>SBLI</c:v>
                </c:pt>
              </c:strCache>
            </c:strRef>
          </c:tx>
          <c:spPr>
            <a:ln w="31750">
              <a:solidFill>
                <a:srgbClr val="98B5E8"/>
              </a:solidFill>
            </a:ln>
          </c:spPr>
          <c:marker>
            <c:symbol val="none"/>
          </c:marker>
          <c:dPt>
            <c:idx val="86"/>
            <c:bubble3D val="0"/>
            <c:extLst>
              <c:ext xmlns:c16="http://schemas.microsoft.com/office/drawing/2014/chart" uri="{C3380CC4-5D6E-409C-BE32-E72D297353CC}">
                <c16:uniqueId val="{00000000-C476-4454-9E7F-104757E48ED9}"/>
              </c:ext>
            </c:extLst>
          </c:dPt>
          <c:dPt>
            <c:idx val="87"/>
            <c:bubble3D val="0"/>
            <c:extLst>
              <c:ext xmlns:c16="http://schemas.microsoft.com/office/drawing/2014/chart" uri="{C3380CC4-5D6E-409C-BE32-E72D297353CC}">
                <c16:uniqueId val="{00000001-C476-4454-9E7F-104757E48ED9}"/>
              </c:ext>
            </c:extLst>
          </c:dPt>
          <c:dPt>
            <c:idx val="89"/>
            <c:bubble3D val="0"/>
            <c:extLst>
              <c:ext xmlns:c16="http://schemas.microsoft.com/office/drawing/2014/chart" uri="{C3380CC4-5D6E-409C-BE32-E72D297353CC}">
                <c16:uniqueId val="{00000002-C476-4454-9E7F-104757E48ED9}"/>
              </c:ext>
            </c:extLst>
          </c:dPt>
          <c:dPt>
            <c:idx val="90"/>
            <c:bubble3D val="0"/>
            <c:extLst>
              <c:ext xmlns:c16="http://schemas.microsoft.com/office/drawing/2014/chart" uri="{C3380CC4-5D6E-409C-BE32-E72D297353CC}">
                <c16:uniqueId val="{00000003-C476-4454-9E7F-104757E48ED9}"/>
              </c:ext>
            </c:extLst>
          </c:dPt>
          <c:dPt>
            <c:idx val="91"/>
            <c:bubble3D val="0"/>
            <c:extLst>
              <c:ext xmlns:c16="http://schemas.microsoft.com/office/drawing/2014/chart" uri="{C3380CC4-5D6E-409C-BE32-E72D297353CC}">
                <c16:uniqueId val="{00000000-516E-474F-887F-08286A080A3B}"/>
              </c:ext>
            </c:extLst>
          </c:dPt>
          <c:dPt>
            <c:idx val="94"/>
            <c:bubble3D val="0"/>
            <c:extLst>
              <c:ext xmlns:c16="http://schemas.microsoft.com/office/drawing/2014/chart" uri="{C3380CC4-5D6E-409C-BE32-E72D297353CC}">
                <c16:uniqueId val="{00000000-B733-409B-BF0E-FA668CC2501A}"/>
              </c:ext>
            </c:extLst>
          </c:dPt>
          <c:dPt>
            <c:idx val="97"/>
            <c:bubble3D val="0"/>
            <c:extLst>
              <c:ext xmlns:c16="http://schemas.microsoft.com/office/drawing/2014/chart" uri="{C3380CC4-5D6E-409C-BE32-E72D297353CC}">
                <c16:uniqueId val="{00000006-C476-4454-9E7F-104757E48ED9}"/>
              </c:ext>
            </c:extLst>
          </c:dPt>
          <c:dPt>
            <c:idx val="100"/>
            <c:bubble3D val="0"/>
            <c:extLst>
              <c:ext xmlns:c16="http://schemas.microsoft.com/office/drawing/2014/chart" uri="{C3380CC4-5D6E-409C-BE32-E72D297353CC}">
                <c16:uniqueId val="{00000007-C476-4454-9E7F-104757E48ED9}"/>
              </c:ext>
            </c:extLst>
          </c:dPt>
          <c:dPt>
            <c:idx val="102"/>
            <c:bubble3D val="0"/>
            <c:extLst>
              <c:ext xmlns:c16="http://schemas.microsoft.com/office/drawing/2014/chart" uri="{C3380CC4-5D6E-409C-BE32-E72D297353CC}">
                <c16:uniqueId val="{00000001-6196-4CE3-B749-E5CF40DF78B9}"/>
              </c:ext>
            </c:extLst>
          </c:dPt>
          <c:dPt>
            <c:idx val="103"/>
            <c:bubble3D val="0"/>
            <c:extLst>
              <c:ext xmlns:c16="http://schemas.microsoft.com/office/drawing/2014/chart" uri="{C3380CC4-5D6E-409C-BE32-E72D297353CC}">
                <c16:uniqueId val="{00000009-C476-4454-9E7F-104757E48ED9}"/>
              </c:ext>
            </c:extLst>
          </c:dPt>
          <c:dPt>
            <c:idx val="105"/>
            <c:bubble3D val="0"/>
            <c:extLst>
              <c:ext xmlns:c16="http://schemas.microsoft.com/office/drawing/2014/chart" uri="{C3380CC4-5D6E-409C-BE32-E72D297353CC}">
                <c16:uniqueId val="{00000003-6196-4CE3-B749-E5CF40DF78B9}"/>
              </c:ext>
            </c:extLst>
          </c:dPt>
          <c:dPt>
            <c:idx val="109"/>
            <c:bubble3D val="0"/>
            <c:extLst>
              <c:ext xmlns:c16="http://schemas.microsoft.com/office/drawing/2014/chart" uri="{C3380CC4-5D6E-409C-BE32-E72D297353CC}">
                <c16:uniqueId val="{0000000B-C476-4454-9E7F-104757E48ED9}"/>
              </c:ext>
            </c:extLst>
          </c:dPt>
          <c:dPt>
            <c:idx val="112"/>
            <c:bubble3D val="0"/>
            <c:extLst>
              <c:ext xmlns:c16="http://schemas.microsoft.com/office/drawing/2014/chart" uri="{C3380CC4-5D6E-409C-BE32-E72D297353CC}">
                <c16:uniqueId val="{0000000C-C476-4454-9E7F-104757E48ED9}"/>
              </c:ext>
            </c:extLst>
          </c:dPt>
          <c:dPt>
            <c:idx val="115"/>
            <c:bubble3D val="0"/>
            <c:extLst>
              <c:ext xmlns:c16="http://schemas.microsoft.com/office/drawing/2014/chart" uri="{C3380CC4-5D6E-409C-BE32-E72D297353CC}">
                <c16:uniqueId val="{0000000D-C476-4454-9E7F-104757E48ED9}"/>
              </c:ext>
            </c:extLst>
          </c:dPt>
          <c:dPt>
            <c:idx val="117"/>
            <c:marker>
              <c:symbol val="circle"/>
              <c:size val="10"/>
              <c:spPr>
                <a:noFill/>
                <a:ln>
                  <a:noFill/>
                </a:ln>
              </c:spPr>
            </c:marker>
            <c:bubble3D val="0"/>
            <c:extLst>
              <c:ext xmlns:c16="http://schemas.microsoft.com/office/drawing/2014/chart" uri="{C3380CC4-5D6E-409C-BE32-E72D297353CC}">
                <c16:uniqueId val="{0000000B-B733-409B-BF0E-FA668CC2501A}"/>
              </c:ext>
            </c:extLst>
          </c:dPt>
          <c:dPt>
            <c:idx val="121"/>
            <c:marker>
              <c:symbol val="circle"/>
              <c:size val="10"/>
              <c:spPr>
                <a:noFill/>
                <a:ln>
                  <a:noFill/>
                </a:ln>
              </c:spPr>
            </c:marker>
            <c:bubble3D val="0"/>
            <c:extLst>
              <c:ext xmlns:c16="http://schemas.microsoft.com/office/drawing/2014/chart" uri="{C3380CC4-5D6E-409C-BE32-E72D297353CC}">
                <c16:uniqueId val="{0000000F-C476-4454-9E7F-104757E48ED9}"/>
              </c:ext>
            </c:extLst>
          </c:dPt>
          <c:dPt>
            <c:idx val="124"/>
            <c:marker>
              <c:symbol val="circle"/>
              <c:size val="10"/>
              <c:spPr>
                <a:noFill/>
                <a:ln>
                  <a:noFill/>
                </a:ln>
              </c:spPr>
            </c:marker>
            <c:bubble3D val="0"/>
            <c:extLst>
              <c:ext xmlns:c16="http://schemas.microsoft.com/office/drawing/2014/chart" uri="{C3380CC4-5D6E-409C-BE32-E72D297353CC}">
                <c16:uniqueId val="{00000010-C476-4454-9E7F-104757E48ED9}"/>
              </c:ext>
            </c:extLst>
          </c:dPt>
          <c:dPt>
            <c:idx val="127"/>
            <c:marker>
              <c:symbol val="circle"/>
              <c:size val="10"/>
              <c:spPr>
                <a:solidFill>
                  <a:srgbClr val="EF6F00"/>
                </a:solidFill>
                <a:ln>
                  <a:solidFill>
                    <a:srgbClr val="EF6F00"/>
                  </a:solidFill>
                </a:ln>
              </c:spPr>
            </c:marker>
            <c:bubble3D val="0"/>
            <c:extLst>
              <c:ext xmlns:c16="http://schemas.microsoft.com/office/drawing/2014/chart" uri="{C3380CC4-5D6E-409C-BE32-E72D297353CC}">
                <c16:uniqueId val="{00000011-C476-4454-9E7F-104757E48ED9}"/>
              </c:ext>
            </c:extLst>
          </c:dPt>
          <c:cat>
            <c:numRef>
              <c:f>Sheet1!$A$50:$A$177</c:f>
              <c:numCache>
                <c:formatCode>m/d/yyyy</c:formatCode>
                <c:ptCount val="128"/>
                <c:pt idx="0">
                  <c:v>39814</c:v>
                </c:pt>
                <c:pt idx="1">
                  <c:v>39845</c:v>
                </c:pt>
                <c:pt idx="2">
                  <c:v>39873</c:v>
                </c:pt>
                <c:pt idx="3">
                  <c:v>39904</c:v>
                </c:pt>
                <c:pt idx="4">
                  <c:v>39934</c:v>
                </c:pt>
                <c:pt idx="5">
                  <c:v>39965</c:v>
                </c:pt>
                <c:pt idx="6">
                  <c:v>39995</c:v>
                </c:pt>
                <c:pt idx="7">
                  <c:v>40026</c:v>
                </c:pt>
                <c:pt idx="8">
                  <c:v>40057</c:v>
                </c:pt>
                <c:pt idx="9">
                  <c:v>40087</c:v>
                </c:pt>
                <c:pt idx="10">
                  <c:v>40118</c:v>
                </c:pt>
                <c:pt idx="11">
                  <c:v>40148</c:v>
                </c:pt>
                <c:pt idx="12">
                  <c:v>40179</c:v>
                </c:pt>
                <c:pt idx="13">
                  <c:v>40210</c:v>
                </c:pt>
                <c:pt idx="14">
                  <c:v>40238</c:v>
                </c:pt>
                <c:pt idx="15">
                  <c:v>40269</c:v>
                </c:pt>
                <c:pt idx="16">
                  <c:v>40299</c:v>
                </c:pt>
                <c:pt idx="17">
                  <c:v>40330</c:v>
                </c:pt>
                <c:pt idx="18">
                  <c:v>40360</c:v>
                </c:pt>
                <c:pt idx="19">
                  <c:v>40391</c:v>
                </c:pt>
                <c:pt idx="20">
                  <c:v>40422</c:v>
                </c:pt>
                <c:pt idx="21">
                  <c:v>40452</c:v>
                </c:pt>
                <c:pt idx="22">
                  <c:v>40483</c:v>
                </c:pt>
                <c:pt idx="23">
                  <c:v>40513</c:v>
                </c:pt>
                <c:pt idx="24">
                  <c:v>40544</c:v>
                </c:pt>
                <c:pt idx="25">
                  <c:v>40575</c:v>
                </c:pt>
                <c:pt idx="26">
                  <c:v>40603</c:v>
                </c:pt>
                <c:pt idx="27">
                  <c:v>40634</c:v>
                </c:pt>
                <c:pt idx="28">
                  <c:v>40664</c:v>
                </c:pt>
                <c:pt idx="29">
                  <c:v>40695</c:v>
                </c:pt>
                <c:pt idx="30">
                  <c:v>40725</c:v>
                </c:pt>
                <c:pt idx="31">
                  <c:v>40756</c:v>
                </c:pt>
                <c:pt idx="32">
                  <c:v>40787</c:v>
                </c:pt>
                <c:pt idx="33">
                  <c:v>40817</c:v>
                </c:pt>
                <c:pt idx="34">
                  <c:v>40848</c:v>
                </c:pt>
                <c:pt idx="35">
                  <c:v>40878</c:v>
                </c:pt>
                <c:pt idx="36">
                  <c:v>40909</c:v>
                </c:pt>
                <c:pt idx="37">
                  <c:v>40940</c:v>
                </c:pt>
                <c:pt idx="38">
                  <c:v>40969</c:v>
                </c:pt>
                <c:pt idx="39">
                  <c:v>41000</c:v>
                </c:pt>
                <c:pt idx="40">
                  <c:v>41030</c:v>
                </c:pt>
                <c:pt idx="41">
                  <c:v>41061</c:v>
                </c:pt>
                <c:pt idx="42">
                  <c:v>41091</c:v>
                </c:pt>
                <c:pt idx="43">
                  <c:v>41122</c:v>
                </c:pt>
                <c:pt idx="44">
                  <c:v>41153</c:v>
                </c:pt>
                <c:pt idx="45">
                  <c:v>41183</c:v>
                </c:pt>
                <c:pt idx="46">
                  <c:v>41214</c:v>
                </c:pt>
                <c:pt idx="47">
                  <c:v>41244</c:v>
                </c:pt>
                <c:pt idx="48">
                  <c:v>41275</c:v>
                </c:pt>
                <c:pt idx="49">
                  <c:v>41306</c:v>
                </c:pt>
                <c:pt idx="50">
                  <c:v>41334</c:v>
                </c:pt>
                <c:pt idx="51">
                  <c:v>41365</c:v>
                </c:pt>
                <c:pt idx="52">
                  <c:v>41395</c:v>
                </c:pt>
                <c:pt idx="53">
                  <c:v>41426</c:v>
                </c:pt>
                <c:pt idx="54">
                  <c:v>41456</c:v>
                </c:pt>
                <c:pt idx="55">
                  <c:v>41487</c:v>
                </c:pt>
                <c:pt idx="56">
                  <c:v>41518</c:v>
                </c:pt>
                <c:pt idx="57">
                  <c:v>41548</c:v>
                </c:pt>
                <c:pt idx="58">
                  <c:v>41579</c:v>
                </c:pt>
                <c:pt idx="59">
                  <c:v>41609</c:v>
                </c:pt>
                <c:pt idx="60">
                  <c:v>41640</c:v>
                </c:pt>
                <c:pt idx="61">
                  <c:v>41671</c:v>
                </c:pt>
                <c:pt idx="62">
                  <c:v>41699</c:v>
                </c:pt>
                <c:pt idx="63">
                  <c:v>41730</c:v>
                </c:pt>
                <c:pt idx="64">
                  <c:v>41760</c:v>
                </c:pt>
                <c:pt idx="65">
                  <c:v>41791</c:v>
                </c:pt>
                <c:pt idx="66">
                  <c:v>41821</c:v>
                </c:pt>
                <c:pt idx="67">
                  <c:v>41852</c:v>
                </c:pt>
                <c:pt idx="68">
                  <c:v>41883</c:v>
                </c:pt>
                <c:pt idx="69">
                  <c:v>41913</c:v>
                </c:pt>
                <c:pt idx="70">
                  <c:v>41944</c:v>
                </c:pt>
                <c:pt idx="71">
                  <c:v>41974</c:v>
                </c:pt>
                <c:pt idx="72">
                  <c:v>42005</c:v>
                </c:pt>
                <c:pt idx="73">
                  <c:v>42036</c:v>
                </c:pt>
                <c:pt idx="74">
                  <c:v>42064</c:v>
                </c:pt>
                <c:pt idx="75">
                  <c:v>42095</c:v>
                </c:pt>
                <c:pt idx="76">
                  <c:v>42125</c:v>
                </c:pt>
                <c:pt idx="77">
                  <c:v>42156</c:v>
                </c:pt>
                <c:pt idx="78">
                  <c:v>42186</c:v>
                </c:pt>
                <c:pt idx="79">
                  <c:v>42217</c:v>
                </c:pt>
                <c:pt idx="80">
                  <c:v>42248</c:v>
                </c:pt>
                <c:pt idx="81">
                  <c:v>42278</c:v>
                </c:pt>
                <c:pt idx="82">
                  <c:v>42309</c:v>
                </c:pt>
                <c:pt idx="83">
                  <c:v>42339</c:v>
                </c:pt>
                <c:pt idx="84">
                  <c:v>42370</c:v>
                </c:pt>
                <c:pt idx="85">
                  <c:v>42401</c:v>
                </c:pt>
                <c:pt idx="86">
                  <c:v>42430</c:v>
                </c:pt>
                <c:pt idx="87">
                  <c:v>42461</c:v>
                </c:pt>
                <c:pt idx="88">
                  <c:v>42491</c:v>
                </c:pt>
                <c:pt idx="89">
                  <c:v>42522</c:v>
                </c:pt>
                <c:pt idx="90">
                  <c:v>42552</c:v>
                </c:pt>
                <c:pt idx="91">
                  <c:v>42583</c:v>
                </c:pt>
                <c:pt idx="92">
                  <c:v>42614</c:v>
                </c:pt>
                <c:pt idx="93">
                  <c:v>42644</c:v>
                </c:pt>
                <c:pt idx="94">
                  <c:v>42675</c:v>
                </c:pt>
                <c:pt idx="95">
                  <c:v>42705</c:v>
                </c:pt>
                <c:pt idx="96">
                  <c:v>42736</c:v>
                </c:pt>
                <c:pt idx="97">
                  <c:v>42767</c:v>
                </c:pt>
                <c:pt idx="98">
                  <c:v>42795</c:v>
                </c:pt>
                <c:pt idx="99">
                  <c:v>42826</c:v>
                </c:pt>
                <c:pt idx="100">
                  <c:v>42856</c:v>
                </c:pt>
                <c:pt idx="101">
                  <c:v>42887</c:v>
                </c:pt>
                <c:pt idx="102">
                  <c:v>42917</c:v>
                </c:pt>
                <c:pt idx="103">
                  <c:v>42948</c:v>
                </c:pt>
                <c:pt idx="104">
                  <c:v>42979</c:v>
                </c:pt>
                <c:pt idx="105">
                  <c:v>43009</c:v>
                </c:pt>
                <c:pt idx="106">
                  <c:v>43040</c:v>
                </c:pt>
                <c:pt idx="107">
                  <c:v>43070</c:v>
                </c:pt>
                <c:pt idx="108">
                  <c:v>43101</c:v>
                </c:pt>
                <c:pt idx="109">
                  <c:v>43132</c:v>
                </c:pt>
                <c:pt idx="110">
                  <c:v>43160</c:v>
                </c:pt>
                <c:pt idx="111">
                  <c:v>43191</c:v>
                </c:pt>
                <c:pt idx="112">
                  <c:v>43221</c:v>
                </c:pt>
                <c:pt idx="113">
                  <c:v>43252</c:v>
                </c:pt>
                <c:pt idx="114">
                  <c:v>43282</c:v>
                </c:pt>
                <c:pt idx="115">
                  <c:v>43313</c:v>
                </c:pt>
                <c:pt idx="116">
                  <c:v>43344</c:v>
                </c:pt>
                <c:pt idx="117">
                  <c:v>43374</c:v>
                </c:pt>
                <c:pt idx="118">
                  <c:v>43405</c:v>
                </c:pt>
                <c:pt idx="119">
                  <c:v>43435</c:v>
                </c:pt>
                <c:pt idx="120">
                  <c:v>43466</c:v>
                </c:pt>
                <c:pt idx="121">
                  <c:v>43497</c:v>
                </c:pt>
                <c:pt idx="122">
                  <c:v>43525</c:v>
                </c:pt>
                <c:pt idx="123">
                  <c:v>43556</c:v>
                </c:pt>
                <c:pt idx="124">
                  <c:v>43586</c:v>
                </c:pt>
                <c:pt idx="125">
                  <c:v>43617</c:v>
                </c:pt>
                <c:pt idx="126">
                  <c:v>43647</c:v>
                </c:pt>
                <c:pt idx="127">
                  <c:v>43678</c:v>
                </c:pt>
              </c:numCache>
            </c:numRef>
          </c:cat>
          <c:val>
            <c:numRef>
              <c:f>Sheet1!$B$50:$B$177</c:f>
              <c:numCache>
                <c:formatCode>0.0</c:formatCode>
                <c:ptCount val="128"/>
                <c:pt idx="0">
                  <c:v>82.1</c:v>
                </c:pt>
                <c:pt idx="1">
                  <c:v>78.2</c:v>
                </c:pt>
                <c:pt idx="2">
                  <c:v>74.900000000000006</c:v>
                </c:pt>
                <c:pt idx="3">
                  <c:v>69.900000000000006</c:v>
                </c:pt>
                <c:pt idx="4">
                  <c:v>66</c:v>
                </c:pt>
                <c:pt idx="5">
                  <c:v>73.7</c:v>
                </c:pt>
                <c:pt idx="6">
                  <c:v>77.3</c:v>
                </c:pt>
                <c:pt idx="7">
                  <c:v>72.599999999999994</c:v>
                </c:pt>
                <c:pt idx="8">
                  <c:v>73.2</c:v>
                </c:pt>
                <c:pt idx="9">
                  <c:v>68.400000000000006</c:v>
                </c:pt>
                <c:pt idx="10">
                  <c:v>75.3</c:v>
                </c:pt>
                <c:pt idx="11">
                  <c:v>78.8</c:v>
                </c:pt>
                <c:pt idx="12">
                  <c:v>77.8</c:v>
                </c:pt>
                <c:pt idx="13">
                  <c:v>73.900000000000006</c:v>
                </c:pt>
                <c:pt idx="14">
                  <c:v>78.7</c:v>
                </c:pt>
                <c:pt idx="15">
                  <c:v>75.5</c:v>
                </c:pt>
                <c:pt idx="16">
                  <c:v>72.2</c:v>
                </c:pt>
                <c:pt idx="17">
                  <c:v>77.2</c:v>
                </c:pt>
                <c:pt idx="18">
                  <c:v>79.099999999999994</c:v>
                </c:pt>
                <c:pt idx="19">
                  <c:v>83.8</c:v>
                </c:pt>
                <c:pt idx="20">
                  <c:v>84</c:v>
                </c:pt>
                <c:pt idx="21">
                  <c:v>81.599999999999994</c:v>
                </c:pt>
                <c:pt idx="22">
                  <c:v>90.1</c:v>
                </c:pt>
                <c:pt idx="23">
                  <c:v>94.9</c:v>
                </c:pt>
                <c:pt idx="24">
                  <c:v>85.4</c:v>
                </c:pt>
                <c:pt idx="25">
                  <c:v>86.4</c:v>
                </c:pt>
                <c:pt idx="26">
                  <c:v>89.3</c:v>
                </c:pt>
                <c:pt idx="27">
                  <c:v>87.7</c:v>
                </c:pt>
                <c:pt idx="28">
                  <c:v>92.1</c:v>
                </c:pt>
                <c:pt idx="29">
                  <c:v>96.9</c:v>
                </c:pt>
                <c:pt idx="30">
                  <c:v>90</c:v>
                </c:pt>
                <c:pt idx="31">
                  <c:v>100</c:v>
                </c:pt>
                <c:pt idx="32">
                  <c:v>94.4</c:v>
                </c:pt>
                <c:pt idx="33">
                  <c:v>97.2</c:v>
                </c:pt>
                <c:pt idx="34">
                  <c:v>104.8</c:v>
                </c:pt>
                <c:pt idx="35">
                  <c:v>110.5</c:v>
                </c:pt>
                <c:pt idx="36">
                  <c:v>100.5</c:v>
                </c:pt>
                <c:pt idx="37">
                  <c:v>99.1</c:v>
                </c:pt>
                <c:pt idx="38">
                  <c:v>98.6</c:v>
                </c:pt>
                <c:pt idx="39">
                  <c:v>94.7</c:v>
                </c:pt>
                <c:pt idx="40">
                  <c:v>105.9</c:v>
                </c:pt>
                <c:pt idx="41">
                  <c:v>100.4</c:v>
                </c:pt>
                <c:pt idx="42">
                  <c:v>105.2</c:v>
                </c:pt>
                <c:pt idx="43">
                  <c:v>110.2</c:v>
                </c:pt>
                <c:pt idx="44">
                  <c:v>94.9</c:v>
                </c:pt>
                <c:pt idx="45">
                  <c:v>107.2</c:v>
                </c:pt>
                <c:pt idx="46">
                  <c:v>110.6</c:v>
                </c:pt>
                <c:pt idx="47">
                  <c:v>116</c:v>
                </c:pt>
                <c:pt idx="48">
                  <c:v>112.8</c:v>
                </c:pt>
                <c:pt idx="49">
                  <c:v>105.3</c:v>
                </c:pt>
                <c:pt idx="50">
                  <c:v>97.8</c:v>
                </c:pt>
                <c:pt idx="51">
                  <c:v>107.6</c:v>
                </c:pt>
                <c:pt idx="52">
                  <c:v>113.4</c:v>
                </c:pt>
                <c:pt idx="53">
                  <c:v>105.2</c:v>
                </c:pt>
                <c:pt idx="54">
                  <c:v>116.6</c:v>
                </c:pt>
                <c:pt idx="55">
                  <c:v>115.9</c:v>
                </c:pt>
                <c:pt idx="56">
                  <c:v>109.5</c:v>
                </c:pt>
                <c:pt idx="57">
                  <c:v>117.4</c:v>
                </c:pt>
                <c:pt idx="58">
                  <c:v>114.5</c:v>
                </c:pt>
                <c:pt idx="59">
                  <c:v>122.5</c:v>
                </c:pt>
                <c:pt idx="60">
                  <c:v>117.4</c:v>
                </c:pt>
                <c:pt idx="61">
                  <c:v>111</c:v>
                </c:pt>
                <c:pt idx="62">
                  <c:v>115.4</c:v>
                </c:pt>
                <c:pt idx="63">
                  <c:v>125.6</c:v>
                </c:pt>
                <c:pt idx="64">
                  <c:v>124.9</c:v>
                </c:pt>
                <c:pt idx="65">
                  <c:v>120.2</c:v>
                </c:pt>
                <c:pt idx="66">
                  <c:v>128.4</c:v>
                </c:pt>
                <c:pt idx="67">
                  <c:v>119.1</c:v>
                </c:pt>
                <c:pt idx="68">
                  <c:v>126.9</c:v>
                </c:pt>
                <c:pt idx="69">
                  <c:v>132</c:v>
                </c:pt>
                <c:pt idx="70">
                  <c:v>117.8</c:v>
                </c:pt>
                <c:pt idx="71">
                  <c:v>134.1</c:v>
                </c:pt>
                <c:pt idx="72">
                  <c:v>122.4</c:v>
                </c:pt>
                <c:pt idx="73">
                  <c:v>127.4</c:v>
                </c:pt>
                <c:pt idx="74">
                  <c:v>130.30000000000001</c:v>
                </c:pt>
                <c:pt idx="75">
                  <c:v>140.4</c:v>
                </c:pt>
                <c:pt idx="76">
                  <c:v>132</c:v>
                </c:pt>
                <c:pt idx="77">
                  <c:v>146.5</c:v>
                </c:pt>
                <c:pt idx="78">
                  <c:v>144.30000000000001</c:v>
                </c:pt>
                <c:pt idx="79">
                  <c:v>135.6</c:v>
                </c:pt>
                <c:pt idx="80">
                  <c:v>138.19999999999999</c:v>
                </c:pt>
                <c:pt idx="81">
                  <c:v>128.1</c:v>
                </c:pt>
                <c:pt idx="82">
                  <c:v>127.8</c:v>
                </c:pt>
                <c:pt idx="83">
                  <c:v>135.6</c:v>
                </c:pt>
                <c:pt idx="84">
                  <c:v>118.1</c:v>
                </c:pt>
                <c:pt idx="85">
                  <c:v>139</c:v>
                </c:pt>
                <c:pt idx="86">
                  <c:v>135</c:v>
                </c:pt>
                <c:pt idx="87">
                  <c:v>130</c:v>
                </c:pt>
                <c:pt idx="88">
                  <c:v>133.19999999999999</c:v>
                </c:pt>
                <c:pt idx="89">
                  <c:v>139.69999999999999</c:v>
                </c:pt>
                <c:pt idx="90">
                  <c:v>123.1</c:v>
                </c:pt>
                <c:pt idx="91">
                  <c:v>133.30000000000001</c:v>
                </c:pt>
                <c:pt idx="92">
                  <c:v>129.4</c:v>
                </c:pt>
                <c:pt idx="93">
                  <c:v>119.8</c:v>
                </c:pt>
                <c:pt idx="94">
                  <c:v>129.30000000000001</c:v>
                </c:pt>
                <c:pt idx="95">
                  <c:v>134.19999999999999</c:v>
                </c:pt>
                <c:pt idx="96">
                  <c:v>125.9</c:v>
                </c:pt>
                <c:pt idx="97">
                  <c:v>128.9</c:v>
                </c:pt>
                <c:pt idx="98">
                  <c:v>133.6</c:v>
                </c:pt>
                <c:pt idx="99">
                  <c:v>125.6</c:v>
                </c:pt>
                <c:pt idx="100">
                  <c:v>138.30000000000001</c:v>
                </c:pt>
                <c:pt idx="101">
                  <c:v>139.80000000000001</c:v>
                </c:pt>
                <c:pt idx="102">
                  <c:v>123.8</c:v>
                </c:pt>
                <c:pt idx="103">
                  <c:v>133.4</c:v>
                </c:pt>
                <c:pt idx="104">
                  <c:v>128.9</c:v>
                </c:pt>
                <c:pt idx="105">
                  <c:v>133.4</c:v>
                </c:pt>
                <c:pt idx="106">
                  <c:v>138.4</c:v>
                </c:pt>
                <c:pt idx="107">
                  <c:v>139.5</c:v>
                </c:pt>
                <c:pt idx="108">
                  <c:v>143.6</c:v>
                </c:pt>
                <c:pt idx="109">
                  <c:v>143.9</c:v>
                </c:pt>
                <c:pt idx="110">
                  <c:v>145.5</c:v>
                </c:pt>
                <c:pt idx="111">
                  <c:v>143.30000000000001</c:v>
                </c:pt>
                <c:pt idx="112">
                  <c:v>155.19999999999999</c:v>
                </c:pt>
                <c:pt idx="113">
                  <c:v>144.9</c:v>
                </c:pt>
                <c:pt idx="114">
                  <c:v>144.9</c:v>
                </c:pt>
                <c:pt idx="115">
                  <c:v>150.4</c:v>
                </c:pt>
                <c:pt idx="116">
                  <c:v>133.19999999999999</c:v>
                </c:pt>
                <c:pt idx="117">
                  <c:v>147.69999999999999</c:v>
                </c:pt>
                <c:pt idx="118">
                  <c:v>143.6</c:v>
                </c:pt>
                <c:pt idx="119">
                  <c:v>133.4</c:v>
                </c:pt>
                <c:pt idx="120">
                  <c:v>149.4</c:v>
                </c:pt>
                <c:pt idx="121">
                  <c:v>147</c:v>
                </c:pt>
                <c:pt idx="122">
                  <c:v>139.9</c:v>
                </c:pt>
                <c:pt idx="123">
                  <c:v>158</c:v>
                </c:pt>
                <c:pt idx="124">
                  <c:v>158.1</c:v>
                </c:pt>
                <c:pt idx="125">
                  <c:v>137.19999999999999</c:v>
                </c:pt>
                <c:pt idx="126">
                  <c:v>150</c:v>
                </c:pt>
                <c:pt idx="127">
                  <c:v>142.19999999999999</c:v>
                </c:pt>
              </c:numCache>
            </c:numRef>
          </c:val>
          <c:smooth val="1"/>
          <c:extLst>
            <c:ext xmlns:c16="http://schemas.microsoft.com/office/drawing/2014/chart" uri="{C3380CC4-5D6E-409C-BE32-E72D297353CC}">
              <c16:uniqueId val="{00000004-4C61-4B13-A01F-0FC53DA3A361}"/>
            </c:ext>
          </c:extLst>
        </c:ser>
        <c:ser>
          <c:idx val="1"/>
          <c:order val="1"/>
          <c:tx>
            <c:strRef>
              <c:f>Sheet1!$N$3</c:f>
              <c:strCache>
                <c:ptCount val="1"/>
                <c:pt idx="0">
                  <c:v>SBLI 3MMA</c:v>
                </c:pt>
              </c:strCache>
            </c:strRef>
          </c:tx>
          <c:spPr>
            <a:ln>
              <a:solidFill>
                <a:srgbClr val="102A7E"/>
              </a:solidFill>
            </a:ln>
          </c:spPr>
          <c:marker>
            <c:symbol val="none"/>
          </c:marker>
          <c:val>
            <c:numRef>
              <c:f>Sheet1!$N$52:$N$179</c:f>
              <c:numCache>
                <c:formatCode>General</c:formatCode>
                <c:ptCount val="128"/>
                <c:pt idx="0">
                  <c:v>82.9</c:v>
                </c:pt>
                <c:pt idx="1">
                  <c:v>82.4</c:v>
                </c:pt>
                <c:pt idx="2">
                  <c:v>78.400000000000006</c:v>
                </c:pt>
                <c:pt idx="3">
                  <c:v>74.400000000000006</c:v>
                </c:pt>
                <c:pt idx="4">
                  <c:v>70.3</c:v>
                </c:pt>
                <c:pt idx="5">
                  <c:v>69.900000000000006</c:v>
                </c:pt>
                <c:pt idx="6">
                  <c:v>72.400000000000006</c:v>
                </c:pt>
                <c:pt idx="7">
                  <c:v>74.5</c:v>
                </c:pt>
                <c:pt idx="8">
                  <c:v>74.400000000000006</c:v>
                </c:pt>
                <c:pt idx="9">
                  <c:v>71.400000000000006</c:v>
                </c:pt>
                <c:pt idx="10">
                  <c:v>72.3</c:v>
                </c:pt>
                <c:pt idx="11">
                  <c:v>74.099999999999994</c:v>
                </c:pt>
                <c:pt idx="12">
                  <c:v>77.3</c:v>
                </c:pt>
                <c:pt idx="13">
                  <c:v>76.8</c:v>
                </c:pt>
                <c:pt idx="14">
                  <c:v>76.8</c:v>
                </c:pt>
                <c:pt idx="15">
                  <c:v>76.099999999999994</c:v>
                </c:pt>
                <c:pt idx="16">
                  <c:v>75.5</c:v>
                </c:pt>
                <c:pt idx="17">
                  <c:v>75</c:v>
                </c:pt>
                <c:pt idx="18">
                  <c:v>76.2</c:v>
                </c:pt>
                <c:pt idx="19">
                  <c:v>80</c:v>
                </c:pt>
                <c:pt idx="20">
                  <c:v>82.3</c:v>
                </c:pt>
                <c:pt idx="21">
                  <c:v>83.1</c:v>
                </c:pt>
                <c:pt idx="22">
                  <c:v>85.2</c:v>
                </c:pt>
                <c:pt idx="23">
                  <c:v>88.9</c:v>
                </c:pt>
                <c:pt idx="24">
                  <c:v>90.1</c:v>
                </c:pt>
                <c:pt idx="25">
                  <c:v>88.9</c:v>
                </c:pt>
                <c:pt idx="26">
                  <c:v>87</c:v>
                </c:pt>
                <c:pt idx="27">
                  <c:v>87.8</c:v>
                </c:pt>
                <c:pt idx="28">
                  <c:v>89.7</c:v>
                </c:pt>
                <c:pt idx="29">
                  <c:v>92.2</c:v>
                </c:pt>
                <c:pt idx="30">
                  <c:v>93</c:v>
                </c:pt>
                <c:pt idx="31">
                  <c:v>95.6</c:v>
                </c:pt>
                <c:pt idx="32">
                  <c:v>94.8</c:v>
                </c:pt>
                <c:pt idx="33">
                  <c:v>97.2</c:v>
                </c:pt>
                <c:pt idx="34">
                  <c:v>98.8</c:v>
                </c:pt>
                <c:pt idx="35">
                  <c:v>104.2</c:v>
                </c:pt>
                <c:pt idx="36">
                  <c:v>105.3</c:v>
                </c:pt>
                <c:pt idx="37">
                  <c:v>103.3</c:v>
                </c:pt>
                <c:pt idx="38">
                  <c:v>99.4</c:v>
                </c:pt>
                <c:pt idx="39">
                  <c:v>97.4</c:v>
                </c:pt>
                <c:pt idx="40">
                  <c:v>99.7</c:v>
                </c:pt>
                <c:pt idx="41">
                  <c:v>100.3</c:v>
                </c:pt>
                <c:pt idx="42">
                  <c:v>103.8</c:v>
                </c:pt>
                <c:pt idx="43">
                  <c:v>105.3</c:v>
                </c:pt>
                <c:pt idx="44">
                  <c:v>103.5</c:v>
                </c:pt>
                <c:pt idx="45">
                  <c:v>104.1</c:v>
                </c:pt>
                <c:pt idx="46">
                  <c:v>104.2</c:v>
                </c:pt>
                <c:pt idx="47">
                  <c:v>111.3</c:v>
                </c:pt>
                <c:pt idx="48">
                  <c:v>113.1</c:v>
                </c:pt>
                <c:pt idx="49">
                  <c:v>111.3</c:v>
                </c:pt>
                <c:pt idx="50">
                  <c:v>105.3</c:v>
                </c:pt>
                <c:pt idx="51">
                  <c:v>103.6</c:v>
                </c:pt>
                <c:pt idx="52">
                  <c:v>106.3</c:v>
                </c:pt>
                <c:pt idx="53">
                  <c:v>108.7</c:v>
                </c:pt>
                <c:pt idx="54">
                  <c:v>111.7</c:v>
                </c:pt>
                <c:pt idx="55">
                  <c:v>112.6</c:v>
                </c:pt>
                <c:pt idx="56">
                  <c:v>114</c:v>
                </c:pt>
                <c:pt idx="57">
                  <c:v>114.3</c:v>
                </c:pt>
                <c:pt idx="58">
                  <c:v>113.8</c:v>
                </c:pt>
                <c:pt idx="59">
                  <c:v>118.2</c:v>
                </c:pt>
                <c:pt idx="60">
                  <c:v>118.2</c:v>
                </c:pt>
                <c:pt idx="61">
                  <c:v>117</c:v>
                </c:pt>
                <c:pt idx="62">
                  <c:v>114.6</c:v>
                </c:pt>
                <c:pt idx="63">
                  <c:v>117.3</c:v>
                </c:pt>
                <c:pt idx="64">
                  <c:v>122</c:v>
                </c:pt>
                <c:pt idx="65">
                  <c:v>123.6</c:v>
                </c:pt>
                <c:pt idx="66">
                  <c:v>124.5</c:v>
                </c:pt>
                <c:pt idx="67">
                  <c:v>122.6</c:v>
                </c:pt>
                <c:pt idx="68">
                  <c:v>124.8</c:v>
                </c:pt>
                <c:pt idx="69">
                  <c:v>126</c:v>
                </c:pt>
                <c:pt idx="70">
                  <c:v>125.6</c:v>
                </c:pt>
                <c:pt idx="71">
                  <c:v>128</c:v>
                </c:pt>
                <c:pt idx="72">
                  <c:v>124.8</c:v>
                </c:pt>
                <c:pt idx="73">
                  <c:v>127.9</c:v>
                </c:pt>
                <c:pt idx="74">
                  <c:v>126.7</c:v>
                </c:pt>
                <c:pt idx="75">
                  <c:v>132.69999999999999</c:v>
                </c:pt>
                <c:pt idx="76">
                  <c:v>134.19999999999999</c:v>
                </c:pt>
                <c:pt idx="77">
                  <c:v>139.6</c:v>
                </c:pt>
                <c:pt idx="78">
                  <c:v>140.9</c:v>
                </c:pt>
                <c:pt idx="79">
                  <c:v>142.1</c:v>
                </c:pt>
                <c:pt idx="80">
                  <c:v>139.30000000000001</c:v>
                </c:pt>
                <c:pt idx="81">
                  <c:v>133.9</c:v>
                </c:pt>
                <c:pt idx="82">
                  <c:v>131.30000000000001</c:v>
                </c:pt>
                <c:pt idx="83">
                  <c:v>130.5</c:v>
                </c:pt>
                <c:pt idx="84">
                  <c:v>127.1</c:v>
                </c:pt>
                <c:pt idx="85">
                  <c:v>130.9</c:v>
                </c:pt>
                <c:pt idx="86">
                  <c:v>130.69999999999999</c:v>
                </c:pt>
                <c:pt idx="87">
                  <c:v>134.6</c:v>
                </c:pt>
                <c:pt idx="88">
                  <c:v>132.69999999999999</c:v>
                </c:pt>
                <c:pt idx="89">
                  <c:v>134.30000000000001</c:v>
                </c:pt>
                <c:pt idx="90">
                  <c:v>132</c:v>
                </c:pt>
                <c:pt idx="91">
                  <c:v>132</c:v>
                </c:pt>
                <c:pt idx="92">
                  <c:v>128.6</c:v>
                </c:pt>
                <c:pt idx="93">
                  <c:v>127.5</c:v>
                </c:pt>
                <c:pt idx="94">
                  <c:v>126.2</c:v>
                </c:pt>
                <c:pt idx="95">
                  <c:v>127.8</c:v>
                </c:pt>
                <c:pt idx="96">
                  <c:v>129.80000000000001</c:v>
                </c:pt>
                <c:pt idx="97">
                  <c:v>129.69999999999999</c:v>
                </c:pt>
                <c:pt idx="98">
                  <c:v>129.5</c:v>
                </c:pt>
                <c:pt idx="99">
                  <c:v>129.30000000000001</c:v>
                </c:pt>
                <c:pt idx="100">
                  <c:v>132.5</c:v>
                </c:pt>
                <c:pt idx="101">
                  <c:v>134.5</c:v>
                </c:pt>
                <c:pt idx="102">
                  <c:v>133.9</c:v>
                </c:pt>
                <c:pt idx="103">
                  <c:v>132.30000000000001</c:v>
                </c:pt>
                <c:pt idx="104">
                  <c:v>128.69999999999999</c:v>
                </c:pt>
                <c:pt idx="105">
                  <c:v>131.9</c:v>
                </c:pt>
                <c:pt idx="106">
                  <c:v>133.6</c:v>
                </c:pt>
                <c:pt idx="107">
                  <c:v>137.1</c:v>
                </c:pt>
                <c:pt idx="108">
                  <c:v>140.5</c:v>
                </c:pt>
                <c:pt idx="109">
                  <c:v>142.30000000000001</c:v>
                </c:pt>
                <c:pt idx="110">
                  <c:v>144.30000000000001</c:v>
                </c:pt>
                <c:pt idx="111">
                  <c:v>144.19999999999999</c:v>
                </c:pt>
                <c:pt idx="112">
                  <c:v>148</c:v>
                </c:pt>
                <c:pt idx="113">
                  <c:v>147.80000000000001</c:v>
                </c:pt>
                <c:pt idx="114">
                  <c:v>148.30000000000001</c:v>
                </c:pt>
                <c:pt idx="115">
                  <c:v>146.69999999999999</c:v>
                </c:pt>
                <c:pt idx="116">
                  <c:v>142.80000000000001</c:v>
                </c:pt>
                <c:pt idx="117">
                  <c:v>143.80000000000001</c:v>
                </c:pt>
                <c:pt idx="118">
                  <c:v>141.5</c:v>
                </c:pt>
                <c:pt idx="119">
                  <c:v>141.6</c:v>
                </c:pt>
                <c:pt idx="120">
                  <c:v>142.1</c:v>
                </c:pt>
                <c:pt idx="121">
                  <c:v>143.19999999999999</c:v>
                </c:pt>
                <c:pt idx="122">
                  <c:v>145.4</c:v>
                </c:pt>
                <c:pt idx="123">
                  <c:v>148.30000000000001</c:v>
                </c:pt>
                <c:pt idx="124">
                  <c:v>152</c:v>
                </c:pt>
                <c:pt idx="125">
                  <c:v>151.1</c:v>
                </c:pt>
                <c:pt idx="126">
                  <c:v>148.4</c:v>
                </c:pt>
                <c:pt idx="127">
                  <c:v>143.1</c:v>
                </c:pt>
              </c:numCache>
            </c:numRef>
          </c:val>
          <c:smooth val="0"/>
          <c:extLst>
            <c:ext xmlns:c16="http://schemas.microsoft.com/office/drawing/2014/chart" uri="{C3380CC4-5D6E-409C-BE32-E72D297353CC}">
              <c16:uniqueId val="{00000012-9249-420C-99D8-25BEB8470630}"/>
            </c:ext>
          </c:extLst>
        </c:ser>
        <c:dLbls>
          <c:showLegendKey val="0"/>
          <c:showVal val="0"/>
          <c:showCatName val="0"/>
          <c:showSerName val="0"/>
          <c:showPercent val="0"/>
          <c:showBubbleSize val="0"/>
        </c:dLbls>
        <c:smooth val="0"/>
        <c:axId val="433746840"/>
        <c:axId val="433746448"/>
      </c:lineChart>
      <c:dateAx>
        <c:axId val="433746840"/>
        <c:scaling>
          <c:orientation val="minMax"/>
        </c:scaling>
        <c:delete val="0"/>
        <c:axPos val="b"/>
        <c:numFmt formatCode="yyyy" sourceLinked="0"/>
        <c:majorTickMark val="none"/>
        <c:minorTickMark val="none"/>
        <c:tickLblPos val="low"/>
        <c:spPr>
          <a:ln>
            <a:noFill/>
          </a:ln>
        </c:spPr>
        <c:txPr>
          <a:bodyPr rot="0"/>
          <a:lstStyle/>
          <a:p>
            <a:pPr>
              <a:defRPr sz="1050">
                <a:solidFill>
                  <a:schemeClr val="bg1">
                    <a:lumMod val="50000"/>
                  </a:schemeClr>
                </a:solidFill>
              </a:defRPr>
            </a:pPr>
            <a:endParaRPr lang="en-US"/>
          </a:p>
        </c:txPr>
        <c:crossAx val="433746448"/>
        <c:crosses val="autoZero"/>
        <c:auto val="1"/>
        <c:lblOffset val="0"/>
        <c:baseTimeUnit val="months"/>
        <c:majorUnit val="1"/>
        <c:majorTimeUnit val="years"/>
      </c:dateAx>
      <c:valAx>
        <c:axId val="433746448"/>
        <c:scaling>
          <c:orientation val="minMax"/>
          <c:max val="160"/>
          <c:min val="60"/>
        </c:scaling>
        <c:delete val="0"/>
        <c:axPos val="l"/>
        <c:majorGridlines>
          <c:spPr>
            <a:ln>
              <a:solidFill>
                <a:srgbClr val="D9D9D9"/>
              </a:solidFill>
            </a:ln>
          </c:spPr>
        </c:majorGridlines>
        <c:numFmt formatCode="General" sourceLinked="0"/>
        <c:majorTickMark val="none"/>
        <c:minorTickMark val="none"/>
        <c:tickLblPos val="nextTo"/>
        <c:spPr>
          <a:ln>
            <a:noFill/>
          </a:ln>
        </c:spPr>
        <c:txPr>
          <a:bodyPr/>
          <a:lstStyle/>
          <a:p>
            <a:pPr>
              <a:defRPr sz="1050">
                <a:solidFill>
                  <a:schemeClr val="bg1">
                    <a:lumMod val="50000"/>
                  </a:schemeClr>
                </a:solidFill>
              </a:defRPr>
            </a:pPr>
            <a:endParaRPr lang="en-US"/>
          </a:p>
        </c:txPr>
        <c:crossAx val="433746840"/>
        <c:crosses val="autoZero"/>
        <c:crossBetween val="between"/>
        <c:majorUnit val="25"/>
      </c:valAx>
    </c:plotArea>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24" tIns="46662" rIns="93324" bIns="46662" rtlCol="0"/>
          <a:lstStyle>
            <a:lvl1pPr algn="r">
              <a:defRPr sz="1200"/>
            </a:lvl1pPr>
          </a:lstStyle>
          <a:p>
            <a:fld id="{693D7075-4BF1-43BF-A94A-2F4F88831037}" type="datetimeFigureOut">
              <a:rPr lang="en-US" smtClean="0"/>
              <a:t>10/17/2019</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24" tIns="46662" rIns="93324" bIns="46662" rtlCol="0" anchor="b"/>
          <a:lstStyle>
            <a:lvl1pPr algn="r">
              <a:defRPr sz="1200"/>
            </a:lvl1pPr>
          </a:lstStyle>
          <a:p>
            <a:fld id="{4E1A7EEB-C595-4307-8421-5BEF77CBD15A}" type="slidenum">
              <a:rPr lang="en-US" smtClean="0"/>
              <a:t>‹#›</a:t>
            </a:fld>
            <a:endParaRPr lang="en-US"/>
          </a:p>
        </p:txBody>
      </p:sp>
    </p:spTree>
    <p:extLst>
      <p:ext uri="{BB962C8B-B14F-4D97-AF65-F5344CB8AC3E}">
        <p14:creationId xmlns:p14="http://schemas.microsoft.com/office/powerpoint/2010/main" val="2431233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2238" y="1152525"/>
            <a:ext cx="4149725" cy="3111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23087">
              <a:defRPr/>
            </a:pPr>
            <a:fld id="{55586B31-EAB4-4999-9785-5C09EB323F6E}" type="slidenum">
              <a:rPr lang="en-US" sz="1800" kern="0">
                <a:solidFill>
                  <a:prstClr val="black"/>
                </a:solidFill>
              </a:rPr>
              <a:pPr defTabSz="923087">
                <a:defRPr/>
              </a:pPr>
              <a:t>1</a:t>
            </a:fld>
            <a:endParaRPr lang="en-US" sz="1800" kern="0">
              <a:solidFill>
                <a:prstClr val="black"/>
              </a:solidFill>
            </a:endParaRPr>
          </a:p>
        </p:txBody>
      </p:sp>
    </p:spTree>
    <p:extLst>
      <p:ext uri="{BB962C8B-B14F-4D97-AF65-F5344CB8AC3E}">
        <p14:creationId xmlns:p14="http://schemas.microsoft.com/office/powerpoint/2010/main" val="3444368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Foundation expects </a:t>
            </a:r>
            <a:r>
              <a:rPr lang="en-US" baseline="0" dirty="0"/>
              <a:t>equipment and software investment to grow at a 3.9% pace in 2019, roughly half the 2018 pace of 7.7%. </a:t>
            </a:r>
          </a:p>
          <a:p>
            <a:endParaRPr lang="en-US" baseline="0" dirty="0"/>
          </a:p>
          <a:p>
            <a:r>
              <a:rPr lang="en-US" baseline="0" dirty="0"/>
              <a:t>(Note that while it may seem counterintuitive for projected annual E&amp;S investment growth in 2019 to exceed the pace of growth in any individual quarter in 2019, this result stems from the robust 8.2% growth in Q4 2018, which provided a strong “jump-off point” for 2019.)</a:t>
            </a:r>
          </a:p>
          <a:p>
            <a:endParaRPr lang="en-US" baseline="0" dirty="0"/>
          </a:p>
          <a:p>
            <a:r>
              <a:rPr lang="en-US" dirty="0"/>
              <a:t>While equipment and software investment experienced solid 7.7% growth in 2018, investment is likely to continue decelerating as the industry faces significant headwinds, such as waning business confidence brought on economic and geopolitical uncertainty.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E1A7EEB-C595-4307-8421-5BEF77CBD15A}" type="slidenum">
              <a:rPr lang="en-US" smtClean="0"/>
              <a:t>10</a:t>
            </a:fld>
            <a:endParaRPr lang="en-US"/>
          </a:p>
        </p:txBody>
      </p:sp>
    </p:spTree>
    <p:extLst>
      <p:ext uri="{BB962C8B-B14F-4D97-AF65-F5344CB8AC3E}">
        <p14:creationId xmlns:p14="http://schemas.microsoft.com/office/powerpoint/2010/main" val="563590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ELFA’s Monthly Leasing</a:t>
            </a:r>
            <a:r>
              <a:rPr lang="en-US" baseline="0" dirty="0"/>
              <a:t> and Finance Index, new business volume expanded 4.1% in 2018 compared to the year prior.  After five consecutive months of negative year-over-year growth in the first half of 2019, growth in cumulative new business volume significantly improved in in the third quarter and is up 3.4% compared to year-ago levels.</a:t>
            </a:r>
          </a:p>
          <a:p>
            <a:endParaRPr lang="en-US" baseline="0" dirty="0"/>
          </a:p>
          <a:p>
            <a:r>
              <a:rPr lang="en-US" baseline="0" dirty="0"/>
              <a:t>*Note: E</a:t>
            </a:r>
            <a:r>
              <a:rPr lang="en-US" dirty="0"/>
              <a:t>LFA's Monthly Leasing and Finance Index (MLFI-25) reports economic activity from 25 companies representing a cross section of the equipment finance sector.</a:t>
            </a:r>
          </a:p>
        </p:txBody>
      </p:sp>
      <p:sp>
        <p:nvSpPr>
          <p:cNvPr id="4" name="Slide Number Placeholder 3"/>
          <p:cNvSpPr>
            <a:spLocks noGrp="1"/>
          </p:cNvSpPr>
          <p:nvPr>
            <p:ph type="sldNum" sz="quarter" idx="10"/>
          </p:nvPr>
        </p:nvSpPr>
        <p:spPr/>
        <p:txBody>
          <a:bodyPr/>
          <a:lstStyle/>
          <a:p>
            <a:fld id="{6E7DE7A7-C3F3-40E7-9F8F-CA0964D196F2}" type="slidenum">
              <a:rPr lang="en-US" smtClean="0"/>
              <a:t>11</a:t>
            </a:fld>
            <a:endParaRPr lang="en-US"/>
          </a:p>
        </p:txBody>
      </p:sp>
    </p:spTree>
    <p:extLst>
      <p:ext uri="{BB962C8B-B14F-4D97-AF65-F5344CB8AC3E}">
        <p14:creationId xmlns:p14="http://schemas.microsoft.com/office/powerpoint/2010/main" val="2472973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an annual basis (i.e., compared to growth experienced in August 2018), new business volume rose 3.4% in August — a deceleration from the double-digit growth experienced in April, May, and July.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12</a:t>
            </a:fld>
            <a:endParaRPr lang="en-US"/>
          </a:p>
        </p:txBody>
      </p:sp>
    </p:spTree>
    <p:extLst>
      <p:ext uri="{BB962C8B-B14F-4D97-AF65-F5344CB8AC3E}">
        <p14:creationId xmlns:p14="http://schemas.microsoft.com/office/powerpoint/2010/main" val="3037586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Confidence among key executives has dropped significantly from 2018 levels, falling to 54.7 in September and down over 16% from year-ago levels. </a:t>
            </a:r>
          </a:p>
          <a:p>
            <a:endParaRPr lang="en-US" baseline="0" dirty="0"/>
          </a:p>
          <a:p>
            <a:pPr defTabSz="924458">
              <a:defRPr/>
            </a:pPr>
            <a:r>
              <a:rPr lang="en-US" baseline="0" dirty="0"/>
              <a:t>In September, only 20% survey respondents categorized the economy as “excellent,” down from 36.7% in August. However, no respondents believe the economy is “poor,” down from 3.3% the prior month.</a:t>
            </a:r>
          </a:p>
          <a:p>
            <a:pPr defTabSz="924458">
              <a:defRPr/>
            </a:pPr>
            <a:endParaRPr lang="en-US" dirty="0"/>
          </a:p>
          <a:p>
            <a:pPr defTabSz="924458">
              <a:defRPr/>
            </a:pPr>
            <a:r>
              <a:rPr lang="en-US" dirty="0"/>
              <a:t>Additionally, over three quarters of executives believe business conditions will remain the same over the next four months, little changed from August. Meanwhile, 13.8% believe business conditions will worsen, up from 6.7% the previous month.</a:t>
            </a:r>
          </a:p>
          <a:p>
            <a:pPr defTabSz="924458">
              <a:defRPr/>
            </a:pPr>
            <a:endParaRPr lang="en-US" dirty="0"/>
          </a:p>
          <a:p>
            <a:r>
              <a:rPr lang="en-US" dirty="0"/>
              <a:t>Note: The </a:t>
            </a:r>
            <a:r>
              <a:rPr lang="en-US" baseline="0" dirty="0"/>
              <a:t>MCI-EFI is produced by ELFF each month using a survey of key industry executives from banks, captives, and independent firms.  It is designed to </a:t>
            </a:r>
            <a:r>
              <a:rPr lang="en-US" dirty="0"/>
              <a:t>provide a qualitative assessment of both the prevailing business conditions and expectations for the future.</a:t>
            </a:r>
          </a:p>
        </p:txBody>
      </p:sp>
      <p:sp>
        <p:nvSpPr>
          <p:cNvPr id="4" name="Slide Number Placeholder 3"/>
          <p:cNvSpPr>
            <a:spLocks noGrp="1"/>
          </p:cNvSpPr>
          <p:nvPr>
            <p:ph type="sldNum" sz="quarter" idx="10"/>
          </p:nvPr>
        </p:nvSpPr>
        <p:spPr/>
        <p:txBody>
          <a:bodyPr/>
          <a:lstStyle/>
          <a:p>
            <a:fld id="{4E1A7EEB-C595-4307-8421-5BEF77CBD15A}" type="slidenum">
              <a:rPr lang="en-US" smtClean="0"/>
              <a:t>13</a:t>
            </a:fld>
            <a:endParaRPr lang="en-US"/>
          </a:p>
        </p:txBody>
      </p:sp>
    </p:spTree>
    <p:extLst>
      <p:ext uri="{BB962C8B-B14F-4D97-AF65-F5344CB8AC3E}">
        <p14:creationId xmlns:p14="http://schemas.microsoft.com/office/powerpoint/2010/main" val="40017311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PayNet’s Small Business Lending</a:t>
            </a:r>
            <a:r>
              <a:rPr lang="en-US" baseline="0" dirty="0"/>
              <a:t> Index (“SBLI”) </a:t>
            </a:r>
            <a:r>
              <a:rPr lang="en-US" sz="1200" dirty="0">
                <a:solidFill>
                  <a:srgbClr val="5E5A58"/>
                </a:solidFill>
                <a:latin typeface="Franklin Gothic Book" panose="020B0503020102020204" pitchFamily="34" charset="0"/>
                <a:cs typeface="Arial" panose="020B0604020202020204" pitchFamily="34" charset="0"/>
              </a:rPr>
              <a:t>fell 5.3 points to 143.1 in August and down 5.5% year-over-year. The SBLI 3-month moving average down 2.4% on a yearly basis, the first month in over two years in which it fell from year-ago levels. </a:t>
            </a:r>
          </a:p>
          <a:p>
            <a:endParaRPr lang="en-US" sz="1200" dirty="0">
              <a:solidFill>
                <a:srgbClr val="5E5A58"/>
              </a:solidFill>
              <a:latin typeface="Franklin Gothic Book" panose="020B0503020102020204" pitchFamily="34" charset="0"/>
              <a:cs typeface="Arial" panose="020B0604020202020204" pitchFamily="34" charset="0"/>
            </a:endParaRPr>
          </a:p>
          <a:p>
            <a:r>
              <a:rPr lang="en-US" sz="1200" dirty="0">
                <a:solidFill>
                  <a:srgbClr val="5E5A58"/>
                </a:solidFill>
                <a:latin typeface="Arial" panose="020B0604020202020204" pitchFamily="34" charset="0"/>
                <a:cs typeface="Arial" panose="020B0604020202020204" pitchFamily="34" charset="0"/>
              </a:rPr>
              <a:t>It is unlikely that small businesses will match their performance last year. However, unlike large businesses, they are more insulated from global headwinds and should be less affected by trade risks. </a:t>
            </a:r>
          </a:p>
        </p:txBody>
      </p:sp>
      <p:sp>
        <p:nvSpPr>
          <p:cNvPr id="4" name="Slide Number Placeholder 3"/>
          <p:cNvSpPr>
            <a:spLocks noGrp="1"/>
          </p:cNvSpPr>
          <p:nvPr>
            <p:ph type="sldNum" sz="quarter" idx="10"/>
          </p:nvPr>
        </p:nvSpPr>
        <p:spPr/>
        <p:txBody>
          <a:bodyPr/>
          <a:lstStyle/>
          <a:p>
            <a:fld id="{4E1A7EEB-C595-4307-8421-5BEF77CBD15A}" type="slidenum">
              <a:rPr lang="en-US" smtClean="0"/>
              <a:t>14</a:t>
            </a:fld>
            <a:endParaRPr lang="en-US"/>
          </a:p>
        </p:txBody>
      </p:sp>
    </p:spTree>
    <p:extLst>
      <p:ext uri="{BB962C8B-B14F-4D97-AF65-F5344CB8AC3E}">
        <p14:creationId xmlns:p14="http://schemas.microsoft.com/office/powerpoint/2010/main" val="7468235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recently-updated Applied Econ Handbook is available for free on the Foundation’s website.</a:t>
            </a:r>
          </a:p>
        </p:txBody>
      </p:sp>
      <p:sp>
        <p:nvSpPr>
          <p:cNvPr id="4" name="Slide Number Placeholder 3"/>
          <p:cNvSpPr>
            <a:spLocks noGrp="1"/>
          </p:cNvSpPr>
          <p:nvPr>
            <p:ph type="sldNum" sz="quarter" idx="10"/>
          </p:nvPr>
        </p:nvSpPr>
        <p:spPr/>
        <p:txBody>
          <a:bodyPr/>
          <a:lstStyle/>
          <a:p>
            <a:pPr defTabSz="924458">
              <a:defRPr/>
            </a:pPr>
            <a:fld id="{4E1A7EEB-C595-4307-8421-5BEF77CBD15A}" type="slidenum">
              <a:rPr lang="en-US">
                <a:solidFill>
                  <a:prstClr val="black"/>
                </a:solidFill>
                <a:latin typeface="Calibri" panose="020F0502020204030204"/>
              </a:rPr>
              <a:pPr defTabSz="924458">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42527223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EEFF6CC-15E1-46A4-8994-45C30CC644FF}" type="slidenum">
              <a:rPr lang="en-US" smtClean="0"/>
              <a:pPr/>
              <a:t>16</a:t>
            </a:fld>
            <a:endParaRPr lang="en-US" dirty="0"/>
          </a:p>
        </p:txBody>
      </p:sp>
    </p:spTree>
    <p:extLst>
      <p:ext uri="{BB962C8B-B14F-4D97-AF65-F5344CB8AC3E}">
        <p14:creationId xmlns:p14="http://schemas.microsoft.com/office/powerpoint/2010/main" val="4060043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2</a:t>
            </a:fld>
            <a:endParaRPr lang="en-US"/>
          </a:p>
        </p:txBody>
      </p:sp>
    </p:spTree>
    <p:extLst>
      <p:ext uri="{BB962C8B-B14F-4D97-AF65-F5344CB8AC3E}">
        <p14:creationId xmlns:p14="http://schemas.microsoft.com/office/powerpoint/2010/main" val="3492230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33241">
              <a:buFont typeface="Arial" panose="020B0604020202020204" pitchFamily="34" charset="0"/>
              <a:buChar char="•"/>
            </a:pPr>
            <a:r>
              <a:rPr lang="en-US" dirty="0">
                <a:solidFill>
                  <a:srgbClr val="4D4D4D"/>
                </a:solidFill>
                <a:latin typeface="Calibri" panose="020F0502020204030204" pitchFamily="34" charset="0"/>
              </a:rPr>
              <a:t>The U.S. economy expanded 2.0% (annualized) in Q2, decelerating from 3.1% growth in Q1 and slower than the 30-year quarterly average of 2.5%.</a:t>
            </a:r>
          </a:p>
          <a:p>
            <a:pPr defTabSz="933241"/>
            <a:endParaRPr lang="en-US" dirty="0">
              <a:solidFill>
                <a:srgbClr val="4D4D4D"/>
              </a:solidFill>
              <a:latin typeface="Calibri" panose="020F0502020204030204" pitchFamily="34" charset="0"/>
            </a:endParaRPr>
          </a:p>
          <a:p>
            <a:pPr marL="171450" indent="-171450" defTabSz="933241">
              <a:buFont typeface="Arial" panose="020B0604020202020204" pitchFamily="34" charset="0"/>
              <a:buChar char="•"/>
            </a:pPr>
            <a:r>
              <a:rPr lang="en-US" sz="1200" kern="1200" dirty="0">
                <a:solidFill>
                  <a:schemeClr val="tx1"/>
                </a:solidFill>
                <a:effectLst/>
                <a:latin typeface="+mn-lt"/>
                <a:ea typeface="+mn-ea"/>
                <a:cs typeface="+mn-cs"/>
              </a:rPr>
              <a:t>Slower growth mirrors dimming economic fundamentals, driven by trade tensions abroad and a worsening global economic outlook. </a:t>
            </a:r>
          </a:p>
          <a:p>
            <a:pPr marL="0" indent="0" defTabSz="933241">
              <a:buFont typeface="Arial" panose="020B0604020202020204" pitchFamily="34" charset="0"/>
              <a:buNone/>
            </a:pPr>
            <a:endParaRPr lang="en-US" sz="1200" kern="1200" dirty="0">
              <a:solidFill>
                <a:schemeClr val="tx1"/>
              </a:solidFill>
              <a:effectLst/>
              <a:latin typeface="+mn-lt"/>
              <a:ea typeface="+mn-ea"/>
              <a:cs typeface="+mn-cs"/>
            </a:endParaRPr>
          </a:p>
          <a:p>
            <a:pPr marL="171450" indent="-171450" defTabSz="933241">
              <a:buFont typeface="Arial" panose="020B0604020202020204" pitchFamily="34" charset="0"/>
              <a:buChar char="•"/>
            </a:pPr>
            <a:r>
              <a:rPr lang="en-US" sz="1200" kern="1200" dirty="0">
                <a:solidFill>
                  <a:schemeClr val="tx1"/>
                </a:solidFill>
                <a:effectLst/>
                <a:latin typeface="+mn-lt"/>
                <a:ea typeface="+mn-ea"/>
                <a:cs typeface="+mn-cs"/>
              </a:rPr>
              <a:t>On the positive side, consumer spending (the backbone of the U.S. economy) recovered in the second quarter after tepid growth in Q1.</a:t>
            </a:r>
          </a:p>
          <a:p>
            <a:pPr marL="171450" indent="-171450" defTabSz="933241">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defTabSz="933241">
              <a:buFont typeface="Arial" panose="020B0604020202020204" pitchFamily="34" charset="0"/>
              <a:buChar char="•"/>
            </a:pPr>
            <a:r>
              <a:rPr lang="en-US" sz="1200" kern="1200" dirty="0">
                <a:solidFill>
                  <a:schemeClr val="tx1"/>
                </a:solidFill>
                <a:effectLst/>
                <a:latin typeface="+mn-lt"/>
                <a:ea typeface="+mn-ea"/>
                <a:cs typeface="+mn-cs"/>
              </a:rPr>
              <a:t>However, a weakening manufacturing sector and waning business confidence will dampen growth prospects through the rest of 2019. </a:t>
            </a:r>
          </a:p>
          <a:p>
            <a:pPr marL="171450" indent="-171450" defTabSz="933241">
              <a:buFont typeface="Arial" panose="020B0604020202020204" pitchFamily="34" charset="0"/>
              <a:buChar char="•"/>
            </a:pPr>
            <a:endParaRPr lang="en-US" sz="1200" kern="1200" dirty="0">
              <a:solidFill>
                <a:schemeClr val="tx1"/>
              </a:solidFill>
              <a:effectLst/>
              <a:latin typeface="+mn-lt"/>
              <a:ea typeface="+mn-ea"/>
              <a:cs typeface="+mn-cs"/>
            </a:endParaRPr>
          </a:p>
          <a:p>
            <a:pPr marL="171450" indent="-171450" defTabSz="933241">
              <a:buFont typeface="Arial" panose="020B0604020202020204" pitchFamily="34" charset="0"/>
              <a:buChar char="•"/>
            </a:pPr>
            <a:r>
              <a:rPr lang="en-US" sz="1200" kern="1200" dirty="0">
                <a:solidFill>
                  <a:schemeClr val="tx1"/>
                </a:solidFill>
                <a:effectLst/>
                <a:latin typeface="+mn-lt"/>
                <a:ea typeface="+mn-ea"/>
                <a:cs typeface="+mn-cs"/>
              </a:rPr>
              <a:t>Overall, the Foundation projects the U.S. economy to grow 2.2% in 2019, down from the Foundation's previous estimate of 2.5% in July.</a:t>
            </a:r>
          </a:p>
        </p:txBody>
      </p:sp>
      <p:sp>
        <p:nvSpPr>
          <p:cNvPr id="4" name="Slide Number Placeholder 3"/>
          <p:cNvSpPr>
            <a:spLocks noGrp="1"/>
          </p:cNvSpPr>
          <p:nvPr>
            <p:ph type="sldNum" sz="quarter" idx="10"/>
          </p:nvPr>
        </p:nvSpPr>
        <p:spPr/>
        <p:txBody>
          <a:bodyPr/>
          <a:lstStyle/>
          <a:p>
            <a:fld id="{5D2AE3EF-AD43-4958-8584-3FF50F30FB39}" type="slidenum">
              <a:rPr lang="en-US" smtClean="0"/>
              <a:t>3</a:t>
            </a:fld>
            <a:endParaRPr lang="en-US"/>
          </a:p>
        </p:txBody>
      </p:sp>
    </p:spTree>
    <p:extLst>
      <p:ext uri="{BB962C8B-B14F-4D97-AF65-F5344CB8AC3E}">
        <p14:creationId xmlns:p14="http://schemas.microsoft.com/office/powerpoint/2010/main" val="2694922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Economists often use a simple formula to describe the U.S. economy: “C + I + G + NX” (consumption + investment + government spending + net exports).  With this in mind, the two biggest factors contributing to growth in the first quarter of 2019 were C and G. However, net exports and investment were drags on the economy. </a:t>
            </a:r>
          </a:p>
          <a:p>
            <a:endParaRPr lang="en-US" dirty="0"/>
          </a:p>
          <a:p>
            <a:pPr defTabSz="933241">
              <a:defRPr/>
            </a:pPr>
            <a:r>
              <a:rPr lang="en-US" b="1" dirty="0">
                <a:solidFill>
                  <a:srgbClr val="4D4D4D"/>
                </a:solidFill>
                <a:latin typeface="Calibri" panose="020F0502020204030204" pitchFamily="34" charset="0"/>
              </a:rPr>
              <a:t>Consumer spending </a:t>
            </a:r>
            <a:r>
              <a:rPr lang="en-US" b="0" dirty="0">
                <a:solidFill>
                  <a:srgbClr val="4D4D4D"/>
                </a:solidFill>
                <a:latin typeface="Calibri" panose="020F0502020204030204" pitchFamily="34" charset="0"/>
              </a:rPr>
              <a:t>recovered in Q2 after its second weakest growth since 2013 last quarter, expanding 4.6% (annualized) and providing the vast majority of overall economic growth. Given consumption’s outsized share of the U.S. economy, consumer spending will likely keep the economy “in the black” over the remainder of the year.</a:t>
            </a:r>
          </a:p>
          <a:p>
            <a:pPr defTabSz="933241"/>
            <a:endParaRPr lang="en-US" dirty="0">
              <a:solidFill>
                <a:srgbClr val="4D4D4D"/>
              </a:solidFill>
              <a:latin typeface="Calibri" panose="020F0502020204030204" pitchFamily="34" charset="0"/>
            </a:endParaRPr>
          </a:p>
          <a:p>
            <a:pPr marL="0" marR="0" lvl="0" indent="0" algn="l" defTabSz="933241" rtl="0" eaLnBrk="1" fontAlgn="auto" latinLnBrk="0" hangingPunct="1">
              <a:lnSpc>
                <a:spcPct val="100000"/>
              </a:lnSpc>
              <a:spcBef>
                <a:spcPts val="0"/>
              </a:spcBef>
              <a:spcAft>
                <a:spcPts val="0"/>
              </a:spcAft>
              <a:buClrTx/>
              <a:buSzTx/>
              <a:buFontTx/>
              <a:buNone/>
              <a:tabLst/>
              <a:defRPr/>
            </a:pPr>
            <a:r>
              <a:rPr lang="en-US" b="1" dirty="0">
                <a:solidFill>
                  <a:srgbClr val="4D4D4D"/>
                </a:solidFill>
                <a:latin typeface="Calibri" panose="020F0502020204030204" pitchFamily="34" charset="0"/>
              </a:rPr>
              <a:t>Investment </a:t>
            </a:r>
            <a:r>
              <a:rPr lang="en-US" b="0" dirty="0">
                <a:solidFill>
                  <a:srgbClr val="4D4D4D"/>
                </a:solidFill>
                <a:latin typeface="Calibri" panose="020F0502020204030204" pitchFamily="34" charset="0"/>
              </a:rPr>
              <a:t>dropped 6.3%</a:t>
            </a:r>
            <a:r>
              <a:rPr lang="en-US" dirty="0">
                <a:solidFill>
                  <a:srgbClr val="4D4D4D"/>
                </a:solidFill>
                <a:latin typeface="Calibri" panose="020F0502020204030204" pitchFamily="34" charset="0"/>
              </a:rPr>
              <a:t> (annualized) in the first quarter, driven by an 11.1% decline in nonresidential structures. Equipment investment grew at a tepid 0.8% in Q2 after contracting slightly in Q1, but software investment expanded 3.6%  (though at the slowest rate in two years). A drop in inventories shaved nearly a full percentage point off GDP growth after adding half a point last quarter.  </a:t>
            </a:r>
          </a:p>
          <a:p>
            <a:pPr marL="0" marR="0" lvl="0" indent="0" algn="l" defTabSz="933241" rtl="0" eaLnBrk="1" fontAlgn="auto" latinLnBrk="0" hangingPunct="1">
              <a:lnSpc>
                <a:spcPct val="100000"/>
              </a:lnSpc>
              <a:spcBef>
                <a:spcPts val="0"/>
              </a:spcBef>
              <a:spcAft>
                <a:spcPts val="0"/>
              </a:spcAft>
              <a:buClrTx/>
              <a:buSzTx/>
              <a:buFontTx/>
              <a:buNone/>
              <a:tabLst/>
              <a:defRPr/>
            </a:pPr>
            <a:r>
              <a:rPr lang="en-US" dirty="0">
                <a:solidFill>
                  <a:srgbClr val="4D4D4D"/>
                </a:solidFill>
                <a:latin typeface="Calibri" panose="020F0502020204030204" pitchFamily="34" charset="0"/>
              </a:rPr>
              <a:t>  </a:t>
            </a:r>
          </a:p>
          <a:p>
            <a:pPr defTabSz="933241"/>
            <a:r>
              <a:rPr lang="en-US" b="1" dirty="0">
                <a:solidFill>
                  <a:srgbClr val="4D4D4D"/>
                </a:solidFill>
                <a:latin typeface="Calibri" panose="020F0502020204030204" pitchFamily="34" charset="0"/>
              </a:rPr>
              <a:t>Government spending</a:t>
            </a:r>
            <a:r>
              <a:rPr lang="en-US" dirty="0">
                <a:solidFill>
                  <a:srgbClr val="4D4D4D"/>
                </a:solidFill>
                <a:latin typeface="Calibri" panose="020F0502020204030204" pitchFamily="34" charset="0"/>
              </a:rPr>
              <a:t> expanded 4.8% (annualized) and added 0.82 of a percentage point in Q2, the strongest growth in a decade. Growth was largely driven by federal spending, particularly nondefense spending, but state and local spending (which makes up roughly two-thirds of government expenditures) grew at a solid 2.7% annualized rate. </a:t>
            </a:r>
            <a:endParaRPr lang="en-US" sz="1800" dirty="0">
              <a:solidFill>
                <a:srgbClr val="FF0000"/>
              </a:solidFill>
              <a:latin typeface="Calibri" panose="020F0502020204030204" pitchFamily="34" charset="0"/>
            </a:endParaRPr>
          </a:p>
          <a:p>
            <a:pPr defTabSz="933241"/>
            <a:endParaRPr lang="en-US" dirty="0">
              <a:solidFill>
                <a:srgbClr val="4D4D4D"/>
              </a:solidFill>
              <a:latin typeface="Calibri" panose="020F0502020204030204" pitchFamily="34" charset="0"/>
            </a:endParaRPr>
          </a:p>
          <a:p>
            <a:pPr defTabSz="933241"/>
            <a:r>
              <a:rPr lang="en-US" b="1" dirty="0">
                <a:solidFill>
                  <a:srgbClr val="4D4D4D"/>
                </a:solidFill>
                <a:latin typeface="Calibri" panose="020F0502020204030204" pitchFamily="34" charset="0"/>
              </a:rPr>
              <a:t>Net exports </a:t>
            </a:r>
            <a:r>
              <a:rPr lang="en-US" b="0" dirty="0">
                <a:solidFill>
                  <a:srgbClr val="4D4D4D"/>
                </a:solidFill>
                <a:latin typeface="Calibri" panose="020F0502020204030204" pitchFamily="34" charset="0"/>
              </a:rPr>
              <a:t>fell in Q2, reducing GDP growth by 0.68 percentage and posting its third negative contribution in a year. Exports fell 5.7% in Q2 and imports remained flat.</a:t>
            </a: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4</a:t>
            </a:fld>
            <a:endParaRPr lang="en-US"/>
          </a:p>
        </p:txBody>
      </p:sp>
    </p:spTree>
    <p:extLst>
      <p:ext uri="{BB962C8B-B14F-4D97-AF65-F5344CB8AC3E}">
        <p14:creationId xmlns:p14="http://schemas.microsoft.com/office/powerpoint/2010/main" val="1742074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Tailwinds: </a:t>
            </a:r>
          </a:p>
          <a:p>
            <a:endParaRPr lang="en-US" dirty="0"/>
          </a:p>
          <a:p>
            <a:pPr marL="174983" marR="0" lvl="0"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t>Low Consumer Financial Stress</a:t>
            </a:r>
            <a:endParaRPr lang="en-US" b="0" u="none" dirty="0"/>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Despite the late stage of the current business cycle, consumers continue to exhibit low financial stress by most measures.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Charge-off rates for all loans hover near post-recession lows while delinquency rates reached a historic low in Q2.</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The share of consumer debt in any stage of delinquency reached the lowest level since 2006, and the share of outstanding debt that is severely delinquent has been at or below 2% since early 2015. </a:t>
            </a:r>
          </a:p>
          <a:p>
            <a:pPr marL="1089383" marR="0" lvl="2"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The share of credit card credit that is delinquent 90+ days remains well below levels prior to the Great Recession, despite recent increases. When measured as a share of disposable income, credit card debt remains low. </a:t>
            </a:r>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Student loan debt continues to grow, and delinquency rates have risen for subprime auto loans over the past year. </a:t>
            </a:r>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dirty="0"/>
              <a:t>Overall, however, consumer financial stress is quite low, which bodes well for consumers heading into 2020.</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sng" dirty="0"/>
          </a:p>
          <a:p>
            <a:pPr marL="174983" marR="0" lvl="0"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dirty="0"/>
              <a:t>Robust Consumer Spending</a:t>
            </a:r>
            <a:endParaRPr lang="en-US" b="0" u="none" baseline="0" dirty="0"/>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Consumer spending, which accounts for more than two-thirds of U.S. GDP, grew by 4.6% in Q2 after weak Q1 consumer activity that indicated the potential for a sustained consumer slowdown. </a:t>
            </a:r>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Spending on durable goods (which is usually where consumers first pull back when incomes are feeling pinched) was especially strong at 13% growth, the fastest pace in six years. </a:t>
            </a:r>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While it is perhaps unlikely that consumers can maintain such strong spending, there are few signs of a pronounced slowdown: debt levels remain manageable for most consumers and consumer confidence remains elevated. </a:t>
            </a:r>
          </a:p>
          <a:p>
            <a:pPr marL="632183" marR="0" lvl="1"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These factors should help support healthy spending for the rest of the year and make a near-term recession unlikely.</a:t>
            </a:r>
          </a:p>
          <a:p>
            <a:pPr marL="174983" marR="0" lvl="0" indent="-174983"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r>
              <a:rPr lang="en-US" b="1" baseline="0" dirty="0"/>
              <a:t>Headwinds:</a:t>
            </a:r>
          </a:p>
          <a:p>
            <a:endParaRPr lang="en-US" b="1" baseline="0" dirty="0"/>
          </a:p>
          <a:p>
            <a:pPr marL="171450" lvl="0" indent="-171450">
              <a:buFont typeface="Arial" panose="020B0604020202020204" pitchFamily="34" charset="0"/>
              <a:buChar char="•"/>
            </a:pPr>
            <a:r>
              <a:rPr lang="en-US" b="0" u="sng" baseline="0" dirty="0"/>
              <a:t>Global Manufacturing Slowdown</a:t>
            </a:r>
            <a:endParaRPr lang="en-US" b="0" u="none" baseline="0" dirty="0"/>
          </a:p>
          <a:p>
            <a:pPr marL="628650" lvl="1" indent="-171450">
              <a:buFont typeface="Arial" panose="020B0604020202020204" pitchFamily="34" charset="0"/>
              <a:buChar char="•"/>
            </a:pPr>
            <a:r>
              <a:rPr lang="en-US" b="0" u="none" baseline="0" dirty="0"/>
              <a:t>Global manufacturing activity has taken a massive hit from slowing global growth and escalating trade tensions between the U.S. and China. </a:t>
            </a:r>
          </a:p>
          <a:p>
            <a:pPr marL="1085850" lvl="2" indent="-171450">
              <a:buFont typeface="Arial" panose="020B0604020202020204" pitchFamily="34" charset="0"/>
              <a:buChar char="•"/>
            </a:pPr>
            <a:r>
              <a:rPr lang="en-US" b="0" u="none" baseline="0" dirty="0"/>
              <a:t>In the United States, for example, the manufacturing sector was officially in a recession after the completion of the second quarter. Though there have been signs that the contraction may have troughed in August, it is not yet clear if a recovery is underway, as the ISM Manufacturing PMI fell into contractionary territory in August for the first time since 2016. </a:t>
            </a:r>
          </a:p>
          <a:p>
            <a:pPr marL="1085850" lvl="2" indent="-171450">
              <a:buFont typeface="Arial" panose="020B0604020202020204" pitchFamily="34" charset="0"/>
              <a:buChar char="•"/>
            </a:pPr>
            <a:r>
              <a:rPr lang="en-US" b="0" u="none" baseline="0" dirty="0"/>
              <a:t>China is also experiencing manufacturing weakness, having seen industrial production growth fall to the lowest in over a decade, and ongoing stimulus efforts have done little to prop up the highly-indebted domestic manufacturing sector. </a:t>
            </a:r>
          </a:p>
          <a:p>
            <a:pPr marL="1085850" lvl="2" indent="-171450">
              <a:buFont typeface="Arial" panose="020B0604020202020204" pitchFamily="34" charset="0"/>
              <a:buChar char="•"/>
            </a:pPr>
            <a:r>
              <a:rPr lang="en-US" b="0" u="none" baseline="0" dirty="0"/>
              <a:t>Meanwhile, the German manufacturing sector has plunged into its deepest recession in a decade and has sparked concerns that the rest of the German economy will contract as well. Given the German economy’s size compared to the rest of Europe, a recession there will likely spread throughout the continent. </a:t>
            </a:r>
          </a:p>
          <a:p>
            <a:pPr marL="628650" lvl="1" indent="-171450">
              <a:buFont typeface="Arial" panose="020B0604020202020204" pitchFamily="34" charset="0"/>
              <a:buChar char="•"/>
            </a:pPr>
            <a:r>
              <a:rPr lang="en-US" b="0" u="none" baseline="0" dirty="0"/>
              <a:t>Combined with a trade war with the United States, global industrial weakness will likely persist into 2020. </a:t>
            </a:r>
            <a:endParaRPr lang="en-US" sz="1200" b="1" kern="1200" dirty="0">
              <a:solidFill>
                <a:schemeClr val="tx1"/>
              </a:solidFill>
              <a:effectLst/>
              <a:latin typeface="+mn-lt"/>
              <a:ea typeface="+mn-ea"/>
              <a:cs typeface="+mn-cs"/>
            </a:endParaRPr>
          </a:p>
          <a:p>
            <a:pPr marL="0" lvl="0" indent="0">
              <a:buFont typeface="Arial" panose="020B0604020202020204" pitchFamily="34" charset="0"/>
              <a:buNone/>
            </a:pPr>
            <a:r>
              <a:rPr lang="en-US" sz="1200" kern="1200" dirty="0">
                <a:solidFill>
                  <a:schemeClr val="tx1"/>
                </a:solidFill>
                <a:effectLst/>
                <a:latin typeface="+mn-lt"/>
                <a:ea typeface="+mn-ea"/>
                <a:cs typeface="+mn-cs"/>
              </a:rPr>
              <a:t> </a:t>
            </a:r>
            <a:endParaRPr lang="en-US" sz="1200" b="0" u="none" kern="1200" baseline="0" dirty="0">
              <a:solidFill>
                <a:schemeClr val="tx1"/>
              </a:solidFill>
              <a:effectLst/>
              <a:latin typeface="+mn-lt"/>
              <a:ea typeface="+mn-ea"/>
              <a:cs typeface="+mn-cs"/>
            </a:endParaRP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sng" baseline="0" dirty="0"/>
              <a:t>Waning Business Optimism</a:t>
            </a:r>
            <a:r>
              <a:rPr lang="en-US" b="0" u="none" baseline="0" dirty="0"/>
              <a:t>: </a:t>
            </a:r>
          </a:p>
          <a:p>
            <a:pPr marL="628650" marR="0" lvl="1"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Uncertainty spreading throughout the global economy that has been partially fueled by the U.S. trade war with China is increasingly weighing on U.S. business confidence. </a:t>
            </a:r>
          </a:p>
          <a:p>
            <a:pPr marL="1085850" marR="0" lvl="2"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For example, the Business Roundtable’s CEO Economic Outlook Index declined for the sixth consecutive quarter in September, driven by worsening geopolitical and trade uncertainty. </a:t>
            </a:r>
          </a:p>
          <a:p>
            <a:pPr marL="1085850" marR="0" lvl="2"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Similarly, the National Association of Manufacturers’ (NAM) Manufacturing Outlook Index dropped to its lowest point in three years in Q3. </a:t>
            </a:r>
          </a:p>
          <a:p>
            <a:pPr marL="628650" marR="0" lvl="1"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While U.S. small businesses are more upbeat, there is still reason for concern. </a:t>
            </a:r>
          </a:p>
          <a:p>
            <a:pPr marL="1085850" marR="0" lvl="2"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According to NFIB, small business’s sales expectations for the next three months are near their lowest point since the 2016 election. </a:t>
            </a:r>
          </a:p>
          <a:p>
            <a:pPr marL="1085850" marR="0" lvl="2"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The PayNet SBLI pulled back 5.5% on an annual basis in August but remains in the top 10% of readings.</a:t>
            </a:r>
          </a:p>
          <a:p>
            <a:pPr marL="628650" marR="0" lvl="1"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If small businesses optimism continues to fall, businesses both large and small could pull back on hiring plans — which could portend the end of the current business cycle.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E1A7EEB-C595-4307-8421-5BEF77CBD15A}" type="slidenum">
              <a:rPr lang="en-US" smtClean="0"/>
              <a:t>5</a:t>
            </a:fld>
            <a:endParaRPr lang="en-US"/>
          </a:p>
        </p:txBody>
      </p:sp>
    </p:spTree>
    <p:extLst>
      <p:ext uri="{BB962C8B-B14F-4D97-AF65-F5344CB8AC3E}">
        <p14:creationId xmlns:p14="http://schemas.microsoft.com/office/powerpoint/2010/main" val="38384447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Additional Factors to Watch</a:t>
            </a:r>
          </a:p>
          <a:p>
            <a:endParaRPr lang="en-US" b="1" dirty="0"/>
          </a:p>
          <a:p>
            <a:r>
              <a:rPr lang="en-US" b="0" u="sng" baseline="0" dirty="0"/>
              <a:t>China Relations?</a:t>
            </a:r>
          </a:p>
          <a:p>
            <a:pPr marL="171450" indent="-171450">
              <a:buFont typeface="Arial" panose="020B0604020202020204" pitchFamily="34" charset="0"/>
              <a:buChar char="•"/>
            </a:pPr>
            <a:r>
              <a:rPr lang="en-US" b="0" u="none" baseline="0" dirty="0"/>
              <a:t>Relations between the United States and China continue to be strained. </a:t>
            </a:r>
          </a:p>
          <a:p>
            <a:pPr marL="171450" indent="-171450">
              <a:buFont typeface="Arial" panose="020B0604020202020204" pitchFamily="34" charset="0"/>
              <a:buChar char="•"/>
            </a:pPr>
            <a:r>
              <a:rPr lang="en-US" b="0" u="none" baseline="0" dirty="0"/>
              <a:t>The Trump administration has alternated from threatening ever higher tariffs to showing a willingness to make concessions, leading to occasional wild swings in U.S. equity markets. </a:t>
            </a:r>
          </a:p>
          <a:p>
            <a:pPr marL="171450" indent="-171450">
              <a:buFont typeface="Arial" panose="020B0604020202020204" pitchFamily="34" charset="0"/>
              <a:buChar char="•"/>
            </a:pPr>
            <a:r>
              <a:rPr lang="en-US" b="0" u="none" baseline="0" dirty="0"/>
              <a:t>Both countries have drafted “blacklists” intended to prevent specific businesses from operating in the other’s country.</a:t>
            </a:r>
          </a:p>
          <a:p>
            <a:pPr marL="171450" indent="-171450">
              <a:buFont typeface="Arial" panose="020B0604020202020204" pitchFamily="34" charset="0"/>
              <a:buChar char="•"/>
            </a:pPr>
            <a:r>
              <a:rPr lang="en-US" b="0" u="none" baseline="0" dirty="0"/>
              <a:t>The U.S. has also threatened third-party nations with punishment if they source hardware from Chinese telecom firms. </a:t>
            </a:r>
          </a:p>
          <a:p>
            <a:pPr marL="171450" indent="-171450">
              <a:buFont typeface="Arial" panose="020B0604020202020204" pitchFamily="34" charset="0"/>
              <a:buChar char="•"/>
            </a:pPr>
            <a:r>
              <a:rPr lang="en-US" b="0" u="none" baseline="0" dirty="0"/>
              <a:t>Meanwhile, China is contending with pro-democracy protests in Hong Kong that have threatened the “one country, two systems” rule of law. </a:t>
            </a:r>
          </a:p>
          <a:p>
            <a:pPr marL="171450" indent="-171450">
              <a:buFont typeface="Arial" panose="020B0604020202020204" pitchFamily="34" charset="0"/>
              <a:buChar char="•"/>
            </a:pPr>
            <a:r>
              <a:rPr lang="en-US" b="0" u="none" baseline="0" dirty="0"/>
              <a:t>In response, both the U.S. House and Senate have taken up bills to ramp up pressure on authorities in Beijing. </a:t>
            </a:r>
          </a:p>
          <a:p>
            <a:pPr marL="171450" indent="-171450">
              <a:buFont typeface="Arial" panose="020B0604020202020204" pitchFamily="34" charset="0"/>
              <a:buChar char="•"/>
            </a:pPr>
            <a:r>
              <a:rPr lang="en-US" b="0" u="none" baseline="0" dirty="0"/>
              <a:t>What began as a trade war between the world’s largest economies has grown into a strategic engagement on several fronts. </a:t>
            </a:r>
          </a:p>
          <a:p>
            <a:pPr marL="171450" indent="-171450">
              <a:buFont typeface="Arial" panose="020B0604020202020204" pitchFamily="34" charset="0"/>
              <a:buChar char="•"/>
            </a:pPr>
            <a:r>
              <a:rPr lang="en-US" b="0" u="none" baseline="0" dirty="0"/>
              <a:t>Even if the U.S. administration decided to make a trade deal in the near term, the chances that China will enact meaningful changes to its economy and political governance are slim, and geopolitical instability will likely persist. </a:t>
            </a:r>
          </a:p>
          <a:p>
            <a:endParaRPr lang="en-US" b="0" u="none"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u="sng" baseline="0" dirty="0"/>
              <a:t>Housing Market Improvement?</a:t>
            </a:r>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While the housing market has been sluggish over the past two years, recent data suggest there is potential for a modest improvement in the months ahead.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On the downside, a variety of headwinds facing the industry: buildable lots remain scarce, an exceptionally tight labor market has contributed to labor shortages, and trade tensions have put upward pressure on the cost of materials.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However, in August, housing starts improved 7% from year-ago levels and permits experienced the strongest growth since March 2017.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Moreover, 30-year fixed mortgage rates have been below 4.0% since mid-June, due in part to the Fed cutting rates in Q3. This likely contributed to New Home Sales jumping 7% in August and Existing Home Sales increasing at the fastest pace since May 2017.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u="none" baseline="0" dirty="0"/>
              <a:t>While limited availability of affordable housing units will continue to be a drag on the market, a modest improvement in the housing sector is a possibility.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u="sng" dirty="0"/>
          </a:p>
          <a:p>
            <a:pPr lvl="0"/>
            <a:r>
              <a:rPr lang="en-US" b="0" u="sng" dirty="0"/>
              <a:t>Employment Outlook?</a:t>
            </a:r>
            <a:r>
              <a:rPr lang="en-US" b="0" u="none" baseline="0" dirty="0"/>
              <a:t> </a:t>
            </a:r>
          </a:p>
          <a:p>
            <a:pPr marL="171450" lvl="0" indent="-171450">
              <a:buFont typeface="Arial" panose="020B0604020202020204" pitchFamily="34" charset="0"/>
              <a:buChar char="•"/>
            </a:pPr>
            <a:r>
              <a:rPr lang="en-US" b="0" u="none" baseline="0" dirty="0"/>
              <a:t>The labor market has long been a growth engine for the U.S. economy, as U.S. employers have added to their payrolls for a record 108 consecutive months.</a:t>
            </a:r>
          </a:p>
          <a:p>
            <a:pPr marL="171450" lvl="0" indent="-171450">
              <a:buFont typeface="Arial" panose="020B0604020202020204" pitchFamily="34" charset="0"/>
              <a:buChar char="•"/>
            </a:pPr>
            <a:r>
              <a:rPr lang="en-US" b="0" u="none" baseline="0" dirty="0"/>
              <a:t>The strong job market is also reaching demographic groups that are typically on the sidelines during an expansion.</a:t>
            </a:r>
          </a:p>
          <a:p>
            <a:pPr marL="171450" lvl="0" indent="-171450">
              <a:buFont typeface="Arial" panose="020B0604020202020204" pitchFamily="34" charset="0"/>
              <a:buChar char="•"/>
            </a:pPr>
            <a:r>
              <a:rPr lang="en-US" b="0" u="none" baseline="0" dirty="0"/>
              <a:t>Businesses report that finding and retaining qualified workers is among their most pressing near-term challenges, suggesting that hiring should remain positive over the coming months. </a:t>
            </a:r>
          </a:p>
          <a:p>
            <a:pPr marL="171450" lvl="0" indent="-171450">
              <a:buFont typeface="Arial" panose="020B0604020202020204" pitchFamily="34" charset="0"/>
              <a:buChar char="•"/>
            </a:pPr>
            <a:r>
              <a:rPr lang="en-US" b="0" u="none" baseline="0" dirty="0"/>
              <a:t>However, job growth has slowed in 2019, particularly in key sectors such as manufacturing and construction. </a:t>
            </a:r>
          </a:p>
          <a:p>
            <a:pPr marL="171450" lvl="0" indent="-171450">
              <a:buFont typeface="Arial" panose="020B0604020202020204" pitchFamily="34" charset="0"/>
              <a:buChar char="•"/>
            </a:pPr>
            <a:r>
              <a:rPr lang="en-US" b="0" u="none" baseline="0" dirty="0"/>
              <a:t>While the labor market is not poised for collapse, job growth is unlikely to accelerate and may slow further, especially if a worsening trade war affects firms’ hiring plans. </a:t>
            </a:r>
          </a:p>
          <a:p>
            <a:pPr lvl="0"/>
            <a:endParaRPr lang="en-US" b="0" u="none" baseline="0" dirty="0"/>
          </a:p>
          <a:p>
            <a:pPr lvl="0"/>
            <a:r>
              <a:rPr lang="en-US" b="0" u="sng" baseline="0" dirty="0"/>
              <a:t>Equity Market Turmoil?</a:t>
            </a:r>
            <a:r>
              <a:rPr lang="en-US" b="0" u="none" baseline="0" dirty="0"/>
              <a:t> </a:t>
            </a:r>
          </a:p>
          <a:p>
            <a:pPr marL="171450" lvl="0" indent="-171450">
              <a:buFont typeface="Arial" panose="020B0604020202020204" pitchFamily="34" charset="0"/>
              <a:buChar char="•"/>
            </a:pPr>
            <a:r>
              <a:rPr lang="en-US" b="0" u="none" baseline="0" dirty="0"/>
              <a:t>The past year has been particularly volatile for U.S. financial markets, reflecting significant geopolitical and economic uncertainty. </a:t>
            </a:r>
          </a:p>
          <a:p>
            <a:pPr marL="171450" lvl="0" indent="-171450">
              <a:buFont typeface="Arial" panose="020B0604020202020204" pitchFamily="34" charset="0"/>
              <a:buChar char="•"/>
            </a:pPr>
            <a:r>
              <a:rPr lang="en-US" b="0" u="none" baseline="0" dirty="0"/>
              <a:t>The stock market is currently near an all-time high but appears to be overvalued by some measures (e.g. the S&amp;P 500 Shiller Cyclically-Adjusted Price/Earnings Ratio was 29 in August, nearly 5 points above its 10-year average). </a:t>
            </a:r>
          </a:p>
          <a:p>
            <a:pPr marL="171450" lvl="0" indent="-171450">
              <a:buFont typeface="Arial" panose="020B0604020202020204" pitchFamily="34" charset="0"/>
              <a:buChar char="•"/>
            </a:pPr>
            <a:r>
              <a:rPr lang="en-US" b="0" u="none" baseline="0" dirty="0"/>
              <a:t>Given that stock market performance is strongly correlated with consumer confidence, if a significant correction were to occur, a pullback in consumer spending would be a likely consequence. </a:t>
            </a:r>
          </a:p>
          <a:p>
            <a:pPr marL="171450" lvl="0" indent="-171450">
              <a:buFont typeface="Arial" panose="020B0604020202020204" pitchFamily="34" charset="0"/>
              <a:buChar char="•"/>
            </a:pPr>
            <a:r>
              <a:rPr lang="en-US" b="0" u="none" baseline="0" dirty="0"/>
              <a:t>However, foreign investors facing a deteriorating global outlook and negative interest-bearing investment opportunities abroad appear to be viewing U.S. markets as a safe haven of sorts.</a:t>
            </a:r>
          </a:p>
          <a:p>
            <a:pPr marL="171450" lvl="0" indent="-171450">
              <a:buFont typeface="Arial" panose="020B0604020202020204" pitchFamily="34" charset="0"/>
              <a:buChar char="•"/>
            </a:pPr>
            <a:r>
              <a:rPr lang="en-US" b="0" u="none" baseline="0" dirty="0"/>
              <a:t>As such, equity markets warrant extra attention throughout the final quarter of 2019 and into the new year.  </a:t>
            </a:r>
            <a:endParaRPr lang="en-US" b="0" u="sng" dirty="0"/>
          </a:p>
        </p:txBody>
      </p:sp>
      <p:sp>
        <p:nvSpPr>
          <p:cNvPr id="4" name="Slide Number Placeholder 3"/>
          <p:cNvSpPr>
            <a:spLocks noGrp="1"/>
          </p:cNvSpPr>
          <p:nvPr>
            <p:ph type="sldNum" sz="quarter" idx="10"/>
          </p:nvPr>
        </p:nvSpPr>
        <p:spPr/>
        <p:txBody>
          <a:bodyPr/>
          <a:lstStyle/>
          <a:p>
            <a:fld id="{4E1A7EEB-C595-4307-8421-5BEF77CBD15A}" type="slidenum">
              <a:rPr lang="en-US" smtClean="0"/>
              <a:t>6</a:t>
            </a:fld>
            <a:endParaRPr lang="en-US"/>
          </a:p>
        </p:txBody>
      </p:sp>
    </p:spTree>
    <p:extLst>
      <p:ext uri="{BB962C8B-B14F-4D97-AF65-F5344CB8AC3E}">
        <p14:creationId xmlns:p14="http://schemas.microsoft.com/office/powerpoint/2010/main" val="2150904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GDP:  </a:t>
            </a:r>
            <a:r>
              <a:rPr lang="en-US" b="0" dirty="0"/>
              <a:t>After achieving strong 3.1% growth in Q1, the U.S. economy appears to be slowing, but consumer spending remains solid.</a:t>
            </a:r>
          </a:p>
          <a:p>
            <a:endParaRPr lang="en-US" baseline="0" dirty="0"/>
          </a:p>
          <a:p>
            <a:pPr marL="637212" lvl="1" indent="-174983">
              <a:buFont typeface="Arial" panose="020B0604020202020204" pitchFamily="34" charset="0"/>
              <a:buChar char="•"/>
            </a:pPr>
            <a:r>
              <a:rPr lang="en-US" baseline="0" dirty="0"/>
              <a:t>Consumer spending grew 4.6% in Q2, as payrolls continue to grow, annual wages remain elevated, and unemployment remains near historic lows.</a:t>
            </a:r>
          </a:p>
          <a:p>
            <a:pPr marL="462229" lvl="1" indent="0">
              <a:buFont typeface="Arial" panose="020B0604020202020204" pitchFamily="34" charset="0"/>
              <a:buNone/>
            </a:pPr>
            <a:endParaRPr lang="en-US" baseline="0" dirty="0"/>
          </a:p>
          <a:p>
            <a:pPr marL="637212" lvl="1" indent="-174983">
              <a:buFont typeface="Arial" panose="020B0604020202020204" pitchFamily="34" charset="0"/>
              <a:buChar char="•"/>
            </a:pPr>
            <a:r>
              <a:rPr lang="en-US" sz="1200" kern="1200" dirty="0">
                <a:solidFill>
                  <a:schemeClr val="tx1"/>
                </a:solidFill>
                <a:effectLst/>
                <a:latin typeface="+mn-lt"/>
                <a:ea typeface="+mn-ea"/>
                <a:cs typeface="+mn-cs"/>
              </a:rPr>
              <a:t>Business investment contracted, given global economic uncertainty surrounding manufacturing sector health and trade tensions weighing on business optimism.</a:t>
            </a:r>
          </a:p>
          <a:p>
            <a:pPr marL="462229" lvl="1" indent="0">
              <a:buFont typeface="Arial" panose="020B0604020202020204" pitchFamily="34" charset="0"/>
              <a:buNone/>
            </a:pPr>
            <a:endParaRPr lang="en-US" sz="1200" kern="1200" dirty="0">
              <a:solidFill>
                <a:schemeClr val="tx1"/>
              </a:solidFill>
              <a:effectLst/>
              <a:latin typeface="+mn-lt"/>
              <a:ea typeface="+mn-ea"/>
              <a:cs typeface="+mn-cs"/>
            </a:endParaRPr>
          </a:p>
          <a:p>
            <a:pPr marL="637212" lvl="1" indent="-174983">
              <a:buFont typeface="Arial" panose="020B0604020202020204" pitchFamily="34" charset="0"/>
              <a:buChar char="•"/>
            </a:pPr>
            <a:r>
              <a:rPr lang="en-US" dirty="0"/>
              <a:t>Residential investment contracted for the sixth consecutive quarter due to rising input costs for homebuilders driving a lack of affordable housing. </a:t>
            </a:r>
          </a:p>
          <a:p>
            <a:pPr marL="462229" lvl="1" indent="0">
              <a:buFont typeface="Arial" panose="020B0604020202020204" pitchFamily="34" charset="0"/>
              <a:buNone/>
            </a:pPr>
            <a:endParaRPr lang="en-US" dirty="0"/>
          </a:p>
          <a:p>
            <a:pPr marL="637212" lvl="1" indent="-174983">
              <a:buFont typeface="Arial" panose="020B0604020202020204" pitchFamily="34" charset="0"/>
              <a:buChar char="•"/>
            </a:pPr>
            <a:r>
              <a:rPr lang="en-US" dirty="0"/>
              <a:t>Exports fell sharply for the second quarter in the past year and will likely continue to fall, as global demand for manufactured goods wanes and the dollar remains strong.</a:t>
            </a:r>
            <a:endParaRPr lang="en-US" sz="1200" kern="1200" dirty="0">
              <a:solidFill>
                <a:schemeClr val="tx1"/>
              </a:solidFill>
              <a:effectLst/>
              <a:latin typeface="+mn-lt"/>
              <a:ea typeface="+mn-ea"/>
              <a:cs typeface="+mn-cs"/>
            </a:endParaRPr>
          </a:p>
          <a:p>
            <a:pPr marL="462229" lvl="1" indent="0">
              <a:buFont typeface="Arial" panose="020B0604020202020204" pitchFamily="34" charset="0"/>
              <a:buNone/>
            </a:pPr>
            <a:endParaRPr lang="en-US" baseline="0" dirty="0"/>
          </a:p>
          <a:p>
            <a:r>
              <a:rPr lang="en-US" b="1" baseline="0" dirty="0"/>
              <a:t>Investment: </a:t>
            </a:r>
            <a:r>
              <a:rPr lang="en-US" b="0" baseline="0" dirty="0"/>
              <a:t>As expected, investment growth slowed in the second quarter. As such, our annual forecast for equipment and software investment growth remains at 3.9%, roughly half the 7.7% pace of growth experienced in 2018.</a:t>
            </a:r>
            <a:endParaRPr lang="en-US" baseline="0" dirty="0"/>
          </a:p>
          <a:p>
            <a:endParaRPr lang="en-US" baseline="0" dirty="0"/>
          </a:p>
          <a:p>
            <a:r>
              <a:rPr lang="en-US" b="1" dirty="0"/>
              <a:t>Inflation: </a:t>
            </a:r>
            <a:r>
              <a:rPr lang="en-US" dirty="0"/>
              <a:t>Although headline inflation remains muted, core inflation has risen in the second half of 2019. The headline has averaged 1.7% in 2019, compared to 2.4% in 2018, due in large part to muted energy prices. Meanwhile, core CPI inflation has accelerated for three consecutive months and reached 2.4% in Q3, the highest rate since 2008. Looking ahead, wage growth near 3%, combined with higher tariffs on consumer goods could apply further upward pressure on core inflation. </a:t>
            </a:r>
          </a:p>
          <a:p>
            <a:endParaRPr lang="en-US" dirty="0"/>
          </a:p>
          <a:p>
            <a:r>
              <a:rPr lang="en-US" b="1" dirty="0"/>
              <a:t>Interest Rates: </a:t>
            </a:r>
            <a:r>
              <a:rPr lang="en-US" b="0" dirty="0"/>
              <a:t>After holding interest rates steady through the first half of 2019, the Federal Reserve reduced the upper bound of the federal funds rate from 2.5% to 2.0% in Q3 and left open the possibility of more cuts in Q4. </a:t>
            </a:r>
            <a:r>
              <a:rPr lang="en-US" dirty="0"/>
              <a:t> </a:t>
            </a:r>
          </a:p>
          <a:p>
            <a:endParaRPr lang="en-US" baseline="0" dirty="0"/>
          </a:p>
          <a:p>
            <a:r>
              <a:rPr lang="en-US" b="1" baseline="0" dirty="0"/>
              <a:t>Job Growth: </a:t>
            </a:r>
            <a:r>
              <a:rPr lang="en-US" baseline="0" dirty="0"/>
              <a:t>Despite the unemployment rate holding at or below 4.0% since March 2018, the U.S. economy continues to experience robust payroll growth. However, payroll growth is likely to slow through the end of the year, as 2019 job growth has averaged just 158,000 nonfarm jobs per month, compared to the 223,000 monthly pace in 2018.</a:t>
            </a:r>
          </a:p>
          <a:p>
            <a:endParaRPr lang="en-US" baseline="0" dirty="0"/>
          </a:p>
          <a:p>
            <a:endParaRPr lang="en-US" baseline="0" dirty="0"/>
          </a:p>
          <a:p>
            <a:pPr marL="174983" indent="-17498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7</a:t>
            </a:fld>
            <a:endParaRPr lang="en-US"/>
          </a:p>
        </p:txBody>
      </p:sp>
    </p:spTree>
    <p:extLst>
      <p:ext uri="{BB962C8B-B14F-4D97-AF65-F5344CB8AC3E}">
        <p14:creationId xmlns:p14="http://schemas.microsoft.com/office/powerpoint/2010/main" val="4141161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241"/>
            <a:r>
              <a:rPr lang="en-US" dirty="0">
                <a:solidFill>
                  <a:srgbClr val="4D4D4D"/>
                </a:solidFill>
                <a:latin typeface="Calibri" panose="020F0502020204030204" pitchFamily="34" charset="0"/>
              </a:rPr>
              <a:t>Business investment fell 1.0% (annualized) in Q2, after moderate 4.4% annualized growth in Q1. </a:t>
            </a:r>
          </a:p>
          <a:p>
            <a:pPr defTabSz="933241"/>
            <a:endParaRPr lang="en-US" dirty="0">
              <a:solidFill>
                <a:srgbClr val="4D4D4D"/>
              </a:solidFill>
              <a:latin typeface="Calibri" panose="020F0502020204030204" pitchFamily="34" charset="0"/>
            </a:endParaRPr>
          </a:p>
          <a:p>
            <a:pPr defTabSz="933241"/>
            <a:r>
              <a:rPr lang="en-US" dirty="0">
                <a:solidFill>
                  <a:srgbClr val="4D4D4D"/>
                </a:solidFill>
                <a:latin typeface="Calibri" panose="020F0502020204030204" pitchFamily="34" charset="0"/>
              </a:rPr>
              <a:t>Business investment (also known as nonresidential fixed investment) consists of three elements: equipment, software and R&amp;D, and non-residential structures (e.g., commercial buildings, oil platforms).  </a:t>
            </a:r>
          </a:p>
          <a:p>
            <a:pPr defTabSz="933241"/>
            <a:endParaRPr lang="en-US" dirty="0">
              <a:solidFill>
                <a:srgbClr val="4D4D4D"/>
              </a:solidFill>
              <a:latin typeface="Calibri" panose="020F0502020204030204" pitchFamily="34" charset="0"/>
            </a:endParaRPr>
          </a:p>
          <a:p>
            <a:pPr marL="174983" indent="-174983" defTabSz="933241">
              <a:buFont typeface="Arial" panose="020B0604020202020204" pitchFamily="34" charset="0"/>
              <a:buChar char="•"/>
            </a:pPr>
            <a:r>
              <a:rPr lang="en-US" dirty="0">
                <a:solidFill>
                  <a:srgbClr val="4D4D4D"/>
                </a:solidFill>
                <a:latin typeface="Calibri" panose="020F0502020204030204" pitchFamily="34" charset="0"/>
              </a:rPr>
              <a:t>Equipment: 		+0.8% (annualized) (up from -1.0% in Q1)</a:t>
            </a:r>
          </a:p>
          <a:p>
            <a:pPr marL="174983" marR="0" lvl="0" indent="-174983" algn="l" defTabSz="933241"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rgbClr val="4D4D4D"/>
                </a:solidFill>
                <a:latin typeface="Calibri" panose="020F0502020204030204" pitchFamily="34" charset="0"/>
              </a:rPr>
              <a:t>Software / R&amp;D: 	+3.6% (annualized) (down from +12% in Q1)</a:t>
            </a:r>
          </a:p>
          <a:p>
            <a:pPr marL="174983" indent="-174983" defTabSz="933241">
              <a:buFont typeface="Arial" panose="020B0604020202020204" pitchFamily="34" charset="0"/>
              <a:buChar char="•"/>
            </a:pPr>
            <a:r>
              <a:rPr lang="en-US" dirty="0">
                <a:solidFill>
                  <a:srgbClr val="4D4D4D"/>
                </a:solidFill>
                <a:latin typeface="Calibri" panose="020F0502020204030204" pitchFamily="34" charset="0"/>
              </a:rPr>
              <a:t>Non-res structures: 	</a:t>
            </a:r>
            <a:r>
              <a:rPr lang="en-US" dirty="0">
                <a:solidFill>
                  <a:srgbClr val="FF0000"/>
                </a:solidFill>
                <a:latin typeface="Calibri" panose="020F0502020204030204" pitchFamily="34" charset="0"/>
              </a:rPr>
              <a:t>-11.1% </a:t>
            </a:r>
            <a:r>
              <a:rPr lang="en-US" dirty="0">
                <a:solidFill>
                  <a:srgbClr val="4D4D4D"/>
                </a:solidFill>
                <a:latin typeface="Calibri" panose="020F0502020204030204" pitchFamily="34" charset="0"/>
              </a:rPr>
              <a:t>(annualized) (down from +4.3% in Q1</a:t>
            </a:r>
          </a:p>
          <a:p>
            <a:pPr defTabSz="933241"/>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8</a:t>
            </a:fld>
            <a:endParaRPr lang="en-US"/>
          </a:p>
        </p:txBody>
      </p:sp>
    </p:spTree>
    <p:extLst>
      <p:ext uri="{BB962C8B-B14F-4D97-AF65-F5344CB8AC3E}">
        <p14:creationId xmlns:p14="http://schemas.microsoft.com/office/powerpoint/2010/main" val="1806509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Equipment and software investment decelerated for the third consecutive quarter in Q2, growing only 2.1% (annualized). E&amp;S investment will likely continue decelerating through the end of 2019.</a:t>
            </a:r>
          </a:p>
          <a:p>
            <a:pPr algn="just" defTabSz="92445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r>
              <a:rPr lang="en-US" sz="800" dirty="0"/>
              <a:t>Based on the latest data, the following equipment verticals show potential promise in the next 3-6 months:</a:t>
            </a:r>
          </a:p>
          <a:p>
            <a:endParaRPr lang="en-US" sz="800" dirty="0"/>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Software</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Other Industrial</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Agriculture</a:t>
            </a:r>
          </a:p>
          <a:p>
            <a:pPr marL="173336" marR="0" lvl="0" indent="-173336"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Medical</a:t>
            </a:r>
          </a:p>
          <a:p>
            <a:pPr marL="0" marR="0" lvl="0" indent="0" algn="l" defTabSz="924458"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dirty="0"/>
          </a:p>
          <a:p>
            <a:pPr marL="0" indent="0" defTabSz="924458">
              <a:buFont typeface="Arial" panose="020B0604020202020204" pitchFamily="34" charset="0"/>
              <a:buNone/>
              <a:defRPr/>
            </a:pPr>
            <a:r>
              <a:rPr lang="en-US" sz="800" dirty="0"/>
              <a:t>The following equipment verticals may struggle in the next 3-6 months:</a:t>
            </a:r>
          </a:p>
          <a:p>
            <a:pPr marL="0" indent="0" defTabSz="924458">
              <a:buFont typeface="Arial" panose="020B0604020202020204" pitchFamily="34" charset="0"/>
              <a:buNone/>
              <a:defRPr/>
            </a:pPr>
            <a:endParaRPr lang="en-US" sz="800" dirty="0"/>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Materials Handling</a:t>
            </a:r>
          </a:p>
          <a:p>
            <a:pPr marL="171450" marR="0" lvl="0" indent="-171450" algn="l" defTabSz="924458"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dirty="0"/>
              <a:t>Railroad</a:t>
            </a:r>
          </a:p>
          <a:p>
            <a:pPr marL="171450" indent="-171450" defTabSz="924458">
              <a:buFont typeface="Arial" panose="020B0604020202020204" pitchFamily="34" charset="0"/>
              <a:buChar char="•"/>
              <a:defRPr/>
            </a:pPr>
            <a:r>
              <a:rPr lang="en-US" sz="800" dirty="0"/>
              <a:t>Mining &amp; Oilfield</a:t>
            </a:r>
          </a:p>
          <a:p>
            <a:pPr marL="171450" indent="-171450" defTabSz="924458">
              <a:buFont typeface="Arial" panose="020B0604020202020204" pitchFamily="34" charset="0"/>
              <a:buChar char="•"/>
              <a:defRPr/>
            </a:pPr>
            <a:r>
              <a:rPr lang="en-US" sz="800" dirty="0"/>
              <a:t>Ships &amp; Boats</a:t>
            </a:r>
          </a:p>
          <a:p>
            <a:pPr marL="171450" indent="-171450" defTabSz="924458">
              <a:buFont typeface="Arial" panose="020B0604020202020204" pitchFamily="34" charset="0"/>
              <a:buChar char="•"/>
              <a:defRPr/>
            </a:pPr>
            <a:r>
              <a:rPr lang="en-US" sz="800" dirty="0"/>
              <a:t>Computers</a:t>
            </a:r>
          </a:p>
          <a:p>
            <a:pPr algn="just" defTabSz="92445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458">
              <a:lnSpc>
                <a:spcPct val="125000"/>
              </a:lnSpc>
              <a:spcAft>
                <a:spcPts val="303"/>
              </a:spcAft>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algn="just" defTabSz="924458">
              <a:lnSpc>
                <a:spcPct val="125000"/>
              </a:lnSpc>
              <a:spcAft>
                <a:spcPts val="303"/>
              </a:spcAft>
              <a:defRPr/>
            </a:pPr>
            <a:r>
              <a:rPr lang="en-US" sz="800" u="sng"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Notes about the Equipment Vertical Performance Matrix</a:t>
            </a:r>
            <a:r>
              <a:rPr lang="en-US" sz="800" u="none"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 </a:t>
            </a: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The matrix above summarizes the current values of each of the 12 Equipment &amp; Software Investment Momentum Indices based on two factors: Recent Momentum (x-axis) and Historical Strength (y-axis). The matrix is comprised of four quadrants according to each vertical’s “recent momentum” and “historical strength” readings (see last slide in deck for a description of these terms):</a:t>
            </a:r>
          </a:p>
          <a:p>
            <a:pPr algn="just">
              <a:lnSpc>
                <a:spcPct val="125000"/>
              </a:lnSpc>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565" lvl="1" indent="-173336"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If a vertical is located in the top-left quadrant, its momentum reading is higher than average, but positive movement has slowed (and perhaps reversed) in recent months — suggesting that investment levels may fall over the next 1-2 quarters. </a:t>
            </a:r>
          </a:p>
          <a:p>
            <a:pPr marL="173336" indent="-173336" algn="just">
              <a:lnSpc>
                <a:spcPct val="125000"/>
              </a:lnSpc>
              <a:buFont typeface="Arial" panose="020B0604020202020204" pitchFamily="34" charset="0"/>
              <a:buChar char="•"/>
              <a:defRPr/>
            </a:pPr>
            <a:endPar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endParaRPr>
          </a:p>
          <a:p>
            <a:pPr marL="635565" lvl="1" indent="-173336" algn="just">
              <a:lnSpc>
                <a:spcPct val="125000"/>
              </a:lnSpc>
              <a:buFont typeface="Arial" panose="020B0604020202020204" pitchFamily="34" charset="0"/>
              <a:buChar char="•"/>
              <a:defRPr/>
            </a:pPr>
            <a:r>
              <a:rPr lang="en-US" sz="800" dirty="0">
                <a:solidFill>
                  <a:srgbClr val="333333"/>
                </a:solidFill>
                <a:latin typeface="Meiryo UI" panose="020B0604030504040204" pitchFamily="34" charset="-128"/>
                <a:ea typeface="Meiryo UI" panose="020B0604030504040204" pitchFamily="34" charset="-128"/>
                <a:cs typeface="Meiryo UI" panose="020B0604030504040204" pitchFamily="34" charset="-128"/>
              </a:rPr>
              <a:t>Verticals located in the bottom-right quadrant, however, have momentum readings that are below average, but recent movement shows promise — suggesting that investment levels may rise over the next 1-2 quarters. This makes them potentially attractive targets for new leasing and finance opportunities.</a:t>
            </a:r>
          </a:p>
          <a:p>
            <a:endParaRPr lang="en-US" dirty="0"/>
          </a:p>
          <a:p>
            <a:pPr marL="0" indent="0" defTabSz="924458">
              <a:buFont typeface="Arial" panose="020B0604020202020204" pitchFamily="34" charset="0"/>
              <a:buNone/>
              <a:defRPr/>
            </a:pPr>
            <a:endParaRPr lang="en-US" dirty="0"/>
          </a:p>
          <a:p>
            <a:pPr marL="171450" indent="-171450" defTabSz="924458">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4E1A7EEB-C595-4307-8421-5BEF77CBD15A}" type="slidenum">
              <a:rPr lang="en-US" smtClean="0"/>
              <a:t>9</a:t>
            </a:fld>
            <a:endParaRPr lang="en-US"/>
          </a:p>
        </p:txBody>
      </p:sp>
    </p:spTree>
    <p:extLst>
      <p:ext uri="{BB962C8B-B14F-4D97-AF65-F5344CB8AC3E}">
        <p14:creationId xmlns:p14="http://schemas.microsoft.com/office/powerpoint/2010/main" val="2701635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779675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itle 6"/>
          <p:cNvSpPr>
            <a:spLocks noGrp="1"/>
          </p:cNvSpPr>
          <p:nvPr>
            <p:ph type="title"/>
          </p:nvPr>
        </p:nvSpPr>
        <p:spPr/>
        <p:txBody>
          <a:bodyPr/>
          <a:lstStyle/>
          <a:p>
            <a:r>
              <a:rPr lang="en-US"/>
              <a:t>Click to edit Master title style</a:t>
            </a:r>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744135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668924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67DE2F-9341-4A6C-AC2E-07C4D0D7A08E}"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852842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67DE2F-9341-4A6C-AC2E-07C4D0D7A08E}"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164774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67DE2F-9341-4A6C-AC2E-07C4D0D7A08E}" type="datetimeFigureOut">
              <a:rPr lang="en-US" smtClean="0"/>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1483536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67DE2F-9341-4A6C-AC2E-07C4D0D7A08E}"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1734240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67DE2F-9341-4A6C-AC2E-07C4D0D7A08E}" type="datetimeFigureOut">
              <a:rPr lang="en-US" smtClean="0"/>
              <a:t>10/17/2019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402369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79087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67DE2F-9341-4A6C-AC2E-07C4D0D7A08E}"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409125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353791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41851661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7DE2F-9341-4A6C-AC2E-07C4D0D7A08E}"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4B548F-B260-4183-878B-12E37533CC26}" type="slidenum">
              <a:rPr lang="en-US" smtClean="0"/>
              <a:t>‹#›</a:t>
            </a:fld>
            <a:endParaRPr lang="en-US"/>
          </a:p>
        </p:txBody>
      </p:sp>
    </p:spTree>
    <p:extLst>
      <p:ext uri="{BB962C8B-B14F-4D97-AF65-F5344CB8AC3E}">
        <p14:creationId xmlns:p14="http://schemas.microsoft.com/office/powerpoint/2010/main" val="20707457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0"/>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775039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3"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6F4B1E1D-D08A-4485-8854-2E8F5E455881}"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
        <p:nvSpPr>
          <p:cNvPr id="15" name="Text Placeholder 11"/>
          <p:cNvSpPr>
            <a:spLocks noGrp="1"/>
          </p:cNvSpPr>
          <p:nvPr>
            <p:ph type="body" sz="quarter" idx="13" hasCustomPrompt="1"/>
          </p:nvPr>
        </p:nvSpPr>
        <p:spPr>
          <a:xfrm>
            <a:off x="381001" y="6567488"/>
            <a:ext cx="8377238" cy="104818"/>
          </a:xfrm>
          <a:prstGeom prst="rect">
            <a:avLst/>
          </a:prstGeom>
        </p:spPr>
        <p:txBody>
          <a:bodyPr lIns="0" tIns="0" rIns="0" bIns="0"/>
          <a:lstStyle>
            <a:lvl1pPr>
              <a:buNone/>
              <a:defRPr sz="800" baseline="0">
                <a:solidFill>
                  <a:schemeClr val="bg1">
                    <a:lumMod val="50000"/>
                  </a:schemeClr>
                </a:solidFill>
              </a:defRPr>
            </a:lvl1pPr>
          </a:lstStyle>
          <a:p>
            <a:pPr lvl="0"/>
            <a:r>
              <a:rPr lang="en-US" dirty="0"/>
              <a:t>Sources:</a:t>
            </a:r>
          </a:p>
        </p:txBody>
      </p:sp>
      <p:sp>
        <p:nvSpPr>
          <p:cNvPr id="8" name="Title 1"/>
          <p:cNvSpPr>
            <a:spLocks noGrp="1"/>
          </p:cNvSpPr>
          <p:nvPr>
            <p:ph type="title"/>
          </p:nvPr>
        </p:nvSpPr>
        <p:spPr>
          <a:xfrm>
            <a:off x="0" y="0"/>
            <a:ext cx="9144000" cy="1097280"/>
          </a:xfrm>
          <a:solidFill>
            <a:schemeClr val="bg1">
              <a:lumMod val="95000"/>
            </a:schemeClr>
          </a:solidFill>
        </p:spPr>
        <p:txBody>
          <a:bodyPr>
            <a:normAutofit/>
          </a:bodyPr>
          <a:lstStyle/>
          <a:p>
            <a:pPr eaLnBrk="1" hangingPunct="1"/>
            <a:endParaRPr lang="en-US" sz="1800" b="1" dirty="0">
              <a:solidFill>
                <a:schemeClr val="tx1"/>
              </a:solidFill>
              <a:latin typeface="+mn-lt"/>
            </a:endParaRPr>
          </a:p>
        </p:txBody>
      </p:sp>
    </p:spTree>
    <p:extLst>
      <p:ext uri="{BB962C8B-B14F-4D97-AF65-F5344CB8AC3E}">
        <p14:creationId xmlns:p14="http://schemas.microsoft.com/office/powerpoint/2010/main" val="3919151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368984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E9A25BD-3EDA-4B4C-89DE-13FE5EE04987}"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9744201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2000" baseline="0"/>
            </a:lvl1pPr>
          </a:lstStyle>
          <a:p>
            <a:r>
              <a:rPr lang="en-US" dirty="0"/>
              <a:t>Click here to edit the horizontal logic.</a:t>
            </a:r>
          </a:p>
        </p:txBody>
      </p:sp>
      <p:sp>
        <p:nvSpPr>
          <p:cNvPr id="3" name="Slide Number Placeholder 2"/>
          <p:cNvSpPr>
            <a:spLocks noGrp="1"/>
          </p:cNvSpPr>
          <p:nvPr>
            <p:ph type="sldNum" sz="quarter" idx="10"/>
          </p:nvPr>
        </p:nvSpPr>
        <p:spPr>
          <a:xfrm>
            <a:off x="8001000" y="6356354"/>
            <a:ext cx="990600" cy="365125"/>
          </a:xfrm>
          <a:prstGeom prst="rect">
            <a:avLst/>
          </a:prstGeom>
        </p:spPr>
        <p:txBody>
          <a:bodyPr/>
          <a:lstStyle/>
          <a:p>
            <a:pPr fontAlgn="base">
              <a:spcBef>
                <a:spcPct val="0"/>
              </a:spcBef>
              <a:spcAft>
                <a:spcPct val="0"/>
              </a:spcAft>
              <a:defRPr/>
            </a:pPr>
            <a:fld id="{DEC661E7-4ACE-4544-BD6C-856CE8AF0B05}"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156073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769601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3" name="Content Placeholder 2"/>
          <p:cNvSpPr>
            <a:spLocks noGrp="1"/>
          </p:cNvSpPr>
          <p:nvPr>
            <p:ph idx="1"/>
          </p:nvPr>
        </p:nvSpPr>
        <p:spPr>
          <a:xfrm>
            <a:off x="381000" y="1600204"/>
            <a:ext cx="8382000" cy="4525963"/>
          </a:xfrm>
          <a:prstGeom prst="rect">
            <a:avLst/>
          </a:prstGeo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sz="1000">
                <a:latin typeface="+mn-lt"/>
              </a:defRPr>
            </a:lvl1pPr>
          </a:lstStyle>
          <a:p>
            <a:pPr fontAlgn="base">
              <a:spcBef>
                <a:spcPct val="0"/>
              </a:spcBef>
              <a:spcAft>
                <a:spcPct val="0"/>
              </a:spcAft>
              <a:defRPr/>
            </a:pPr>
            <a:fld id="{46EE5B08-EC2B-44A2-BD81-FBD1497049F6}" type="slidenum">
              <a:rPr lang="en-US" smtClean="0">
                <a:solidFill>
                  <a:srgbClr val="102A7E"/>
                </a:solidFill>
              </a:rPr>
              <a:pPr fontAlgn="base">
                <a:spcBef>
                  <a:spcPct val="0"/>
                </a:spcBef>
                <a:spcAft>
                  <a:spcPct val="0"/>
                </a:spcAft>
                <a:defRPr/>
              </a:pPr>
              <a:t>‹#›</a:t>
            </a:fld>
            <a:endParaRPr lang="en-US" dirty="0">
              <a:solidFill>
                <a:srgbClr val="102A7E"/>
              </a:solidFill>
            </a:endParaRPr>
          </a:p>
        </p:txBody>
      </p:sp>
    </p:spTree>
    <p:extLst>
      <p:ext uri="{BB962C8B-B14F-4D97-AF65-F5344CB8AC3E}">
        <p14:creationId xmlns:p14="http://schemas.microsoft.com/office/powerpoint/2010/main" val="3701915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2000" baseline="0"/>
            </a:lvl1pPr>
          </a:lstStyle>
          <a:p>
            <a:r>
              <a:rPr lang="en-US" dirty="0"/>
              <a:t>Click here to edit the horizontal logic.</a:t>
            </a:r>
          </a:p>
        </p:txBody>
      </p:sp>
      <p:sp>
        <p:nvSpPr>
          <p:cNvPr id="4" name="Slide Number Placeholder 5"/>
          <p:cNvSpPr>
            <a:spLocks noGrp="1"/>
          </p:cNvSpPr>
          <p:nvPr>
            <p:ph type="sldNum" sz="quarter" idx="10"/>
          </p:nvPr>
        </p:nvSpPr>
        <p:spPr>
          <a:xfrm>
            <a:off x="8001000" y="6356354"/>
            <a:ext cx="990600" cy="365125"/>
          </a:xfrm>
          <a:prstGeom prst="rect">
            <a:avLst/>
          </a:prstGeom>
        </p:spPr>
        <p:txBody>
          <a:bodyPr/>
          <a:lstStyle>
            <a:lvl1pPr>
              <a:defRPr/>
            </a:lvl1pPr>
          </a:lstStyle>
          <a:p>
            <a:pPr fontAlgn="base">
              <a:spcBef>
                <a:spcPct val="0"/>
              </a:spcBef>
              <a:spcAft>
                <a:spcPct val="0"/>
              </a:spcAft>
              <a:defRPr/>
            </a:pPr>
            <a:fld id="{46EE5B08-EC2B-44A2-BD81-FBD1497049F6}" type="slidenum">
              <a:rPr lang="en-US">
                <a:solidFill>
                  <a:srgbClr val="102A7E"/>
                </a:solidFill>
                <a:latin typeface="Arial" charset="0"/>
              </a:rPr>
              <a:pPr fontAlgn="base">
                <a:spcBef>
                  <a:spcPct val="0"/>
                </a:spcBef>
                <a:spcAft>
                  <a:spcPct val="0"/>
                </a:spcAft>
                <a:defRPr/>
              </a:pPr>
              <a:t>‹#›</a:t>
            </a:fld>
            <a:endParaRPr lang="en-US" dirty="0">
              <a:solidFill>
                <a:srgbClr val="102A7E"/>
              </a:solidFill>
              <a:latin typeface="Arial" charset="0"/>
            </a:endParaRPr>
          </a:p>
        </p:txBody>
      </p:sp>
    </p:spTree>
    <p:extLst>
      <p:ext uri="{BB962C8B-B14F-4D97-AF65-F5344CB8AC3E}">
        <p14:creationId xmlns:p14="http://schemas.microsoft.com/office/powerpoint/2010/main" val="200939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3.pn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9144000" cy="1097280"/>
          </a:xfrm>
          <a:prstGeom prst="rect">
            <a:avLst/>
          </a:prstGeom>
          <a:solidFill>
            <a:schemeClr val="bg1">
              <a:lumMod val="95000"/>
            </a:schemeClr>
          </a:solidFill>
          <a:ln w="9525">
            <a:noFill/>
            <a:miter lim="800000"/>
            <a:headEnd/>
            <a:tailEnd/>
          </a:ln>
        </p:spPr>
        <p:txBody>
          <a:bodyPr vert="horz" wrap="square" lIns="365760" tIns="45720" rIns="365760" bIns="45720" numCol="1" anchor="ctr" anchorCtr="0" compatLnSpc="1">
            <a:prstTxWarp prst="textNoShape">
              <a:avLst/>
            </a:prstTxWarp>
          </a:bodyPr>
          <a:lstStyle/>
          <a:p>
            <a:pPr lvl="0"/>
            <a:r>
              <a:rPr lang="en-US" dirty="0"/>
              <a:t>Click to edit Master title style</a:t>
            </a:r>
          </a:p>
        </p:txBody>
      </p:sp>
    </p:spTree>
    <p:extLst>
      <p:ext uri="{BB962C8B-B14F-4D97-AF65-F5344CB8AC3E}">
        <p14:creationId xmlns:p14="http://schemas.microsoft.com/office/powerpoint/2010/main" val="2816950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83" r:id="rId9"/>
  </p:sldLayoutIdLst>
  <p:txStyles>
    <p:titleStyle>
      <a:lvl1pPr algn="l" rtl="0" eaLnBrk="0" fontAlgn="base" hangingPunct="0">
        <a:spcBef>
          <a:spcPct val="0"/>
        </a:spcBef>
        <a:spcAft>
          <a:spcPct val="0"/>
        </a:spcAft>
        <a:defRPr sz="2000" kern="120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p:titleStyle>
    <p:bodyStyle>
      <a:lvl1pPr marL="342891" indent="-342891" algn="l" rtl="0" eaLnBrk="0" fontAlgn="base" hangingPunct="0">
        <a:spcBef>
          <a:spcPct val="20000"/>
        </a:spcBef>
        <a:spcAft>
          <a:spcPct val="0"/>
        </a:spcAft>
        <a:buBlip>
          <a:blip r:embed="rId11"/>
        </a:buBlip>
        <a:defRPr sz="2400" kern="1200">
          <a:solidFill>
            <a:schemeClr val="tx1"/>
          </a:solidFill>
          <a:latin typeface="+mn-lt"/>
          <a:ea typeface="+mn-ea"/>
          <a:cs typeface="+mn-cs"/>
        </a:defRPr>
      </a:lvl1pPr>
      <a:lvl2pPr marL="742932" indent="-285744"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2971" indent="-228594"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160" indent="-228594"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349" indent="-228594"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67DE2F-9341-4A6C-AC2E-07C4D0D7A08E}" type="datetimeFigureOut">
              <a:rPr lang="en-US" smtClean="0"/>
              <a:t>10/17/2019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B548F-B260-4183-878B-12E37533CC26}" type="slidenum">
              <a:rPr lang="en-US" smtClean="0"/>
              <a:t>‹#›</a:t>
            </a:fld>
            <a:endParaRPr lang="en-US"/>
          </a:p>
        </p:txBody>
      </p:sp>
      <p:sp>
        <p:nvSpPr>
          <p:cNvPr id="7" name="Rectangle 6"/>
          <p:cNvSpPr/>
          <p:nvPr/>
        </p:nvSpPr>
        <p:spPr>
          <a:xfrm>
            <a:off x="0" y="0"/>
            <a:ext cx="9144000" cy="902368"/>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2" descr="Z:\Office\KR Templates\KR Logos\keybridge_logo_PP01_Color.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453057" y="6121901"/>
            <a:ext cx="2743200" cy="47183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close up of a logo&#10;&#10;Description automatically generated">
            <a:extLst>
              <a:ext uri="{FF2B5EF4-FFF2-40B4-BE49-F238E27FC236}">
                <a16:creationId xmlns:a16="http://schemas.microsoft.com/office/drawing/2014/main" id="{9601BAD5-F4BF-444C-8425-08014798124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457200" y="6021099"/>
            <a:ext cx="2011680" cy="575252"/>
          </a:xfrm>
          <a:prstGeom prst="rect">
            <a:avLst/>
          </a:prstGeom>
        </p:spPr>
      </p:pic>
    </p:spTree>
    <p:extLst>
      <p:ext uri="{BB962C8B-B14F-4D97-AF65-F5344CB8AC3E}">
        <p14:creationId xmlns:p14="http://schemas.microsoft.com/office/powerpoint/2010/main" val="14347866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9.jp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3.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3978"/>
          <a:stretch/>
        </p:blipFill>
        <p:spPr>
          <a:xfrm>
            <a:off x="0" y="890337"/>
            <a:ext cx="9144000" cy="5967663"/>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8268" y="6125517"/>
            <a:ext cx="3020125" cy="519463"/>
          </a:xfrm>
          <a:prstGeom prst="rect">
            <a:avLst/>
          </a:prstGeom>
        </p:spPr>
      </p:pic>
      <p:sp>
        <p:nvSpPr>
          <p:cNvPr id="10" name="Rectangle 9"/>
          <p:cNvSpPr/>
          <p:nvPr/>
        </p:nvSpPr>
        <p:spPr>
          <a:xfrm>
            <a:off x="0" y="2671"/>
            <a:ext cx="9144000" cy="10974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0" y="405374"/>
            <a:ext cx="9144000" cy="615553"/>
          </a:xfrm>
          <a:prstGeom prst="rect">
            <a:avLst/>
          </a:prstGeom>
          <a:noFill/>
        </p:spPr>
        <p:txBody>
          <a:bodyPr wrap="square" rtlCol="0">
            <a:spAutoFit/>
          </a:bodyPr>
          <a:lstStyle/>
          <a:p>
            <a:pPr algn="ctr"/>
            <a:r>
              <a:rPr lang="en-US" sz="3400" b="1" dirty="0">
                <a:solidFill>
                  <a:schemeClr val="bg1"/>
                </a:solidFill>
                <a:latin typeface="Calibri" charset="0"/>
                <a:ea typeface="Calibri" charset="0"/>
                <a:cs typeface="Calibri" charset="0"/>
              </a:rPr>
              <a:t>Equipment Leasing &amp; Finance Industry Snapshot</a:t>
            </a:r>
          </a:p>
        </p:txBody>
      </p:sp>
      <p:sp>
        <p:nvSpPr>
          <p:cNvPr id="11" name="TextBox 10"/>
          <p:cNvSpPr txBox="1"/>
          <p:nvPr/>
        </p:nvSpPr>
        <p:spPr>
          <a:xfrm>
            <a:off x="217714" y="182072"/>
            <a:ext cx="1767839" cy="369332"/>
          </a:xfrm>
          <a:prstGeom prst="rect">
            <a:avLst/>
          </a:prstGeom>
          <a:noFill/>
        </p:spPr>
        <p:txBody>
          <a:bodyPr wrap="square" rtlCol="0">
            <a:spAutoFit/>
          </a:bodyPr>
          <a:lstStyle/>
          <a:p>
            <a:r>
              <a:rPr lang="en-US" b="1" dirty="0">
                <a:solidFill>
                  <a:schemeClr val="bg1"/>
                </a:solidFill>
                <a:latin typeface="Calibri" charset="0"/>
                <a:ea typeface="Calibri" charset="0"/>
                <a:cs typeface="Calibri" charset="0"/>
              </a:rPr>
              <a:t>October 2019</a:t>
            </a:r>
            <a:endParaRPr lang="en-US" dirty="0">
              <a:solidFill>
                <a:schemeClr val="bg1"/>
              </a:solidFill>
            </a:endParaRPr>
          </a:p>
        </p:txBody>
      </p:sp>
      <p:pic>
        <p:nvPicPr>
          <p:cNvPr id="4" name="Picture 3">
            <a:extLst>
              <a:ext uri="{FF2B5EF4-FFF2-40B4-BE49-F238E27FC236}">
                <a16:creationId xmlns:a16="http://schemas.microsoft.com/office/drawing/2014/main" id="{53A30582-12D6-4AAD-B60C-8E4AA3CE83A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4141" y="4679460"/>
            <a:ext cx="3918867" cy="1464928"/>
          </a:xfrm>
          <a:prstGeom prst="rect">
            <a:avLst/>
          </a:prstGeom>
        </p:spPr>
      </p:pic>
    </p:spTree>
    <p:extLst>
      <p:ext uri="{BB962C8B-B14F-4D97-AF65-F5344CB8AC3E}">
        <p14:creationId xmlns:p14="http://schemas.microsoft.com/office/powerpoint/2010/main" val="168138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p:cNvSpPr/>
          <p:nvPr/>
        </p:nvSpPr>
        <p:spPr>
          <a:xfrm flipH="1">
            <a:off x="7774236" y="2399251"/>
            <a:ext cx="905435" cy="3514988"/>
          </a:xfrm>
          <a:prstGeom prst="rect">
            <a:avLst/>
          </a:prstGeom>
          <a:solidFill>
            <a:schemeClr val="bg1">
              <a:lumMod val="8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solidFill>
            <a:srgbClr val="EBEBEB"/>
          </a:solidFill>
        </p:spPr>
        <p:txBody>
          <a:bodyPr/>
          <a:lstStyle/>
          <a:p>
            <a:pPr marL="115888">
              <a:lnSpc>
                <a:spcPct val="114000"/>
              </a:lnSpc>
            </a:pPr>
            <a:r>
              <a:rPr lang="en-US" sz="1800" b="1" dirty="0">
                <a:solidFill>
                  <a:schemeClr val="tx1"/>
                </a:solidFill>
              </a:rPr>
              <a:t>Equipment and software investment is projected to expand by a modest 3.9% in 2019.</a:t>
            </a:r>
          </a:p>
        </p:txBody>
      </p:sp>
      <p:graphicFrame>
        <p:nvGraphicFramePr>
          <p:cNvPr id="5" name="Chart 4"/>
          <p:cNvGraphicFramePr/>
          <p:nvPr>
            <p:extLst>
              <p:ext uri="{D42A27DB-BD31-4B8C-83A1-F6EECF244321}">
                <p14:modId xmlns:p14="http://schemas.microsoft.com/office/powerpoint/2010/main" val="755380204"/>
              </p:ext>
            </p:extLst>
          </p:nvPr>
        </p:nvGraphicFramePr>
        <p:xfrm>
          <a:off x="0" y="1541234"/>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7524821" y="2408906"/>
            <a:ext cx="1404264" cy="261610"/>
          </a:xfrm>
          <a:prstGeom prst="rect">
            <a:avLst/>
          </a:prstGeom>
          <a:noFill/>
        </p:spPr>
        <p:txBody>
          <a:bodyPr wrap="square" rtlCol="0">
            <a:spAutoFit/>
          </a:bodyPr>
          <a:lstStyle/>
          <a:p>
            <a:pPr algn="ctr"/>
            <a:r>
              <a:rPr lang="en-US" sz="1100" b="1" dirty="0">
                <a:solidFill>
                  <a:schemeClr val="accent2"/>
                </a:solidFill>
                <a:cs typeface="Arial" panose="020B0604020202020204" pitchFamily="34" charset="0"/>
              </a:rPr>
              <a:t>Forecasts</a:t>
            </a:r>
          </a:p>
        </p:txBody>
      </p:sp>
      <p:sp>
        <p:nvSpPr>
          <p:cNvPr id="11" name="Title 1"/>
          <p:cNvSpPr txBox="1">
            <a:spLocks/>
          </p:cNvSpPr>
          <p:nvPr/>
        </p:nvSpPr>
        <p:spPr>
          <a:xfrm>
            <a:off x="340464" y="0"/>
            <a:ext cx="8727336"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US" sz="2200" dirty="0">
              <a:solidFill>
                <a:schemeClr val="bg1"/>
              </a:solidFill>
            </a:endParaRPr>
          </a:p>
        </p:txBody>
      </p:sp>
      <p:sp>
        <p:nvSpPr>
          <p:cNvPr id="13" name="TextBox 12"/>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sp>
        <p:nvSpPr>
          <p:cNvPr id="81"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Projections from Keybridge</a:t>
            </a:r>
          </a:p>
        </p:txBody>
      </p:sp>
      <p:grpSp>
        <p:nvGrpSpPr>
          <p:cNvPr id="89" name="Group 88"/>
          <p:cNvGrpSpPr/>
          <p:nvPr/>
        </p:nvGrpSpPr>
        <p:grpSpPr>
          <a:xfrm>
            <a:off x="310056" y="1806150"/>
            <a:ext cx="8458200" cy="425262"/>
            <a:chOff x="310056" y="1421265"/>
            <a:chExt cx="8458200" cy="425262"/>
          </a:xfrm>
        </p:grpSpPr>
        <p:sp>
          <p:nvSpPr>
            <p:cNvPr id="90"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Q/Q Percent Change, SAAR</a:t>
              </a:r>
            </a:p>
          </p:txBody>
        </p:sp>
        <p:sp>
          <p:nvSpPr>
            <p:cNvPr id="91"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Real Equipment &amp; Software Investment Growth</a:t>
              </a:r>
            </a:p>
          </p:txBody>
        </p:sp>
      </p:grpSp>
      <p:grpSp>
        <p:nvGrpSpPr>
          <p:cNvPr id="85" name="Group 84"/>
          <p:cNvGrpSpPr/>
          <p:nvPr/>
        </p:nvGrpSpPr>
        <p:grpSpPr>
          <a:xfrm>
            <a:off x="3481452" y="1169297"/>
            <a:ext cx="2181096" cy="354703"/>
            <a:chOff x="3481452" y="1169297"/>
            <a:chExt cx="2181096" cy="354703"/>
          </a:xfrm>
        </p:grpSpPr>
        <p:grpSp>
          <p:nvGrpSpPr>
            <p:cNvPr id="86" name="Group 85"/>
            <p:cNvGrpSpPr/>
            <p:nvPr/>
          </p:nvGrpSpPr>
          <p:grpSpPr>
            <a:xfrm>
              <a:off x="4170628" y="1169297"/>
              <a:ext cx="802744" cy="354703"/>
              <a:chOff x="4170628" y="1169297"/>
              <a:chExt cx="802744" cy="354703"/>
            </a:xfrm>
          </p:grpSpPr>
          <p:sp>
            <p:nvSpPr>
              <p:cNvPr id="99"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0" name="Group 945"/>
              <p:cNvGrpSpPr>
                <a:grpSpLocks noChangeAspect="1"/>
              </p:cNvGrpSpPr>
              <p:nvPr/>
            </p:nvGrpSpPr>
            <p:grpSpPr bwMode="auto">
              <a:xfrm>
                <a:off x="4490966" y="1200403"/>
                <a:ext cx="162069" cy="292491"/>
                <a:chOff x="1570" y="1754"/>
                <a:chExt cx="169" cy="305"/>
              </a:xfrm>
              <a:solidFill>
                <a:schemeClr val="bg1"/>
              </a:solidFill>
            </p:grpSpPr>
            <p:sp>
              <p:nvSpPr>
                <p:cNvPr id="10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87" name="Group 86"/>
            <p:cNvGrpSpPr/>
            <p:nvPr/>
          </p:nvGrpSpPr>
          <p:grpSpPr>
            <a:xfrm>
              <a:off x="3481452" y="1169297"/>
              <a:ext cx="802744" cy="354703"/>
              <a:chOff x="3481452" y="1169297"/>
              <a:chExt cx="802744" cy="354703"/>
            </a:xfrm>
          </p:grpSpPr>
          <p:sp>
            <p:nvSpPr>
              <p:cNvPr id="9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6" name="Gruppieren 18"/>
              <p:cNvGrpSpPr>
                <a:grpSpLocks noChangeAspect="1"/>
              </p:cNvGrpSpPr>
              <p:nvPr/>
            </p:nvGrpSpPr>
            <p:grpSpPr>
              <a:xfrm>
                <a:off x="3701205" y="1219231"/>
                <a:ext cx="363238" cy="254834"/>
                <a:chOff x="5276852" y="3736975"/>
                <a:chExt cx="508000" cy="356394"/>
              </a:xfrm>
              <a:solidFill>
                <a:schemeClr val="bg1"/>
              </a:solidFill>
            </p:grpSpPr>
            <p:sp>
              <p:nvSpPr>
                <p:cNvPr id="9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2" name="Group 91"/>
            <p:cNvGrpSpPr/>
            <p:nvPr/>
          </p:nvGrpSpPr>
          <p:grpSpPr>
            <a:xfrm>
              <a:off x="4859804" y="1169297"/>
              <a:ext cx="802744" cy="354703"/>
              <a:chOff x="4859804" y="1169297"/>
              <a:chExt cx="802744" cy="354703"/>
            </a:xfrm>
          </p:grpSpPr>
          <p:sp>
            <p:nvSpPr>
              <p:cNvPr id="9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104"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10</a:t>
            </a:r>
          </a:p>
        </p:txBody>
      </p:sp>
      <p:pic>
        <p:nvPicPr>
          <p:cNvPr id="29" name="Picture 28" descr="A close up of a logo&#10;&#10;Description automatically generated">
            <a:extLst>
              <a:ext uri="{FF2B5EF4-FFF2-40B4-BE49-F238E27FC236}">
                <a16:creationId xmlns:a16="http://schemas.microsoft.com/office/drawing/2014/main" id="{CC8280DC-4169-4537-97EC-0AC4034DF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Tree>
    <p:extLst>
      <p:ext uri="{BB962C8B-B14F-4D97-AF65-F5344CB8AC3E}">
        <p14:creationId xmlns:p14="http://schemas.microsoft.com/office/powerpoint/2010/main" val="1571905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Chart 84"/>
          <p:cNvGraphicFramePr/>
          <p:nvPr>
            <p:extLst>
              <p:ext uri="{D42A27DB-BD31-4B8C-83A1-F6EECF244321}">
                <p14:modId xmlns:p14="http://schemas.microsoft.com/office/powerpoint/2010/main" val="4231122186"/>
              </p:ext>
            </p:extLst>
          </p:nvPr>
        </p:nvGraphicFramePr>
        <p:xfrm>
          <a:off x="0" y="1753967"/>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7" name="Slide Number Placeholder 16"/>
          <p:cNvSpPr>
            <a:spLocks noGrp="1"/>
          </p:cNvSpPr>
          <p:nvPr>
            <p:ph type="sldNum" sz="quarter" idx="12"/>
          </p:nvPr>
        </p:nvSpPr>
        <p:spPr/>
        <p:txBody>
          <a:bodyPr/>
          <a:lstStyle/>
          <a:p>
            <a:endParaRPr lang="en-US" dirty="0"/>
          </a:p>
        </p:txBody>
      </p:sp>
      <p:sp>
        <p:nvSpPr>
          <p:cNvPr id="2" name="Title 1"/>
          <p:cNvSpPr>
            <a:spLocks noGrp="1"/>
          </p:cNvSpPr>
          <p:nvPr>
            <p:ph type="title"/>
          </p:nvPr>
        </p:nvSpPr>
        <p:spPr>
          <a:xfrm>
            <a:off x="2" y="0"/>
            <a:ext cx="9144000" cy="1097280"/>
          </a:xfrm>
          <a:solidFill>
            <a:srgbClr val="EBEBEB"/>
          </a:solidFill>
        </p:spPr>
        <p:txBody>
          <a:bodyPr>
            <a:normAutofit/>
          </a:bodyPr>
          <a:lstStyle/>
          <a:p>
            <a:pPr marL="119063">
              <a:lnSpc>
                <a:spcPct val="114000"/>
              </a:lnSpc>
            </a:pPr>
            <a:r>
              <a:rPr lang="en-US" sz="1800" b="1" dirty="0">
                <a:solidFill>
                  <a:schemeClr val="tx1"/>
                </a:solidFill>
              </a:rPr>
              <a:t>New business volume growth in 2019 is on track to beat 2018 levels after recovering from a slow first half of the year.</a:t>
            </a:r>
          </a:p>
        </p:txBody>
      </p:sp>
      <p:sp>
        <p:nvSpPr>
          <p:cNvPr id="9" name="TextBox 8"/>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sp>
        <p:nvSpPr>
          <p:cNvPr id="8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11</a:t>
            </a:r>
          </a:p>
        </p:txBody>
      </p:sp>
      <p:sp>
        <p:nvSpPr>
          <p:cNvPr id="82" name="Text Placeholder 4"/>
          <p:cNvSpPr txBox="1">
            <a:spLocks/>
          </p:cNvSpPr>
          <p:nvPr/>
        </p:nvSpPr>
        <p:spPr>
          <a:xfrm>
            <a:off x="310056" y="6460300"/>
            <a:ext cx="8377238" cy="334200"/>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*2019 data through August – projected through end of year using a simple year-to-date extrapolation.</a:t>
            </a:r>
          </a:p>
          <a:p>
            <a:pPr marL="0" indent="0">
              <a:buFontTx/>
              <a:buNone/>
            </a:pPr>
            <a:r>
              <a:rPr lang="en-US" sz="700" dirty="0">
                <a:solidFill>
                  <a:prstClr val="white">
                    <a:lumMod val="50000"/>
                  </a:prstClr>
                </a:solidFill>
              </a:rPr>
              <a:t>Source: ELFA MLFI-25</a:t>
            </a:r>
          </a:p>
        </p:txBody>
      </p:sp>
      <p:grpSp>
        <p:nvGrpSpPr>
          <p:cNvPr id="157" name="Group 156"/>
          <p:cNvGrpSpPr/>
          <p:nvPr/>
        </p:nvGrpSpPr>
        <p:grpSpPr>
          <a:xfrm>
            <a:off x="310056" y="1806150"/>
            <a:ext cx="8458200" cy="425262"/>
            <a:chOff x="310056" y="1421265"/>
            <a:chExt cx="8458200" cy="425262"/>
          </a:xfrm>
        </p:grpSpPr>
        <p:sp>
          <p:nvSpPr>
            <p:cNvPr id="158"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Billion Dollars</a:t>
              </a:r>
            </a:p>
          </p:txBody>
        </p:sp>
        <p:sp>
          <p:nvSpPr>
            <p:cNvPr id="159"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MLFI-25 New Business Volume</a:t>
              </a:r>
            </a:p>
          </p:txBody>
        </p:sp>
      </p:grpSp>
      <p:sp>
        <p:nvSpPr>
          <p:cNvPr id="156" name="Rectangular Callout 236"/>
          <p:cNvSpPr/>
          <p:nvPr/>
        </p:nvSpPr>
        <p:spPr>
          <a:xfrm>
            <a:off x="6933076" y="1980505"/>
            <a:ext cx="1819558" cy="558376"/>
          </a:xfrm>
          <a:prstGeom prst="wedgeRectCallout">
            <a:avLst>
              <a:gd name="adj1" fmla="val 26392"/>
              <a:gd name="adj2" fmla="val 98137"/>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91440" algn="ctr" fontAlgn="base">
              <a:spcBef>
                <a:spcPct val="0"/>
              </a:spcBef>
              <a:spcAft>
                <a:spcPct val="0"/>
              </a:spcAft>
            </a:pPr>
            <a:r>
              <a:rPr lang="en-US" sz="1000" b="1" dirty="0">
                <a:solidFill>
                  <a:srgbClr val="102A7D"/>
                </a:solidFill>
              </a:rPr>
              <a:t>Through August*, investment is up 3.4% relative to year-ago levels</a:t>
            </a:r>
          </a:p>
        </p:txBody>
      </p:sp>
      <p:grpSp>
        <p:nvGrpSpPr>
          <p:cNvPr id="84" name="Group 83"/>
          <p:cNvGrpSpPr/>
          <p:nvPr/>
        </p:nvGrpSpPr>
        <p:grpSpPr>
          <a:xfrm>
            <a:off x="3481452" y="1169297"/>
            <a:ext cx="2181096" cy="354703"/>
            <a:chOff x="3481452" y="1169297"/>
            <a:chExt cx="2181096" cy="354703"/>
          </a:xfrm>
        </p:grpSpPr>
        <p:grpSp>
          <p:nvGrpSpPr>
            <p:cNvPr id="160" name="Group 159"/>
            <p:cNvGrpSpPr/>
            <p:nvPr/>
          </p:nvGrpSpPr>
          <p:grpSpPr>
            <a:xfrm>
              <a:off x="4170628" y="1169297"/>
              <a:ext cx="802744" cy="354703"/>
              <a:chOff x="4170628" y="1169297"/>
              <a:chExt cx="802744" cy="354703"/>
            </a:xfrm>
          </p:grpSpPr>
          <p:sp>
            <p:nvSpPr>
              <p:cNvPr id="169"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0" name="Group 945"/>
              <p:cNvGrpSpPr>
                <a:grpSpLocks noChangeAspect="1"/>
              </p:cNvGrpSpPr>
              <p:nvPr/>
            </p:nvGrpSpPr>
            <p:grpSpPr bwMode="auto">
              <a:xfrm>
                <a:off x="4490966" y="1200403"/>
                <a:ext cx="162069" cy="292491"/>
                <a:chOff x="1570" y="1754"/>
                <a:chExt cx="169" cy="305"/>
              </a:xfrm>
              <a:solidFill>
                <a:schemeClr val="bg1"/>
              </a:solidFill>
            </p:grpSpPr>
            <p:sp>
              <p:nvSpPr>
                <p:cNvPr id="17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2"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73"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1" name="Group 160"/>
            <p:cNvGrpSpPr/>
            <p:nvPr/>
          </p:nvGrpSpPr>
          <p:grpSpPr>
            <a:xfrm>
              <a:off x="3481452" y="1169297"/>
              <a:ext cx="802744" cy="354703"/>
              <a:chOff x="3481452" y="1169297"/>
              <a:chExt cx="802744" cy="354703"/>
            </a:xfrm>
          </p:grpSpPr>
          <p:sp>
            <p:nvSpPr>
              <p:cNvPr id="165"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6" name="Gruppieren 18"/>
              <p:cNvGrpSpPr>
                <a:grpSpLocks noChangeAspect="1"/>
              </p:cNvGrpSpPr>
              <p:nvPr/>
            </p:nvGrpSpPr>
            <p:grpSpPr>
              <a:xfrm>
                <a:off x="3701205" y="1219231"/>
                <a:ext cx="363238" cy="254834"/>
                <a:chOff x="5276852" y="3736975"/>
                <a:chExt cx="508000" cy="356394"/>
              </a:xfrm>
              <a:solidFill>
                <a:schemeClr val="bg1"/>
              </a:solidFill>
            </p:grpSpPr>
            <p:sp>
              <p:nvSpPr>
                <p:cNvPr id="16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6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62" name="Group 161"/>
            <p:cNvGrpSpPr/>
            <p:nvPr/>
          </p:nvGrpSpPr>
          <p:grpSpPr>
            <a:xfrm>
              <a:off x="4859804" y="1169297"/>
              <a:ext cx="802744" cy="354703"/>
              <a:chOff x="4859804" y="1169297"/>
              <a:chExt cx="802744" cy="354703"/>
            </a:xfrm>
          </p:grpSpPr>
          <p:sp>
            <p:nvSpPr>
              <p:cNvPr id="163"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6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728" y="2461379"/>
            <a:ext cx="1065069" cy="505786"/>
          </a:xfrm>
          <a:prstGeom prst="rect">
            <a:avLst/>
          </a:prstGeom>
        </p:spPr>
      </p:pic>
      <p:pic>
        <p:nvPicPr>
          <p:cNvPr id="29" name="Picture 28" descr="A close up of a logo&#10;&#10;Description automatically generated">
            <a:extLst>
              <a:ext uri="{FF2B5EF4-FFF2-40B4-BE49-F238E27FC236}">
                <a16:creationId xmlns:a16="http://schemas.microsoft.com/office/drawing/2014/main" id="{8A30AC0F-94B2-48D0-BC67-ABF2600C37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46527" y="2485672"/>
            <a:ext cx="1598847" cy="457200"/>
          </a:xfrm>
          <a:prstGeom prst="rect">
            <a:avLst/>
          </a:prstGeom>
        </p:spPr>
      </p:pic>
    </p:spTree>
    <p:extLst>
      <p:ext uri="{BB962C8B-B14F-4D97-AF65-F5344CB8AC3E}">
        <p14:creationId xmlns:p14="http://schemas.microsoft.com/office/powerpoint/2010/main" val="354701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8" name="Chart 77"/>
          <p:cNvGraphicFramePr/>
          <p:nvPr>
            <p:extLst>
              <p:ext uri="{D42A27DB-BD31-4B8C-83A1-F6EECF244321}">
                <p14:modId xmlns:p14="http://schemas.microsoft.com/office/powerpoint/2010/main" val="3864822673"/>
              </p:ext>
            </p:extLst>
          </p:nvPr>
        </p:nvGraphicFramePr>
        <p:xfrm>
          <a:off x="-11987" y="1639462"/>
          <a:ext cx="91440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365760" tIns="45720" rIns="365760" bIns="45720" numCol="1" anchor="ctr" anchorCtr="0" compatLnSpc="1">
            <a:prstTxWarp prst="textNoShape">
              <a:avLst/>
            </a:prstTxWarp>
            <a:normAutofit/>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119063">
              <a:lnSpc>
                <a:spcPct val="114000"/>
              </a:lnSpc>
            </a:pPr>
            <a:r>
              <a:rPr lang="en-US" sz="1800" b="1" dirty="0">
                <a:solidFill>
                  <a:schemeClr val="tx1"/>
                </a:solidFill>
              </a:rPr>
              <a:t>In August, new business volume grew at a modest 3.4% yearly pace, slowing down significantly from growth in April through July.</a:t>
            </a:r>
          </a:p>
        </p:txBody>
      </p:sp>
      <p:sp>
        <p:nvSpPr>
          <p:cNvPr id="10"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12</a:t>
            </a:r>
          </a:p>
        </p:txBody>
      </p:sp>
      <p:grpSp>
        <p:nvGrpSpPr>
          <p:cNvPr id="82" name="Group 81"/>
          <p:cNvGrpSpPr/>
          <p:nvPr/>
        </p:nvGrpSpPr>
        <p:grpSpPr>
          <a:xfrm>
            <a:off x="310056" y="1806150"/>
            <a:ext cx="8458200" cy="425262"/>
            <a:chOff x="310056" y="1421265"/>
            <a:chExt cx="8458200" cy="425262"/>
          </a:xfrm>
        </p:grpSpPr>
        <p:sp>
          <p:nvSpPr>
            <p:cNvPr id="83"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Y/Y Percent Change</a:t>
              </a:r>
            </a:p>
          </p:txBody>
        </p:sp>
        <p:sp>
          <p:nvSpPr>
            <p:cNvPr id="153"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MLFI-25 New Business Volume</a:t>
              </a:r>
            </a:p>
          </p:txBody>
        </p:sp>
      </p:grpSp>
      <p:sp>
        <p:nvSpPr>
          <p:cNvPr id="156" name="TextBox 155"/>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172" name="Group 171"/>
          <p:cNvGrpSpPr/>
          <p:nvPr/>
        </p:nvGrpSpPr>
        <p:grpSpPr>
          <a:xfrm>
            <a:off x="3481452" y="1169297"/>
            <a:ext cx="2181096" cy="354703"/>
            <a:chOff x="3481452" y="1169297"/>
            <a:chExt cx="2181096" cy="354703"/>
          </a:xfrm>
        </p:grpSpPr>
        <p:grpSp>
          <p:nvGrpSpPr>
            <p:cNvPr id="173" name="Group 172"/>
            <p:cNvGrpSpPr/>
            <p:nvPr/>
          </p:nvGrpSpPr>
          <p:grpSpPr>
            <a:xfrm>
              <a:off x="4170628" y="1169297"/>
              <a:ext cx="802744" cy="354703"/>
              <a:chOff x="4170628" y="1169297"/>
              <a:chExt cx="802744" cy="354703"/>
            </a:xfrm>
          </p:grpSpPr>
          <p:sp>
            <p:nvSpPr>
              <p:cNvPr id="182"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83" name="Group 945"/>
              <p:cNvGrpSpPr>
                <a:grpSpLocks noChangeAspect="1"/>
              </p:cNvGrpSpPr>
              <p:nvPr/>
            </p:nvGrpSpPr>
            <p:grpSpPr bwMode="auto">
              <a:xfrm>
                <a:off x="4490966" y="1200403"/>
                <a:ext cx="162069" cy="292491"/>
                <a:chOff x="1570" y="1754"/>
                <a:chExt cx="169" cy="305"/>
              </a:xfrm>
              <a:solidFill>
                <a:schemeClr val="bg1"/>
              </a:solidFill>
            </p:grpSpPr>
            <p:sp>
              <p:nvSpPr>
                <p:cNvPr id="184"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85"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86"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74" name="Group 173"/>
            <p:cNvGrpSpPr/>
            <p:nvPr/>
          </p:nvGrpSpPr>
          <p:grpSpPr>
            <a:xfrm>
              <a:off x="3481452" y="1169297"/>
              <a:ext cx="802744" cy="354703"/>
              <a:chOff x="3481452" y="1169297"/>
              <a:chExt cx="802744" cy="354703"/>
            </a:xfrm>
          </p:grpSpPr>
          <p:sp>
            <p:nvSpPr>
              <p:cNvPr id="178"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79" name="Gruppieren 18"/>
              <p:cNvGrpSpPr>
                <a:grpSpLocks noChangeAspect="1"/>
              </p:cNvGrpSpPr>
              <p:nvPr/>
            </p:nvGrpSpPr>
            <p:grpSpPr>
              <a:xfrm>
                <a:off x="3701205" y="1219231"/>
                <a:ext cx="363238" cy="254834"/>
                <a:chOff x="5276852" y="3736975"/>
                <a:chExt cx="508000" cy="356394"/>
              </a:xfrm>
              <a:solidFill>
                <a:schemeClr val="bg1"/>
              </a:solidFill>
            </p:grpSpPr>
            <p:sp>
              <p:nvSpPr>
                <p:cNvPr id="180"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81"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75" name="Group 174"/>
            <p:cNvGrpSpPr/>
            <p:nvPr/>
          </p:nvGrpSpPr>
          <p:grpSpPr>
            <a:xfrm>
              <a:off x="4859804" y="1169297"/>
              <a:ext cx="802744" cy="354703"/>
              <a:chOff x="4859804" y="1169297"/>
              <a:chExt cx="802744" cy="354703"/>
            </a:xfrm>
          </p:grpSpPr>
          <p:sp>
            <p:nvSpPr>
              <p:cNvPr id="176"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77"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pic>
        <p:nvPicPr>
          <p:cNvPr id="28" name="Picture 2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62548" y="1729972"/>
            <a:ext cx="1065069" cy="505786"/>
          </a:xfrm>
          <a:prstGeom prst="rect">
            <a:avLst/>
          </a:prstGeom>
        </p:spPr>
      </p:pic>
      <p:sp>
        <p:nvSpPr>
          <p:cNvPr id="29" name="Text Placeholder 4"/>
          <p:cNvSpPr txBox="1">
            <a:spLocks/>
          </p:cNvSpPr>
          <p:nvPr/>
        </p:nvSpPr>
        <p:spPr>
          <a:xfrm>
            <a:off x="310056" y="6645500"/>
            <a:ext cx="8377238" cy="104818"/>
          </a:xfrm>
          <a:prstGeom prst="rect">
            <a:avLst/>
          </a:prstGeom>
        </p:spPr>
        <p:txBody>
          <a:bodyPr/>
          <a:lstStyle>
            <a:lvl1pPr marL="342900" indent="-342900" algn="l" rtl="0" eaLnBrk="0" fontAlgn="base" hangingPunct="0">
              <a:spcBef>
                <a:spcPct val="20000"/>
              </a:spcBef>
              <a:spcAft>
                <a:spcPct val="0"/>
              </a:spcAft>
              <a:buBlip>
                <a:blip r:embed="rId5"/>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ELFA MLFI-25</a:t>
            </a:r>
          </a:p>
        </p:txBody>
      </p:sp>
      <p:pic>
        <p:nvPicPr>
          <p:cNvPr id="30" name="Picture 29" descr="A close up of a logo&#10;&#10;Description automatically generated">
            <a:extLst>
              <a:ext uri="{FF2B5EF4-FFF2-40B4-BE49-F238E27FC236}">
                <a16:creationId xmlns:a16="http://schemas.microsoft.com/office/drawing/2014/main" id="{9B677604-C588-42A9-80CA-9EA887D135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49660" y="1727880"/>
            <a:ext cx="1598847" cy="457200"/>
          </a:xfrm>
          <a:prstGeom prst="rect">
            <a:avLst/>
          </a:prstGeom>
        </p:spPr>
      </p:pic>
      <p:sp>
        <p:nvSpPr>
          <p:cNvPr id="31" name="Speech Bubble: Rectangle 30">
            <a:extLst>
              <a:ext uri="{FF2B5EF4-FFF2-40B4-BE49-F238E27FC236}">
                <a16:creationId xmlns:a16="http://schemas.microsoft.com/office/drawing/2014/main" id="{63E7348E-A8FA-4C29-BA34-31D2BB6B42B5}"/>
              </a:ext>
            </a:extLst>
          </p:cNvPr>
          <p:cNvSpPr/>
          <p:nvPr/>
        </p:nvSpPr>
        <p:spPr>
          <a:xfrm>
            <a:off x="8267880" y="4695293"/>
            <a:ext cx="560536" cy="265815"/>
          </a:xfrm>
          <a:prstGeom prst="wedgeRectCallout">
            <a:avLst>
              <a:gd name="adj1" fmla="val 20719"/>
              <a:gd name="adj2" fmla="val -73690"/>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3.4%</a:t>
            </a:r>
          </a:p>
        </p:txBody>
      </p:sp>
    </p:spTree>
    <p:extLst>
      <p:ext uri="{BB962C8B-B14F-4D97-AF65-F5344CB8AC3E}">
        <p14:creationId xmlns:p14="http://schemas.microsoft.com/office/powerpoint/2010/main" val="29614261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2" y="0"/>
            <a:ext cx="9144000" cy="1097280"/>
          </a:xfrm>
          <a:prstGeom prst="rect">
            <a:avLst/>
          </a:prstGeom>
          <a:solidFill>
            <a:srgbClr val="EBEBEB"/>
          </a:solidFill>
          <a:ln w="9525">
            <a:noFill/>
            <a:miter lim="800000"/>
            <a:headEnd/>
            <a:tailEnd/>
          </a:ln>
        </p:spPr>
        <p:txBody>
          <a:bodyPr vert="horz" wrap="square" lIns="365760" tIns="45720" rIns="365760" bIns="45720" numCol="1" anchor="ctr" anchorCtr="0" compatLnSpc="1">
            <a:prstTxWarp prst="textNoShape">
              <a:avLst/>
            </a:prstTxWarp>
            <a:normAutofit/>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119063">
              <a:lnSpc>
                <a:spcPct val="114000"/>
              </a:lnSpc>
            </a:pPr>
            <a:r>
              <a:rPr lang="en-US" sz="1800" b="1" dirty="0">
                <a:solidFill>
                  <a:schemeClr val="tx1"/>
                </a:solidFill>
              </a:rPr>
              <a:t>Additionally, the Monthly Confidence Index dropped 4.2 points to 54.7 in September, suggesting the industry outlook is deteriorating. </a:t>
            </a:r>
          </a:p>
        </p:txBody>
      </p:sp>
      <p:sp>
        <p:nvSpPr>
          <p:cNvPr id="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13</a:t>
            </a:r>
          </a:p>
        </p:txBody>
      </p:sp>
      <p:graphicFrame>
        <p:nvGraphicFramePr>
          <p:cNvPr id="78" name="Chart Placeholder 6"/>
          <p:cNvGraphicFramePr>
            <a:graphicFrameLocks/>
          </p:cNvGraphicFramePr>
          <p:nvPr>
            <p:extLst>
              <p:ext uri="{D42A27DB-BD31-4B8C-83A1-F6EECF244321}">
                <p14:modId xmlns:p14="http://schemas.microsoft.com/office/powerpoint/2010/main" val="2093593209"/>
              </p:ext>
            </p:extLst>
          </p:nvPr>
        </p:nvGraphicFramePr>
        <p:xfrm>
          <a:off x="0" y="1155937"/>
          <a:ext cx="9068118" cy="5578497"/>
        </p:xfrm>
        <a:graphic>
          <a:graphicData uri="http://schemas.openxmlformats.org/drawingml/2006/chart">
            <c:chart xmlns:c="http://schemas.openxmlformats.org/drawingml/2006/chart" xmlns:r="http://schemas.openxmlformats.org/officeDocument/2006/relationships" r:id="rId3"/>
          </a:graphicData>
        </a:graphic>
      </p:graphicFrame>
      <p:sp>
        <p:nvSpPr>
          <p:cNvPr id="81" name="Text Placeholder 2"/>
          <p:cNvSpPr txBox="1">
            <a:spLocks/>
          </p:cNvSpPr>
          <p:nvPr/>
        </p:nvSpPr>
        <p:spPr bwMode="auto">
          <a:xfrm>
            <a:off x="310056" y="1814539"/>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Monthly Confidence Index: Equipment Finance Industry (MCI-EFI)</a:t>
            </a:r>
          </a:p>
        </p:txBody>
      </p:sp>
      <p:sp>
        <p:nvSpPr>
          <p:cNvPr id="82"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ELFF MCI-EFI</a:t>
            </a:r>
          </a:p>
        </p:txBody>
      </p:sp>
      <p:sp>
        <p:nvSpPr>
          <p:cNvPr id="84" name="TextBox 83"/>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85" name="Group 84"/>
          <p:cNvGrpSpPr/>
          <p:nvPr/>
        </p:nvGrpSpPr>
        <p:grpSpPr>
          <a:xfrm>
            <a:off x="3481452" y="1169297"/>
            <a:ext cx="2181096" cy="354703"/>
            <a:chOff x="3481452" y="1169297"/>
            <a:chExt cx="2181096" cy="354703"/>
          </a:xfrm>
        </p:grpSpPr>
        <p:grpSp>
          <p:nvGrpSpPr>
            <p:cNvPr id="89" name="Group 88"/>
            <p:cNvGrpSpPr/>
            <p:nvPr/>
          </p:nvGrpSpPr>
          <p:grpSpPr>
            <a:xfrm>
              <a:off x="4170628" y="1169297"/>
              <a:ext cx="802744" cy="354703"/>
              <a:chOff x="4170628" y="1169297"/>
              <a:chExt cx="802744" cy="354703"/>
            </a:xfrm>
          </p:grpSpPr>
          <p:sp>
            <p:nvSpPr>
              <p:cNvPr id="98"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9" name="Group 945"/>
              <p:cNvGrpSpPr>
                <a:grpSpLocks noChangeAspect="1"/>
              </p:cNvGrpSpPr>
              <p:nvPr/>
            </p:nvGrpSpPr>
            <p:grpSpPr bwMode="auto">
              <a:xfrm>
                <a:off x="4490966" y="1200403"/>
                <a:ext cx="162069" cy="292491"/>
                <a:chOff x="1570" y="1754"/>
                <a:chExt cx="169" cy="305"/>
              </a:xfrm>
              <a:solidFill>
                <a:schemeClr val="bg1"/>
              </a:solidFill>
            </p:grpSpPr>
            <p:sp>
              <p:nvSpPr>
                <p:cNvPr id="100"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1"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02"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0" name="Group 89"/>
            <p:cNvGrpSpPr/>
            <p:nvPr/>
          </p:nvGrpSpPr>
          <p:grpSpPr>
            <a:xfrm>
              <a:off x="3481452" y="1169297"/>
              <a:ext cx="802744" cy="354703"/>
              <a:chOff x="3481452" y="1169297"/>
              <a:chExt cx="802744" cy="354703"/>
            </a:xfrm>
          </p:grpSpPr>
          <p:sp>
            <p:nvSpPr>
              <p:cNvPr id="94"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95" name="Gruppieren 18"/>
              <p:cNvGrpSpPr>
                <a:grpSpLocks noChangeAspect="1"/>
              </p:cNvGrpSpPr>
              <p:nvPr/>
            </p:nvGrpSpPr>
            <p:grpSpPr>
              <a:xfrm>
                <a:off x="3701205" y="1219231"/>
                <a:ext cx="363238" cy="254834"/>
                <a:chOff x="5276852" y="3736975"/>
                <a:chExt cx="508000" cy="356394"/>
              </a:xfrm>
              <a:solidFill>
                <a:schemeClr val="bg1"/>
              </a:solidFill>
            </p:grpSpPr>
            <p:sp>
              <p:nvSpPr>
                <p:cNvPr id="96"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97"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1" name="Group 90"/>
            <p:cNvGrpSpPr/>
            <p:nvPr/>
          </p:nvGrpSpPr>
          <p:grpSpPr>
            <a:xfrm>
              <a:off x="4859804" y="1169297"/>
              <a:ext cx="802744" cy="354703"/>
              <a:chOff x="4859804" y="1169297"/>
              <a:chExt cx="802744" cy="354703"/>
            </a:xfrm>
          </p:grpSpPr>
          <p:sp>
            <p:nvSpPr>
              <p:cNvPr id="92"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93"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 name="Speech Bubble: Rectangle 1">
            <a:extLst>
              <a:ext uri="{FF2B5EF4-FFF2-40B4-BE49-F238E27FC236}">
                <a16:creationId xmlns:a16="http://schemas.microsoft.com/office/drawing/2014/main" id="{BD89642B-8C12-4B42-9E54-13F6AFA94941}"/>
              </a:ext>
            </a:extLst>
          </p:cNvPr>
          <p:cNvSpPr/>
          <p:nvPr/>
        </p:nvSpPr>
        <p:spPr>
          <a:xfrm>
            <a:off x="8289812" y="4458285"/>
            <a:ext cx="560536" cy="265815"/>
          </a:xfrm>
          <a:prstGeom prst="wedgeRectCallout">
            <a:avLst>
              <a:gd name="adj1" fmla="val 1401"/>
              <a:gd name="adj2" fmla="val -114427"/>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54.7</a:t>
            </a:r>
          </a:p>
        </p:txBody>
      </p:sp>
      <p:pic>
        <p:nvPicPr>
          <p:cNvPr id="25" name="Picture 24" descr="A close up of a logo&#10;&#10;Description automatically generated">
            <a:extLst>
              <a:ext uri="{FF2B5EF4-FFF2-40B4-BE49-F238E27FC236}">
                <a16:creationId xmlns:a16="http://schemas.microsoft.com/office/drawing/2014/main" id="{8472ADF2-10B7-4231-A121-9EFE14030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Tree>
    <p:extLst>
      <p:ext uri="{BB962C8B-B14F-4D97-AF65-F5344CB8AC3E}">
        <p14:creationId xmlns:p14="http://schemas.microsoft.com/office/powerpoint/2010/main" val="366008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chemeClr val="tx1"/>
                </a:solidFill>
              </a:rPr>
              <a:t>The PayNet Small Business Lending Index dropped 5.3 points in August, pointing to potentially weaker lending activity.</a:t>
            </a:r>
          </a:p>
        </p:txBody>
      </p:sp>
      <p:graphicFrame>
        <p:nvGraphicFramePr>
          <p:cNvPr id="194" name="Chart Placeholder 6"/>
          <p:cNvGraphicFramePr>
            <a:graphicFrameLocks/>
          </p:cNvGraphicFramePr>
          <p:nvPr>
            <p:extLst>
              <p:ext uri="{D42A27DB-BD31-4B8C-83A1-F6EECF244321}">
                <p14:modId xmlns:p14="http://schemas.microsoft.com/office/powerpoint/2010/main" val="3647733763"/>
              </p:ext>
            </p:extLst>
          </p:nvPr>
        </p:nvGraphicFramePr>
        <p:xfrm>
          <a:off x="0" y="1155937"/>
          <a:ext cx="9068118" cy="5578497"/>
        </p:xfrm>
        <a:graphic>
          <a:graphicData uri="http://schemas.openxmlformats.org/drawingml/2006/chart">
            <c:chart xmlns:c="http://schemas.openxmlformats.org/drawingml/2006/chart" xmlns:r="http://schemas.openxmlformats.org/officeDocument/2006/relationships" r:id="rId3"/>
          </a:graphicData>
        </a:graphic>
      </p:graphicFrame>
      <p:grpSp>
        <p:nvGrpSpPr>
          <p:cNvPr id="197" name="Group 196"/>
          <p:cNvGrpSpPr/>
          <p:nvPr/>
        </p:nvGrpSpPr>
        <p:grpSpPr>
          <a:xfrm>
            <a:off x="310056" y="1806150"/>
            <a:ext cx="8458200" cy="425262"/>
            <a:chOff x="310056" y="1421265"/>
            <a:chExt cx="8458200" cy="425262"/>
          </a:xfrm>
        </p:grpSpPr>
        <p:sp>
          <p:nvSpPr>
            <p:cNvPr id="198"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January 2005 = 100</a:t>
              </a:r>
            </a:p>
          </p:txBody>
        </p:sp>
        <p:sp>
          <p:nvSpPr>
            <p:cNvPr id="199"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PayNet Small Business Lending Index (SBLI)</a:t>
              </a:r>
            </a:p>
          </p:txBody>
        </p:sp>
      </p:grpSp>
      <p:sp>
        <p:nvSpPr>
          <p:cNvPr id="201" name="Text Placeholder 4"/>
          <p:cNvSpPr txBox="1">
            <a:spLocks/>
          </p:cNvSpPr>
          <p:nvPr/>
        </p:nvSpPr>
        <p:spPr>
          <a:xfrm>
            <a:off x="310056" y="6477000"/>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PayNet</a:t>
            </a:r>
          </a:p>
        </p:txBody>
      </p:sp>
      <p:sp>
        <p:nvSpPr>
          <p:cNvPr id="92" name="TextBox 91"/>
          <p:cNvSpPr txBox="1"/>
          <p:nvPr/>
        </p:nvSpPr>
        <p:spPr>
          <a:xfrm rot="16200000">
            <a:off x="-421682" y="421682"/>
            <a:ext cx="1097280" cy="253916"/>
          </a:xfrm>
          <a:prstGeom prst="rect">
            <a:avLst/>
          </a:prstGeom>
          <a:solidFill>
            <a:schemeClr val="accent2"/>
          </a:solidFill>
        </p:spPr>
        <p:txBody>
          <a:bodyPr wrap="square" rtlCol="0">
            <a:spAutoFit/>
          </a:bodyPr>
          <a:lstStyle/>
          <a:p>
            <a:pPr algn="ctr"/>
            <a:r>
              <a:rPr lang="en-US" sz="1050" b="1" i="1" dirty="0">
                <a:solidFill>
                  <a:prstClr val="white"/>
                </a:solidFill>
              </a:rPr>
              <a:t>Bus. Health</a:t>
            </a:r>
          </a:p>
        </p:txBody>
      </p:sp>
      <p:grpSp>
        <p:nvGrpSpPr>
          <p:cNvPr id="93" name="Group 92"/>
          <p:cNvGrpSpPr/>
          <p:nvPr/>
        </p:nvGrpSpPr>
        <p:grpSpPr>
          <a:xfrm>
            <a:off x="3481452" y="1169297"/>
            <a:ext cx="2181096" cy="354703"/>
            <a:chOff x="3481452" y="1169297"/>
            <a:chExt cx="2181096" cy="354703"/>
          </a:xfrm>
        </p:grpSpPr>
        <p:grpSp>
          <p:nvGrpSpPr>
            <p:cNvPr id="94" name="Group 93"/>
            <p:cNvGrpSpPr/>
            <p:nvPr/>
          </p:nvGrpSpPr>
          <p:grpSpPr>
            <a:xfrm>
              <a:off x="4170628" y="1169297"/>
              <a:ext cx="802744" cy="354703"/>
              <a:chOff x="4170628" y="1169297"/>
              <a:chExt cx="802744" cy="354703"/>
            </a:xfrm>
          </p:grpSpPr>
          <p:sp>
            <p:nvSpPr>
              <p:cNvPr id="107" name="Chevron 157"/>
              <p:cNvSpPr/>
              <p:nvPr/>
            </p:nvSpPr>
            <p:spPr>
              <a:xfrm>
                <a:off x="4170628"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8" name="Group 945"/>
              <p:cNvGrpSpPr>
                <a:grpSpLocks noChangeAspect="1"/>
              </p:cNvGrpSpPr>
              <p:nvPr/>
            </p:nvGrpSpPr>
            <p:grpSpPr bwMode="auto">
              <a:xfrm>
                <a:off x="4490966" y="1200403"/>
                <a:ext cx="162069" cy="292491"/>
                <a:chOff x="1570" y="1754"/>
                <a:chExt cx="169" cy="305"/>
              </a:xfrm>
              <a:solidFill>
                <a:schemeClr val="bg1"/>
              </a:solidFill>
            </p:grpSpPr>
            <p:sp>
              <p:nvSpPr>
                <p:cNvPr id="109"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11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5" name="Group 94"/>
            <p:cNvGrpSpPr/>
            <p:nvPr/>
          </p:nvGrpSpPr>
          <p:grpSpPr>
            <a:xfrm>
              <a:off x="3481452" y="1169297"/>
              <a:ext cx="802744" cy="354703"/>
              <a:chOff x="3481452" y="1169297"/>
              <a:chExt cx="802744" cy="354703"/>
            </a:xfrm>
          </p:grpSpPr>
          <p:sp>
            <p:nvSpPr>
              <p:cNvPr id="103"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04" name="Gruppieren 18"/>
              <p:cNvGrpSpPr>
                <a:grpSpLocks noChangeAspect="1"/>
              </p:cNvGrpSpPr>
              <p:nvPr/>
            </p:nvGrpSpPr>
            <p:grpSpPr>
              <a:xfrm>
                <a:off x="3701205" y="1219231"/>
                <a:ext cx="363238" cy="254834"/>
                <a:chOff x="5276852" y="3736975"/>
                <a:chExt cx="508000" cy="356394"/>
              </a:xfrm>
              <a:solidFill>
                <a:schemeClr val="bg1"/>
              </a:solidFill>
            </p:grpSpPr>
            <p:sp>
              <p:nvSpPr>
                <p:cNvPr id="105"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06"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6" name="Group 95"/>
            <p:cNvGrpSpPr/>
            <p:nvPr/>
          </p:nvGrpSpPr>
          <p:grpSpPr>
            <a:xfrm>
              <a:off x="4859804" y="1169297"/>
              <a:ext cx="802744" cy="354703"/>
              <a:chOff x="4859804" y="1169297"/>
              <a:chExt cx="802744" cy="354703"/>
            </a:xfrm>
          </p:grpSpPr>
          <p:sp>
            <p:nvSpPr>
              <p:cNvPr id="98" name="Chevron 158"/>
              <p:cNvSpPr/>
              <p:nvPr/>
            </p:nvSpPr>
            <p:spPr>
              <a:xfrm>
                <a:off x="4859804" y="1169297"/>
                <a:ext cx="802744" cy="354703"/>
              </a:xfrm>
              <a:prstGeom prst="chevron">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00"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14</a:t>
            </a:r>
          </a:p>
        </p:txBody>
      </p:sp>
      <p:pic>
        <p:nvPicPr>
          <p:cNvPr id="30" name="Picture 29" descr="A close up of a logo&#10;&#10;Description automatically generated">
            <a:extLst>
              <a:ext uri="{FF2B5EF4-FFF2-40B4-BE49-F238E27FC236}">
                <a16:creationId xmlns:a16="http://schemas.microsoft.com/office/drawing/2014/main" id="{359BCEDE-A1BE-4E17-84B0-4A37721322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
        <p:nvSpPr>
          <p:cNvPr id="29" name="Speech Bubble: Rectangle 28">
            <a:extLst>
              <a:ext uri="{FF2B5EF4-FFF2-40B4-BE49-F238E27FC236}">
                <a16:creationId xmlns:a16="http://schemas.microsoft.com/office/drawing/2014/main" id="{7BAD1741-178C-44F8-96A4-BEAB329D33A2}"/>
              </a:ext>
            </a:extLst>
          </p:cNvPr>
          <p:cNvSpPr/>
          <p:nvPr/>
        </p:nvSpPr>
        <p:spPr>
          <a:xfrm>
            <a:off x="8390583" y="3417745"/>
            <a:ext cx="560536" cy="274320"/>
          </a:xfrm>
          <a:prstGeom prst="wedgeRectCallout">
            <a:avLst>
              <a:gd name="adj1" fmla="val 3547"/>
              <a:gd name="adj2" fmla="val -137059"/>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142.2</a:t>
            </a:r>
          </a:p>
        </p:txBody>
      </p:sp>
      <p:sp>
        <p:nvSpPr>
          <p:cNvPr id="27" name="Speech Bubble: Rectangle 26">
            <a:extLst>
              <a:ext uri="{FF2B5EF4-FFF2-40B4-BE49-F238E27FC236}">
                <a16:creationId xmlns:a16="http://schemas.microsoft.com/office/drawing/2014/main" id="{B8C7698E-2C28-48D9-A5F4-D1409A63549F}"/>
              </a:ext>
            </a:extLst>
          </p:cNvPr>
          <p:cNvSpPr/>
          <p:nvPr/>
        </p:nvSpPr>
        <p:spPr>
          <a:xfrm>
            <a:off x="6757214" y="2558762"/>
            <a:ext cx="560536" cy="274320"/>
          </a:xfrm>
          <a:prstGeom prst="wedgeRectCallout">
            <a:avLst>
              <a:gd name="adj1" fmla="val 116778"/>
              <a:gd name="adj2" fmla="val 8634"/>
            </a:avLst>
          </a:prstGeom>
          <a:solidFill>
            <a:srgbClr val="98B5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SBLI</a:t>
            </a:r>
          </a:p>
        </p:txBody>
      </p:sp>
      <p:sp>
        <p:nvSpPr>
          <p:cNvPr id="28" name="Speech Bubble: Rectangle 27">
            <a:extLst>
              <a:ext uri="{FF2B5EF4-FFF2-40B4-BE49-F238E27FC236}">
                <a16:creationId xmlns:a16="http://schemas.microsoft.com/office/drawing/2014/main" id="{DAEBBC66-6BD0-4FD1-A0BF-E50372A6C0BC}"/>
              </a:ext>
            </a:extLst>
          </p:cNvPr>
          <p:cNvSpPr/>
          <p:nvPr/>
        </p:nvSpPr>
        <p:spPr>
          <a:xfrm>
            <a:off x="7336156" y="3503836"/>
            <a:ext cx="721321" cy="274320"/>
          </a:xfrm>
          <a:prstGeom prst="wedgeRectCallout">
            <a:avLst>
              <a:gd name="adj1" fmla="val -36536"/>
              <a:gd name="adj2" fmla="val -93313"/>
            </a:avLst>
          </a:prstGeom>
          <a:solidFill>
            <a:srgbClr val="102A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bg1"/>
                </a:solidFill>
              </a:rPr>
              <a:t>SBLI 3MMA</a:t>
            </a:r>
          </a:p>
        </p:txBody>
      </p:sp>
    </p:spTree>
    <p:extLst>
      <p:ext uri="{BB962C8B-B14F-4D97-AF65-F5344CB8AC3E}">
        <p14:creationId xmlns:p14="http://schemas.microsoft.com/office/powerpoint/2010/main" val="36516947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bwMode="auto">
          <a:xfrm>
            <a:off x="457200" y="1163361"/>
            <a:ext cx="4305300" cy="4367153"/>
          </a:xfrm>
          <a:prstGeom prst="rect">
            <a:avLst/>
          </a:prstGeom>
          <a:noFill/>
          <a:ln w="9525">
            <a:noFill/>
            <a:miter lim="800000"/>
            <a:headEnd/>
            <a:tailEnd/>
          </a:ln>
          <a:effectLst/>
        </p:spPr>
        <p:txBody>
          <a:bodyPr vert="horz" wrap="square" lIns="91440" tIns="0" rIns="91440" bIns="0" numCol="1" anchor="ctr" anchorCtr="0" compatLnSpc="1">
            <a:prstTxWarp prst="textNoShape">
              <a:avLst/>
            </a:prstTxWarp>
          </a:bodyPr>
          <a:lstStyle>
            <a:lvl1pPr algn="l" rtl="0" eaLnBrk="0" fontAlgn="base" hangingPunct="0">
              <a:spcBef>
                <a:spcPct val="0"/>
              </a:spcBef>
              <a:spcAft>
                <a:spcPct val="0"/>
              </a:spcAft>
              <a:defRPr sz="2000" kern="1200">
                <a:solidFill>
                  <a:srgbClr val="0B1E59"/>
                </a:solidFill>
                <a:latin typeface="Century Schoolbook" pitchFamily="18" charset="0"/>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200" algn="l" rtl="0" fontAlgn="base">
              <a:spcBef>
                <a:spcPct val="0"/>
              </a:spcBef>
              <a:spcAft>
                <a:spcPct val="0"/>
              </a:spcAft>
              <a:defRPr sz="2400">
                <a:solidFill>
                  <a:srgbClr val="0B1E59"/>
                </a:solidFill>
                <a:latin typeface="Century Schoolbook" pitchFamily="18" charset="0"/>
              </a:defRPr>
            </a:lvl6pPr>
            <a:lvl7pPr marL="914400" algn="l" rtl="0" fontAlgn="base">
              <a:spcBef>
                <a:spcPct val="0"/>
              </a:spcBef>
              <a:spcAft>
                <a:spcPct val="0"/>
              </a:spcAft>
              <a:defRPr sz="2400">
                <a:solidFill>
                  <a:srgbClr val="0B1E59"/>
                </a:solidFill>
                <a:latin typeface="Century Schoolbook" pitchFamily="18" charset="0"/>
              </a:defRPr>
            </a:lvl7pPr>
            <a:lvl8pPr marL="1371600" algn="l" rtl="0" fontAlgn="base">
              <a:spcBef>
                <a:spcPct val="0"/>
              </a:spcBef>
              <a:spcAft>
                <a:spcPct val="0"/>
              </a:spcAft>
              <a:defRPr sz="2400">
                <a:solidFill>
                  <a:srgbClr val="0B1E59"/>
                </a:solidFill>
                <a:latin typeface="Century Schoolbook" pitchFamily="18" charset="0"/>
              </a:defRPr>
            </a:lvl8pPr>
            <a:lvl9pPr marL="1828800" algn="l" rtl="0" fontAlgn="base">
              <a:spcBef>
                <a:spcPct val="0"/>
              </a:spcBef>
              <a:spcAft>
                <a:spcPct val="0"/>
              </a:spcAft>
              <a:defRPr sz="2400">
                <a:solidFill>
                  <a:srgbClr val="0B1E59"/>
                </a:solidFill>
                <a:latin typeface="Century Schoolbook" pitchFamily="18" charset="0"/>
              </a:defRPr>
            </a:lvl9pPr>
          </a:lstStyle>
          <a:p>
            <a:pPr marL="0" marR="0" lvl="0" indent="0" algn="ctr" defTabSz="914400" rtl="0" eaLnBrk="0" fontAlgn="base" latinLnBrk="0" hangingPunct="0">
              <a:lnSpc>
                <a:spcPct val="114000"/>
              </a:lnSpc>
              <a:spcBef>
                <a:spcPct val="0"/>
              </a:spcBef>
              <a:spcAft>
                <a:spcPct val="0"/>
              </a:spcAft>
              <a:buClrTx/>
              <a:buSzTx/>
              <a:buFontTx/>
              <a:buNone/>
              <a:tabLst/>
              <a:defRPr/>
            </a:pPr>
            <a:r>
              <a:rPr kumimoji="0" lang="en-US" sz="2600" b="0" i="0" u="none" strike="noStrike" kern="1200" cap="none" spc="0" normalizeH="0" baseline="0" noProof="0" dirty="0">
                <a:ln>
                  <a:noFill/>
                </a:ln>
                <a:solidFill>
                  <a:srgbClr val="003399"/>
                </a:solidFill>
                <a:effectLst/>
                <a:uLnTx/>
                <a:uFillTx/>
                <a:latin typeface="Century Gothic" panose="020B0502020202020204" pitchFamily="34" charset="0"/>
                <a:ea typeface="+mj-ea"/>
                <a:cs typeface="Calibri" pitchFamily="34" charset="0"/>
              </a:rPr>
              <a:t>For more information on how you can use this information in your business, download the recently-updated Applied Economics Handbook.</a:t>
            </a:r>
          </a:p>
        </p:txBody>
      </p:sp>
      <p:sp>
        <p:nvSpPr>
          <p:cNvPr id="6" name="Title 1"/>
          <p:cNvSpPr txBox="1">
            <a:spLocks/>
          </p:cNvSpPr>
          <p:nvPr/>
        </p:nvSpPr>
        <p:spPr>
          <a:xfrm>
            <a:off x="457200" y="0"/>
            <a:ext cx="8314660" cy="9144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1800" b="0" i="0" u="none" strike="noStrike" kern="1200" cap="none" spc="250" normalizeH="0" baseline="0" noProof="0" dirty="0">
                <a:ln>
                  <a:noFill/>
                </a:ln>
                <a:solidFill>
                  <a:prstClr val="white"/>
                </a:solidFill>
                <a:effectLst/>
                <a:uLnTx/>
                <a:uFillTx/>
                <a:latin typeface="Arial" panose="020B0604020202020204" pitchFamily="34" charset="0"/>
                <a:ea typeface="+mj-ea"/>
                <a:cs typeface="Arial" panose="020B0604020202020204" pitchFamily="34" charset="0"/>
              </a:rPr>
              <a:t>EQUIPMENT LEASING &amp; FINANCE FOUNDATION</a:t>
            </a:r>
          </a:p>
        </p:txBody>
      </p:sp>
      <p:sp>
        <p:nvSpPr>
          <p:cNvPr id="2" name="TextBox 1"/>
          <p:cNvSpPr txBox="1"/>
          <p:nvPr/>
        </p:nvSpPr>
        <p:spPr>
          <a:xfrm>
            <a:off x="457200" y="5617892"/>
            <a:ext cx="8229600" cy="3231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003399"/>
                </a:solidFill>
                <a:effectLst/>
                <a:uLnTx/>
                <a:uFillTx/>
                <a:latin typeface="Century Gothic" panose="020B0502020202020204" pitchFamily="34" charset="0"/>
                <a:ea typeface="+mn-ea"/>
                <a:cs typeface="+mn-cs"/>
              </a:rPr>
              <a:t>Reports are available to download at www.store.leasefoundation.org</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102A7E">
                    <a:tint val="75000"/>
                  </a:srgbClr>
                </a:solidFill>
                <a:effectLst/>
                <a:uLnTx/>
                <a:uFillTx/>
                <a:latin typeface="Century Gothic"/>
                <a:ea typeface="+mn-ea"/>
                <a:cs typeface="+mn-cs"/>
              </a:rPr>
              <a:t>15</a:t>
            </a:r>
          </a:p>
        </p:txBody>
      </p:sp>
      <p:pic>
        <p:nvPicPr>
          <p:cNvPr id="11" name="Picture 10">
            <a:extLst>
              <a:ext uri="{FF2B5EF4-FFF2-40B4-BE49-F238E27FC236}">
                <a16:creationId xmlns:a16="http://schemas.microsoft.com/office/drawing/2014/main" id="{DFFD1D86-7A6B-4EEA-A446-EE849E929606}"/>
              </a:ext>
            </a:extLst>
          </p:cNvPr>
          <p:cNvPicPr>
            <a:picLocks noChangeAspect="1"/>
          </p:cNvPicPr>
          <p:nvPr/>
        </p:nvPicPr>
        <p:blipFill>
          <a:blip r:embed="rId3"/>
          <a:stretch>
            <a:fillRect/>
          </a:stretch>
        </p:blipFill>
        <p:spPr>
          <a:xfrm>
            <a:off x="5312842" y="1163361"/>
            <a:ext cx="3373958" cy="4367153"/>
          </a:xfrm>
          <a:prstGeom prst="rect">
            <a:avLst/>
          </a:prstGeom>
          <a:ln w="3175">
            <a:solidFill>
              <a:schemeClr val="bg1">
                <a:lumMod val="75000"/>
              </a:schemeClr>
            </a:solidFill>
          </a:ln>
        </p:spPr>
      </p:pic>
    </p:spTree>
    <p:extLst>
      <p:ext uri="{BB962C8B-B14F-4D97-AF65-F5344CB8AC3E}">
        <p14:creationId xmlns:p14="http://schemas.microsoft.com/office/powerpoint/2010/main" val="18637219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Notes</a:t>
            </a:r>
          </a:p>
        </p:txBody>
      </p:sp>
      <p:sp>
        <p:nvSpPr>
          <p:cNvPr id="6" name="TextBox 5"/>
          <p:cNvSpPr txBox="1"/>
          <p:nvPr/>
        </p:nvSpPr>
        <p:spPr>
          <a:xfrm>
            <a:off x="389207" y="1432508"/>
            <a:ext cx="8194022" cy="3693319"/>
          </a:xfrm>
          <a:prstGeom prst="rect">
            <a:avLst/>
          </a:prstGeom>
          <a:noFill/>
        </p:spPr>
        <p:txBody>
          <a:bodyPr wrap="square" rtlCol="0">
            <a:spAutoFit/>
          </a:bodyPr>
          <a:lstStyle/>
          <a:p>
            <a:r>
              <a:rPr lang="en-US" sz="1400" b="1" dirty="0"/>
              <a:t>*U.S. Equipment &amp; Software Investment Momentum Monitor (Slide 9)</a:t>
            </a:r>
          </a:p>
          <a:p>
            <a:endParaRPr lang="en-US" sz="1100" dirty="0"/>
          </a:p>
          <a:p>
            <a:pPr marL="171450" indent="-171450">
              <a:buFont typeface="Arial" panose="020B0604020202020204" pitchFamily="34" charset="0"/>
              <a:buChar char="•"/>
            </a:pPr>
            <a:r>
              <a:rPr lang="en-US" sz="1100" i="1" dirty="0">
                <a:solidFill>
                  <a:schemeClr val="bg1">
                    <a:lumMod val="50000"/>
                  </a:schemeClr>
                </a:solidFill>
              </a:rPr>
              <a:t>Published monthly, the U.S. Equipment &amp; Software Investment Momentum Monitor is a set of leading indicators for the equipment sector consisting of indices for various equipment and software investment verticals.  These indices are designed to identify turning points in their respective investment cycles with a 3–6 month lead time.</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Each index is comprised of between 15 to 20 high-frequency indicators and is statistically optimized to signal turning points in the investment cycle without giving false readings of shifts in momentum. </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The Momentum Monitor covers 12 equipment and software verticals as defined by the U.S. Department of Commerce Bureau of Economic Analysis. These verticals include aircraft, agriculture machinery, computers, construction machinery, materials handling equipment, medical equipment, mining and oilfield equipment, other industrial equipment, railroad equipment, ships and boats, software, and trucks.</a:t>
            </a:r>
          </a:p>
          <a:p>
            <a:pPr marL="171450" indent="-171450">
              <a:buFont typeface="Arial" panose="020B0604020202020204" pitchFamily="34" charset="0"/>
              <a:buChar char="•"/>
            </a:pPr>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“Recent Momentum" represents the degree of an indicator's recent acceleration or deceleration in the past month relative to its average movement during the previous 3 months. Ratings closer to "0" represent an indicator that is rapidly decelerating, while ratings closer to “10” represent an indicator that is rapidly accelerating.</a:t>
            </a:r>
          </a:p>
          <a:p>
            <a:endParaRPr lang="en-US" sz="1100" i="1" dirty="0">
              <a:solidFill>
                <a:schemeClr val="bg1">
                  <a:lumMod val="50000"/>
                </a:schemeClr>
              </a:solidFill>
            </a:endParaRPr>
          </a:p>
          <a:p>
            <a:pPr marL="171450" indent="-171450">
              <a:buFont typeface="Arial" panose="020B0604020202020204" pitchFamily="34" charset="0"/>
              <a:buChar char="•"/>
            </a:pPr>
            <a:r>
              <a:rPr lang="en-US" sz="1100" i="1" dirty="0">
                <a:solidFill>
                  <a:schemeClr val="bg1">
                    <a:lumMod val="50000"/>
                  </a:schemeClr>
                </a:solidFill>
              </a:rPr>
              <a:t>"Historical Strength" represents the strength or weakness of an indicator in the past month relative to its typical level since 1999. Ratings closer to "0" represent an indicator that is weaker than average, while ratings closer to "10" represent an indicator that is stronger than average.</a:t>
            </a:r>
          </a:p>
        </p:txBody>
      </p:sp>
      <p:sp>
        <p:nvSpPr>
          <p:cNvPr id="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16</a:t>
            </a:r>
          </a:p>
        </p:txBody>
      </p:sp>
      <p:pic>
        <p:nvPicPr>
          <p:cNvPr id="7" name="Picture 6" descr="A close up of a logo&#10;&#10;Description automatically generated">
            <a:extLst>
              <a:ext uri="{FF2B5EF4-FFF2-40B4-BE49-F238E27FC236}">
                <a16:creationId xmlns:a16="http://schemas.microsoft.com/office/drawing/2014/main" id="{ABBDA980-97CC-4F78-95CE-F5EBF2A432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Tree>
    <p:extLst>
      <p:ext uri="{BB962C8B-B14F-4D97-AF65-F5344CB8AC3E}">
        <p14:creationId xmlns:p14="http://schemas.microsoft.com/office/powerpoint/2010/main" val="2556348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TextBox 79"/>
          <p:cNvSpPr txBox="1"/>
          <p:nvPr/>
        </p:nvSpPr>
        <p:spPr>
          <a:xfrm>
            <a:off x="-6179" y="648762"/>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Data: Table of Contents</a:t>
            </a:r>
          </a:p>
        </p:txBody>
      </p:sp>
      <p:sp>
        <p:nvSpPr>
          <p:cNvPr id="130" name="Rectangle 129"/>
          <p:cNvSpPr/>
          <p:nvPr/>
        </p:nvSpPr>
        <p:spPr>
          <a:xfrm>
            <a:off x="3054900" y="3191997"/>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2. Investment</a:t>
            </a:r>
          </a:p>
        </p:txBody>
      </p:sp>
      <p:grpSp>
        <p:nvGrpSpPr>
          <p:cNvPr id="15" name="Group 14"/>
          <p:cNvGrpSpPr/>
          <p:nvPr/>
        </p:nvGrpSpPr>
        <p:grpSpPr>
          <a:xfrm>
            <a:off x="2363498" y="3191997"/>
            <a:ext cx="1046472" cy="694861"/>
            <a:chOff x="2363498" y="3191997"/>
            <a:chExt cx="1046472" cy="694861"/>
          </a:xfrm>
        </p:grpSpPr>
        <p:sp>
          <p:nvSpPr>
            <p:cNvPr id="131" name="Freeform 130"/>
            <p:cNvSpPr>
              <a:spLocks noChangeArrowheads="1"/>
            </p:cNvSpPr>
            <p:nvPr/>
          </p:nvSpPr>
          <p:spPr bwMode="gray">
            <a:xfrm>
              <a:off x="2363498" y="3191997"/>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1"/>
            </a:solidFill>
            <a:ln>
              <a:noFill/>
            </a:ln>
            <a:effectLst/>
          </p:spPr>
          <p:txBody>
            <a:bodyPr wrap="square" anchor="ctr">
              <a:noAutofit/>
            </a:bodyPr>
            <a:lstStyle/>
            <a:p>
              <a:endParaRPr lang="en-US" dirty="0"/>
            </a:p>
          </p:txBody>
        </p:sp>
        <p:sp>
          <p:nvSpPr>
            <p:cNvPr id="50" name="Freeform 780"/>
            <p:cNvSpPr>
              <a:spLocks noChangeAspect="1" noEditPoints="1"/>
            </p:cNvSpPr>
            <p:nvPr/>
          </p:nvSpPr>
          <p:spPr bwMode="auto">
            <a:xfrm>
              <a:off x="2521858" y="3308584"/>
              <a:ext cx="389489" cy="461689"/>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2" name="Rectangle 111"/>
          <p:cNvSpPr/>
          <p:nvPr/>
        </p:nvSpPr>
        <p:spPr>
          <a:xfrm>
            <a:off x="3054900" y="4271698"/>
            <a:ext cx="3725602" cy="694860"/>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3. Business Health</a:t>
            </a:r>
          </a:p>
        </p:txBody>
      </p:sp>
      <p:grpSp>
        <p:nvGrpSpPr>
          <p:cNvPr id="28" name="Group 27"/>
          <p:cNvGrpSpPr/>
          <p:nvPr/>
        </p:nvGrpSpPr>
        <p:grpSpPr>
          <a:xfrm>
            <a:off x="2363498" y="4271698"/>
            <a:ext cx="1046472" cy="694860"/>
            <a:chOff x="2363498" y="4271698"/>
            <a:chExt cx="1046472" cy="694860"/>
          </a:xfrm>
        </p:grpSpPr>
        <p:sp>
          <p:nvSpPr>
            <p:cNvPr id="113" name="Freeform 112"/>
            <p:cNvSpPr>
              <a:spLocks noChangeArrowheads="1"/>
            </p:cNvSpPr>
            <p:nvPr/>
          </p:nvSpPr>
          <p:spPr bwMode="gray">
            <a:xfrm>
              <a:off x="2363498" y="4271698"/>
              <a:ext cx="1046472" cy="694860"/>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chemeClr val="accent2"/>
            </a:solidFill>
            <a:ln>
              <a:noFill/>
            </a:ln>
            <a:effectLst/>
          </p:spPr>
          <p:txBody>
            <a:bodyPr wrap="square" anchor="ctr">
              <a:noAutofit/>
            </a:bodyPr>
            <a:lstStyle/>
            <a:p>
              <a:endParaRPr lang="en-US" dirty="0"/>
            </a:p>
          </p:txBody>
        </p:sp>
        <p:grpSp>
          <p:nvGrpSpPr>
            <p:cNvPr id="76" name="Group 945"/>
            <p:cNvGrpSpPr>
              <a:grpSpLocks noChangeAspect="1"/>
            </p:cNvGrpSpPr>
            <p:nvPr/>
          </p:nvGrpSpPr>
          <p:grpSpPr bwMode="auto">
            <a:xfrm>
              <a:off x="2563158" y="4372220"/>
              <a:ext cx="275292" cy="496829"/>
              <a:chOff x="1570" y="1754"/>
              <a:chExt cx="169" cy="305"/>
            </a:xfrm>
            <a:solidFill>
              <a:schemeClr val="bg1"/>
            </a:solidFill>
          </p:grpSpPr>
          <p:sp>
            <p:nvSpPr>
              <p:cNvPr id="77"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8"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79"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81" name="Rectangle 80"/>
          <p:cNvSpPr/>
          <p:nvPr/>
        </p:nvSpPr>
        <p:spPr>
          <a:xfrm>
            <a:off x="3054900" y="2111828"/>
            <a:ext cx="3725602" cy="694861"/>
          </a:xfrm>
          <a:prstGeom prst="rect">
            <a:avLst/>
          </a:prstGeom>
          <a:solidFill>
            <a:srgbClr val="EBEBEB"/>
          </a:solidFill>
          <a:ln w="3175">
            <a:solidFill>
              <a:srgbClr val="D9D9D9"/>
            </a:solidFill>
          </a:ln>
        </p:spPr>
        <p:style>
          <a:lnRef idx="2">
            <a:schemeClr val="accent1">
              <a:shade val="50000"/>
            </a:schemeClr>
          </a:lnRef>
          <a:fillRef idx="1">
            <a:schemeClr val="accent1"/>
          </a:fillRef>
          <a:effectRef idx="0">
            <a:schemeClr val="accent1"/>
          </a:effectRef>
          <a:fontRef idx="minor">
            <a:schemeClr val="lt1"/>
          </a:fontRef>
        </p:style>
        <p:txBody>
          <a:bodyPr lIns="274320" rIns="137160" rtlCol="0" anchor="ctr"/>
          <a:lstStyle/>
          <a:p>
            <a:pPr marL="365760" fontAlgn="base">
              <a:spcBef>
                <a:spcPct val="0"/>
              </a:spcBef>
              <a:spcAft>
                <a:spcPct val="0"/>
              </a:spcAft>
            </a:pPr>
            <a:r>
              <a:rPr lang="en-US" sz="1600" b="1" dirty="0">
                <a:solidFill>
                  <a:srgbClr val="102A7D"/>
                </a:solidFill>
              </a:rPr>
              <a:t>1. Overall Economy</a:t>
            </a:r>
          </a:p>
        </p:txBody>
      </p:sp>
      <p:sp>
        <p:nvSpPr>
          <p:cNvPr id="163" name="TextBox 162"/>
          <p:cNvSpPr txBox="1"/>
          <p:nvPr/>
        </p:nvSpPr>
        <p:spPr>
          <a:xfrm>
            <a:off x="6286418" y="2485567"/>
            <a:ext cx="458780" cy="277000"/>
          </a:xfrm>
          <a:prstGeom prst="rect">
            <a:avLst/>
          </a:prstGeom>
          <a:noFill/>
        </p:spPr>
        <p:txBody>
          <a:bodyPr wrap="none" rtlCol="0">
            <a:spAutoFit/>
          </a:bodyPr>
          <a:lstStyle/>
          <a:p>
            <a:r>
              <a:rPr lang="en-US" sz="1200" b="1" i="1" dirty="0"/>
              <a:t>p. 3</a:t>
            </a:r>
          </a:p>
        </p:txBody>
      </p:sp>
      <p:grpSp>
        <p:nvGrpSpPr>
          <p:cNvPr id="14" name="Group 13"/>
          <p:cNvGrpSpPr/>
          <p:nvPr/>
        </p:nvGrpSpPr>
        <p:grpSpPr>
          <a:xfrm>
            <a:off x="2363498" y="2111828"/>
            <a:ext cx="1046472" cy="694861"/>
            <a:chOff x="2363498" y="2111828"/>
            <a:chExt cx="1046472" cy="694861"/>
          </a:xfrm>
        </p:grpSpPr>
        <p:sp>
          <p:nvSpPr>
            <p:cNvPr id="86" name="Freeform 85"/>
            <p:cNvSpPr>
              <a:spLocks noChangeArrowheads="1"/>
            </p:cNvSpPr>
            <p:nvPr/>
          </p:nvSpPr>
          <p:spPr bwMode="gray">
            <a:xfrm>
              <a:off x="2363498" y="2111828"/>
              <a:ext cx="1046472" cy="694861"/>
            </a:xfrm>
            <a:custGeom>
              <a:avLst/>
              <a:gdLst>
                <a:gd name="connsiteX0" fmla="*/ 0 w 826261"/>
                <a:gd name="connsiteY0" fmla="*/ 0 h 548640"/>
                <a:gd name="connsiteX1" fmla="*/ 548640 w 826261"/>
                <a:gd name="connsiteY1" fmla="*/ 0 h 548640"/>
                <a:gd name="connsiteX2" fmla="*/ 548640 w 826261"/>
                <a:gd name="connsiteY2" fmla="*/ 81528 h 548640"/>
                <a:gd name="connsiteX3" fmla="*/ 826261 w 826261"/>
                <a:gd name="connsiteY3" fmla="*/ 274320 h 548640"/>
                <a:gd name="connsiteX4" fmla="*/ 548640 w 826261"/>
                <a:gd name="connsiteY4" fmla="*/ 467112 h 548640"/>
                <a:gd name="connsiteX5" fmla="*/ 548640 w 826261"/>
                <a:gd name="connsiteY5" fmla="*/ 548640 h 548640"/>
                <a:gd name="connsiteX6" fmla="*/ 0 w 826261"/>
                <a:gd name="connsiteY6" fmla="*/ 548640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6261" h="548640">
                  <a:moveTo>
                    <a:pt x="0" y="0"/>
                  </a:moveTo>
                  <a:lnTo>
                    <a:pt x="548640" y="0"/>
                  </a:lnTo>
                  <a:lnTo>
                    <a:pt x="548640" y="81528"/>
                  </a:lnTo>
                  <a:lnTo>
                    <a:pt x="826261" y="274320"/>
                  </a:lnTo>
                  <a:lnTo>
                    <a:pt x="548640" y="467112"/>
                  </a:lnTo>
                  <a:lnTo>
                    <a:pt x="548640" y="548640"/>
                  </a:lnTo>
                  <a:lnTo>
                    <a:pt x="0" y="548640"/>
                  </a:lnTo>
                  <a:close/>
                </a:path>
              </a:pathLst>
            </a:custGeom>
            <a:solidFill>
              <a:srgbClr val="102A7D"/>
            </a:solidFill>
            <a:ln>
              <a:solidFill>
                <a:schemeClr val="bg1"/>
              </a:solidFill>
            </a:ln>
            <a:effectLst/>
          </p:spPr>
          <p:txBody>
            <a:bodyPr wrap="square" anchor="ctr">
              <a:noAutofit/>
            </a:bodyPr>
            <a:lstStyle/>
            <a:p>
              <a:endParaRPr lang="en-US" dirty="0"/>
            </a:p>
          </p:txBody>
        </p:sp>
        <p:grpSp>
          <p:nvGrpSpPr>
            <p:cNvPr id="108" name="Gruppieren 18"/>
            <p:cNvGrpSpPr>
              <a:grpSpLocks noChangeAspect="1"/>
            </p:cNvGrpSpPr>
            <p:nvPr/>
          </p:nvGrpSpPr>
          <p:grpSpPr>
            <a:xfrm>
              <a:off x="2520049" y="2314496"/>
              <a:ext cx="412686" cy="289525"/>
              <a:chOff x="5276852" y="3736975"/>
              <a:chExt cx="508000" cy="356394"/>
            </a:xfrm>
            <a:solidFill>
              <a:schemeClr val="bg1"/>
            </a:solidFill>
          </p:grpSpPr>
          <p:sp>
            <p:nvSpPr>
              <p:cNvPr id="10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1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sp>
        <p:nvSpPr>
          <p:cNvPr id="96"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2</a:t>
            </a:fld>
            <a:endParaRPr lang="en-US" sz="1050" dirty="0">
              <a:solidFill>
                <a:srgbClr val="102A7E">
                  <a:tint val="75000"/>
                </a:srgbClr>
              </a:solidFill>
              <a:latin typeface="Century Gothic"/>
            </a:endParaRPr>
          </a:p>
        </p:txBody>
      </p:sp>
      <p:sp>
        <p:nvSpPr>
          <p:cNvPr id="105" name="TextBox 104"/>
          <p:cNvSpPr txBox="1"/>
          <p:nvPr/>
        </p:nvSpPr>
        <p:spPr>
          <a:xfrm>
            <a:off x="6326202" y="3609858"/>
            <a:ext cx="458780" cy="276999"/>
          </a:xfrm>
          <a:prstGeom prst="rect">
            <a:avLst/>
          </a:prstGeom>
          <a:noFill/>
        </p:spPr>
        <p:txBody>
          <a:bodyPr wrap="none" rtlCol="0">
            <a:spAutoFit/>
          </a:bodyPr>
          <a:lstStyle/>
          <a:p>
            <a:r>
              <a:rPr lang="en-US" sz="1200" b="1" i="1" dirty="0"/>
              <a:t>p. 8</a:t>
            </a:r>
          </a:p>
        </p:txBody>
      </p:sp>
      <p:sp>
        <p:nvSpPr>
          <p:cNvPr id="111" name="TextBox 110"/>
          <p:cNvSpPr txBox="1"/>
          <p:nvPr/>
        </p:nvSpPr>
        <p:spPr>
          <a:xfrm>
            <a:off x="6261704" y="4619128"/>
            <a:ext cx="545342" cy="276999"/>
          </a:xfrm>
          <a:prstGeom prst="rect">
            <a:avLst/>
          </a:prstGeom>
          <a:noFill/>
        </p:spPr>
        <p:txBody>
          <a:bodyPr wrap="none" rtlCol="0">
            <a:spAutoFit/>
          </a:bodyPr>
          <a:lstStyle/>
          <a:p>
            <a:r>
              <a:rPr lang="en-US" sz="1200" b="1" i="1" dirty="0"/>
              <a:t>p. 11</a:t>
            </a:r>
          </a:p>
        </p:txBody>
      </p:sp>
      <p:pic>
        <p:nvPicPr>
          <p:cNvPr id="25" name="Picture 24" descr="A close up of a logo&#10;&#10;Description automatically generated">
            <a:extLst>
              <a:ext uri="{FF2B5EF4-FFF2-40B4-BE49-F238E27FC236}">
                <a16:creationId xmlns:a16="http://schemas.microsoft.com/office/drawing/2014/main" id="{694C1CC4-797E-4B9A-BE83-2597A4FC9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Tree>
    <p:extLst>
      <p:ext uri="{BB962C8B-B14F-4D97-AF65-F5344CB8AC3E}">
        <p14:creationId xmlns:p14="http://schemas.microsoft.com/office/powerpoint/2010/main" val="1226498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Chart Placeholder 6"/>
          <p:cNvGraphicFramePr>
            <a:graphicFrameLocks/>
          </p:cNvGraphicFramePr>
          <p:nvPr>
            <p:extLst>
              <p:ext uri="{D42A27DB-BD31-4B8C-83A1-F6EECF244321}">
                <p14:modId xmlns:p14="http://schemas.microsoft.com/office/powerpoint/2010/main" val="3728804296"/>
              </p:ext>
            </p:extLst>
          </p:nvPr>
        </p:nvGraphicFramePr>
        <p:xfrm>
          <a:off x="-4840" y="2148639"/>
          <a:ext cx="9144000" cy="3278966"/>
        </p:xfrm>
        <a:graphic>
          <a:graphicData uri="http://schemas.openxmlformats.org/drawingml/2006/chart">
            <c:chart xmlns:c="http://schemas.openxmlformats.org/drawingml/2006/chart" xmlns:r="http://schemas.openxmlformats.org/officeDocument/2006/relationships" r:id="rId3"/>
          </a:graphicData>
        </a:graphic>
      </p:graphicFrame>
      <p:sp>
        <p:nvSpPr>
          <p:cNvPr id="149" name="Rectangle 148"/>
          <p:cNvSpPr/>
          <p:nvPr/>
        </p:nvSpPr>
        <p:spPr>
          <a:xfrm>
            <a:off x="0" y="0"/>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6" name="Text Placeholder 2"/>
          <p:cNvSpPr txBox="1">
            <a:spLocks/>
          </p:cNvSpPr>
          <p:nvPr/>
        </p:nvSpPr>
        <p:spPr>
          <a:xfrm>
            <a:off x="0" y="-2337"/>
            <a:ext cx="9143999" cy="251507"/>
          </a:xfrm>
          <a:prstGeom prst="rect">
            <a:avLst/>
          </a:prstGeom>
        </p:spPr>
        <p:txBody>
          <a:bodyPr anchor="ctr"/>
          <a:lstStyle>
            <a:lvl1pPr marL="342900" indent="-342900" algn="l" rtl="0" eaLnBrk="0" fontAlgn="base" hangingPunct="0">
              <a:spcBef>
                <a:spcPct val="20000"/>
              </a:spcBef>
              <a:spcAft>
                <a:spcPct val="0"/>
              </a:spcAft>
              <a:buBlip>
                <a:blip r:embed="rId4"/>
              </a:buBlip>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900" i="1" dirty="0">
              <a:solidFill>
                <a:schemeClr val="bg1">
                  <a:lumMod val="50000"/>
                </a:schemeClr>
              </a:solidFill>
            </a:endParaRPr>
          </a:p>
        </p:txBody>
      </p:sp>
      <p:sp>
        <p:nvSpPr>
          <p:cNvPr id="189" name="Rectangle 188"/>
          <p:cNvSpPr/>
          <p:nvPr/>
        </p:nvSpPr>
        <p:spPr>
          <a:xfrm>
            <a:off x="-36944" y="-120186"/>
            <a:ext cx="9144000" cy="6858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7" name="Text Placeholder 4"/>
          <p:cNvSpPr txBox="1">
            <a:spLocks/>
          </p:cNvSpPr>
          <p:nvPr/>
        </p:nvSpPr>
        <p:spPr>
          <a:xfrm>
            <a:off x="218550" y="6609805"/>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grpSp>
        <p:nvGrpSpPr>
          <p:cNvPr id="51" name="Group 50"/>
          <p:cNvGrpSpPr/>
          <p:nvPr/>
        </p:nvGrpSpPr>
        <p:grpSpPr>
          <a:xfrm>
            <a:off x="3481452" y="1157296"/>
            <a:ext cx="2181096" cy="354703"/>
            <a:chOff x="3481452" y="1169297"/>
            <a:chExt cx="2181096" cy="354703"/>
          </a:xfrm>
        </p:grpSpPr>
        <p:grpSp>
          <p:nvGrpSpPr>
            <p:cNvPr id="52" name="Group 51"/>
            <p:cNvGrpSpPr/>
            <p:nvPr/>
          </p:nvGrpSpPr>
          <p:grpSpPr>
            <a:xfrm>
              <a:off x="4170628" y="1169297"/>
              <a:ext cx="802744" cy="354703"/>
              <a:chOff x="4170628" y="1169297"/>
              <a:chExt cx="802744" cy="354703"/>
            </a:xfrm>
          </p:grpSpPr>
          <p:sp>
            <p:nvSpPr>
              <p:cNvPr id="61"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62" name="Group 945"/>
              <p:cNvGrpSpPr>
                <a:grpSpLocks noChangeAspect="1"/>
              </p:cNvGrpSpPr>
              <p:nvPr/>
            </p:nvGrpSpPr>
            <p:grpSpPr bwMode="auto">
              <a:xfrm>
                <a:off x="4490966" y="1200403"/>
                <a:ext cx="162069" cy="292491"/>
                <a:chOff x="1570" y="1754"/>
                <a:chExt cx="169" cy="305"/>
              </a:xfrm>
              <a:solidFill>
                <a:schemeClr val="bg1"/>
              </a:solidFill>
            </p:grpSpPr>
            <p:sp>
              <p:nvSpPr>
                <p:cNvPr id="63"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6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3" name="Group 52"/>
            <p:cNvGrpSpPr/>
            <p:nvPr/>
          </p:nvGrpSpPr>
          <p:grpSpPr>
            <a:xfrm>
              <a:off x="3481452" y="1169297"/>
              <a:ext cx="802744" cy="354703"/>
              <a:chOff x="3481452" y="1169297"/>
              <a:chExt cx="802744" cy="354703"/>
            </a:xfrm>
          </p:grpSpPr>
          <p:sp>
            <p:nvSpPr>
              <p:cNvPr id="57"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58" name="Gruppieren 18"/>
              <p:cNvGrpSpPr>
                <a:grpSpLocks noChangeAspect="1"/>
              </p:cNvGrpSpPr>
              <p:nvPr/>
            </p:nvGrpSpPr>
            <p:grpSpPr>
              <a:xfrm>
                <a:off x="3701205" y="1219231"/>
                <a:ext cx="363238" cy="254834"/>
                <a:chOff x="5276852" y="3736975"/>
                <a:chExt cx="508000" cy="356394"/>
              </a:xfrm>
              <a:solidFill>
                <a:schemeClr val="bg1"/>
              </a:solidFill>
            </p:grpSpPr>
            <p:sp>
              <p:nvSpPr>
                <p:cNvPr id="59"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60"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54" name="Group 53"/>
            <p:cNvGrpSpPr/>
            <p:nvPr/>
          </p:nvGrpSpPr>
          <p:grpSpPr>
            <a:xfrm>
              <a:off x="4859804" y="1169297"/>
              <a:ext cx="802744" cy="354703"/>
              <a:chOff x="4859804" y="1169297"/>
              <a:chExt cx="802744" cy="354703"/>
            </a:xfrm>
          </p:grpSpPr>
          <p:sp>
            <p:nvSpPr>
              <p:cNvPr id="55"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56"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7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3</a:t>
            </a:fld>
            <a:endParaRPr lang="en-US" sz="1050" dirty="0">
              <a:solidFill>
                <a:srgbClr val="102A7E">
                  <a:tint val="75000"/>
                </a:srgbClr>
              </a:solidFill>
              <a:latin typeface="Century Gothic"/>
            </a:endParaRPr>
          </a:p>
        </p:txBody>
      </p:sp>
      <p:sp>
        <p:nvSpPr>
          <p:cNvPr id="85" name="Rectangular Callout 40"/>
          <p:cNvSpPr/>
          <p:nvPr/>
        </p:nvSpPr>
        <p:spPr>
          <a:xfrm>
            <a:off x="1180039" y="3180141"/>
            <a:ext cx="1996042" cy="256032"/>
          </a:xfrm>
          <a:prstGeom prst="wedgeRectCallout">
            <a:avLst>
              <a:gd name="adj1" fmla="val -26791"/>
              <a:gd name="adj2" fmla="val 126811"/>
            </a:avLst>
          </a:prstGeom>
          <a:solidFill>
            <a:schemeClr val="tx2"/>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EF6F00"/>
                </a:solidFill>
                <a:latin typeface="Calibri" pitchFamily="34" charset="0"/>
                <a:cs typeface="Calibri" pitchFamily="34" charset="0"/>
              </a:rPr>
              <a:t>30-Year Quarterly Average = 2.5%</a:t>
            </a:r>
          </a:p>
        </p:txBody>
      </p:sp>
      <p:grpSp>
        <p:nvGrpSpPr>
          <p:cNvPr id="86" name="Group 85"/>
          <p:cNvGrpSpPr/>
          <p:nvPr/>
        </p:nvGrpSpPr>
        <p:grpSpPr>
          <a:xfrm>
            <a:off x="8427738" y="3383408"/>
            <a:ext cx="487941" cy="332509"/>
            <a:chOff x="5502851" y="753484"/>
            <a:chExt cx="536735" cy="365760"/>
          </a:xfrm>
          <a:solidFill>
            <a:srgbClr val="C80000"/>
          </a:solidFill>
        </p:grpSpPr>
        <p:sp>
          <p:nvSpPr>
            <p:cNvPr id="87" name="Teardrop 86"/>
            <p:cNvSpPr/>
            <p:nvPr/>
          </p:nvSpPr>
          <p:spPr>
            <a:xfrm rot="8134636">
              <a:off x="5595876" y="753484"/>
              <a:ext cx="365760" cy="365760"/>
            </a:xfrm>
            <a:prstGeom prst="teardrop">
              <a:avLst>
                <a:gd name="adj" fmla="val 157226"/>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88" name="TextBox 87"/>
            <p:cNvSpPr txBox="1"/>
            <p:nvPr/>
          </p:nvSpPr>
          <p:spPr>
            <a:xfrm>
              <a:off x="5502851" y="823891"/>
              <a:ext cx="536735" cy="253915"/>
            </a:xfrm>
            <a:prstGeom prst="rect">
              <a:avLst/>
            </a:prstGeom>
            <a:noFill/>
          </p:spPr>
          <p:txBody>
            <a:bodyPr wrap="square" rtlCol="0">
              <a:spAutoFit/>
            </a:bodyPr>
            <a:lstStyle/>
            <a:p>
              <a:pPr algn="ctr"/>
              <a:r>
                <a:rPr lang="en-US" sz="900" b="1" dirty="0">
                  <a:solidFill>
                    <a:schemeClr val="bg1"/>
                  </a:solidFill>
                  <a:latin typeface="Calibri" panose="020F0502020204030204" pitchFamily="34" charset="0"/>
                </a:rPr>
                <a:t>+2.0%</a:t>
              </a:r>
            </a:p>
          </p:txBody>
        </p:sp>
      </p:grpSp>
      <p:sp>
        <p:nvSpPr>
          <p:cNvPr id="90"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lvl="0">
              <a:lnSpc>
                <a:spcPct val="114000"/>
              </a:lnSpc>
              <a:defRPr/>
            </a:pPr>
            <a:r>
              <a:rPr lang="en-US" sz="1800" b="1" dirty="0">
                <a:solidFill>
                  <a:srgbClr val="102A7E"/>
                </a:solidFill>
              </a:rPr>
              <a:t>GDP growth eased to 2.0% in the second quarter, mirroring weakening economic fundamentals amid rising uncertainty.</a:t>
            </a:r>
            <a:endParaRPr kumimoji="0" lang="en-US" sz="1800" b="1" i="0" u="none" strike="noStrike" kern="1200" cap="none" spc="0" normalizeH="0" baseline="0" noProof="0" dirty="0">
              <a:ln>
                <a:noFill/>
              </a:ln>
              <a:solidFill>
                <a:srgbClr val="FF0000"/>
              </a:solidFill>
              <a:effectLst/>
              <a:uLnTx/>
              <a:uFillTx/>
              <a:latin typeface="Century Gothic"/>
              <a:ea typeface="+mj-ea"/>
              <a:cs typeface="+mj-cs"/>
            </a:endParaRPr>
          </a:p>
        </p:txBody>
      </p:sp>
      <p:sp>
        <p:nvSpPr>
          <p:cNvPr id="93" name="TextBox 92"/>
          <p:cNvSpPr txBox="1"/>
          <p:nvPr/>
        </p:nvSpPr>
        <p:spPr>
          <a:xfrm rot="16200000">
            <a:off x="-421682" y="421682"/>
            <a:ext cx="1097280" cy="253916"/>
          </a:xfrm>
          <a:prstGeom prst="rect">
            <a:avLst/>
          </a:prstGeom>
          <a:solidFill>
            <a:schemeClr val="tx1"/>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grpSp>
        <p:nvGrpSpPr>
          <p:cNvPr id="35" name="Group 34"/>
          <p:cNvGrpSpPr/>
          <p:nvPr/>
        </p:nvGrpSpPr>
        <p:grpSpPr>
          <a:xfrm>
            <a:off x="310056" y="1806150"/>
            <a:ext cx="8458200" cy="425262"/>
            <a:chOff x="310056" y="1421265"/>
            <a:chExt cx="8458200" cy="425262"/>
          </a:xfrm>
        </p:grpSpPr>
        <p:sp>
          <p:nvSpPr>
            <p:cNvPr id="36"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Annualized Percent Change from Previous Quarter</a:t>
              </a:r>
            </a:p>
          </p:txBody>
        </p:sp>
        <p:sp>
          <p:nvSpPr>
            <p:cNvPr id="37"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Real GDP Growth</a:t>
              </a:r>
            </a:p>
          </p:txBody>
        </p:sp>
      </p:grpSp>
      <p:pic>
        <p:nvPicPr>
          <p:cNvPr id="38" name="Picture 37" descr="A close up of a logo&#10;&#10;Description automatically generated">
            <a:extLst>
              <a:ext uri="{FF2B5EF4-FFF2-40B4-BE49-F238E27FC236}">
                <a16:creationId xmlns:a16="http://schemas.microsoft.com/office/drawing/2014/main" id="{583E3EB2-11CF-4AD0-8B73-0DFD33232F6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Tree>
    <p:extLst>
      <p:ext uri="{BB962C8B-B14F-4D97-AF65-F5344CB8AC3E}">
        <p14:creationId xmlns:p14="http://schemas.microsoft.com/office/powerpoint/2010/main" val="544387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1"/>
          <p:cNvSpPr txBox="1">
            <a:spLocks/>
          </p:cNvSpPr>
          <p:nvPr/>
        </p:nvSpPr>
        <p:spPr bwMode="auto">
          <a:xfrm>
            <a:off x="0" y="0"/>
            <a:ext cx="9144000" cy="1097280"/>
          </a:xfrm>
          <a:prstGeom prst="rect">
            <a:avLst/>
          </a:prstGeo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lvl1pPr algn="l" rtl="0" eaLnBrk="0" fontAlgn="base" hangingPunct="0">
              <a:spcBef>
                <a:spcPct val="0"/>
              </a:spcBef>
              <a:spcAft>
                <a:spcPct val="0"/>
              </a:spcAft>
              <a:defRPr sz="2000" kern="1200" baseline="0">
                <a:solidFill>
                  <a:schemeClr val="bg1"/>
                </a:solidFill>
                <a:latin typeface="+mn-lt"/>
                <a:ea typeface="+mj-ea"/>
                <a:cs typeface="+mj-cs"/>
              </a:defRPr>
            </a:lvl1pPr>
            <a:lvl2pPr algn="l" rtl="0" eaLnBrk="0" fontAlgn="base" hangingPunct="0">
              <a:spcBef>
                <a:spcPct val="0"/>
              </a:spcBef>
              <a:spcAft>
                <a:spcPct val="0"/>
              </a:spcAft>
              <a:defRPr sz="2400">
                <a:solidFill>
                  <a:srgbClr val="0B1E59"/>
                </a:solidFill>
                <a:latin typeface="Century Schoolbook" pitchFamily="18" charset="0"/>
              </a:defRPr>
            </a:lvl2pPr>
            <a:lvl3pPr algn="l" rtl="0" eaLnBrk="0" fontAlgn="base" hangingPunct="0">
              <a:spcBef>
                <a:spcPct val="0"/>
              </a:spcBef>
              <a:spcAft>
                <a:spcPct val="0"/>
              </a:spcAft>
              <a:defRPr sz="2400">
                <a:solidFill>
                  <a:srgbClr val="0B1E59"/>
                </a:solidFill>
                <a:latin typeface="Century Schoolbook" pitchFamily="18" charset="0"/>
              </a:defRPr>
            </a:lvl3pPr>
            <a:lvl4pPr algn="l" rtl="0" eaLnBrk="0" fontAlgn="base" hangingPunct="0">
              <a:spcBef>
                <a:spcPct val="0"/>
              </a:spcBef>
              <a:spcAft>
                <a:spcPct val="0"/>
              </a:spcAft>
              <a:defRPr sz="2400">
                <a:solidFill>
                  <a:srgbClr val="0B1E59"/>
                </a:solidFill>
                <a:latin typeface="Century Schoolbook" pitchFamily="18" charset="0"/>
              </a:defRPr>
            </a:lvl4pPr>
            <a:lvl5pPr algn="l" rtl="0" eaLnBrk="0" fontAlgn="base" hangingPunct="0">
              <a:spcBef>
                <a:spcPct val="0"/>
              </a:spcBef>
              <a:spcAft>
                <a:spcPct val="0"/>
              </a:spcAft>
              <a:defRPr sz="2400">
                <a:solidFill>
                  <a:srgbClr val="0B1E59"/>
                </a:solidFill>
                <a:latin typeface="Century Schoolbook" pitchFamily="18" charset="0"/>
              </a:defRPr>
            </a:lvl5pPr>
            <a:lvl6pPr marL="457189" algn="l" rtl="0" fontAlgn="base">
              <a:spcBef>
                <a:spcPct val="0"/>
              </a:spcBef>
              <a:spcAft>
                <a:spcPct val="0"/>
              </a:spcAft>
              <a:defRPr sz="2400">
                <a:solidFill>
                  <a:srgbClr val="0B1E59"/>
                </a:solidFill>
                <a:latin typeface="Century Schoolbook" pitchFamily="18" charset="0"/>
              </a:defRPr>
            </a:lvl6pPr>
            <a:lvl7pPr marL="914377" algn="l" rtl="0" fontAlgn="base">
              <a:spcBef>
                <a:spcPct val="0"/>
              </a:spcBef>
              <a:spcAft>
                <a:spcPct val="0"/>
              </a:spcAft>
              <a:defRPr sz="2400">
                <a:solidFill>
                  <a:srgbClr val="0B1E59"/>
                </a:solidFill>
                <a:latin typeface="Century Schoolbook" pitchFamily="18" charset="0"/>
              </a:defRPr>
            </a:lvl7pPr>
            <a:lvl8pPr marL="1371566" algn="l" rtl="0" fontAlgn="base">
              <a:spcBef>
                <a:spcPct val="0"/>
              </a:spcBef>
              <a:spcAft>
                <a:spcPct val="0"/>
              </a:spcAft>
              <a:defRPr sz="2400">
                <a:solidFill>
                  <a:srgbClr val="0B1E59"/>
                </a:solidFill>
                <a:latin typeface="Century Schoolbook" pitchFamily="18" charset="0"/>
              </a:defRPr>
            </a:lvl8pPr>
            <a:lvl9pPr marL="1828754" algn="l" rtl="0" fontAlgn="base">
              <a:spcBef>
                <a:spcPct val="0"/>
              </a:spcBef>
              <a:spcAft>
                <a:spcPct val="0"/>
              </a:spcAft>
              <a:defRPr sz="2400">
                <a:solidFill>
                  <a:srgbClr val="0B1E59"/>
                </a:solidFill>
                <a:latin typeface="Century Schoolbook" pitchFamily="18" charset="0"/>
              </a:defRPr>
            </a:lvl9pPr>
          </a:lstStyle>
          <a:p>
            <a:pPr marL="0" marR="0" lvl="0" indent="0" algn="l" defTabSz="914400" rtl="0" eaLnBrk="0" fontAlgn="base" latinLnBrk="0" hangingPunct="0">
              <a:lnSpc>
                <a:spcPct val="114000"/>
              </a:lnSpc>
              <a:spcBef>
                <a:spcPct val="0"/>
              </a:spcBef>
              <a:spcAft>
                <a:spcPct val="0"/>
              </a:spcAft>
              <a:buClrTx/>
              <a:buSzTx/>
              <a:buFontTx/>
              <a:buNone/>
              <a:tabLst/>
              <a:defRPr/>
            </a:pPr>
            <a:r>
              <a:rPr lang="en-US" sz="1800" b="1" dirty="0">
                <a:solidFill>
                  <a:srgbClr val="102A7E"/>
                </a:solidFill>
                <a:latin typeface="Century Gothic"/>
              </a:rPr>
              <a:t>Growth was driven primarily by consumer spending in Q2, while investment and net exports dragged on the U.S. economy.</a:t>
            </a:r>
            <a:endParaRPr kumimoji="0" lang="en-US" sz="1800" b="1" i="0" u="none" strike="noStrike" kern="1200" cap="none" spc="0" normalizeH="0" baseline="0" noProof="0" dirty="0">
              <a:ln>
                <a:noFill/>
              </a:ln>
              <a:solidFill>
                <a:srgbClr val="102A7E"/>
              </a:solidFill>
              <a:effectLst/>
              <a:uLnTx/>
              <a:uFillTx/>
              <a:latin typeface="Century Gothic"/>
              <a:ea typeface="+mj-ea"/>
              <a:cs typeface="+mj-cs"/>
            </a:endParaRPr>
          </a:p>
        </p:txBody>
      </p:sp>
      <p:grpSp>
        <p:nvGrpSpPr>
          <p:cNvPr id="46" name="Group 45"/>
          <p:cNvGrpSpPr/>
          <p:nvPr/>
        </p:nvGrpSpPr>
        <p:grpSpPr>
          <a:xfrm>
            <a:off x="3481452" y="1154759"/>
            <a:ext cx="2181096" cy="354703"/>
            <a:chOff x="3481452" y="1169297"/>
            <a:chExt cx="2181096" cy="354703"/>
          </a:xfrm>
        </p:grpSpPr>
        <p:grpSp>
          <p:nvGrpSpPr>
            <p:cNvPr id="47" name="Group 46"/>
            <p:cNvGrpSpPr/>
            <p:nvPr/>
          </p:nvGrpSpPr>
          <p:grpSpPr>
            <a:xfrm>
              <a:off x="4170628" y="1169297"/>
              <a:ext cx="802744" cy="354703"/>
              <a:chOff x="4170628" y="1169297"/>
              <a:chExt cx="802744" cy="354703"/>
            </a:xfrm>
          </p:grpSpPr>
          <p:sp>
            <p:nvSpPr>
              <p:cNvPr id="56" name="Chevron 157"/>
              <p:cNvSpPr/>
              <p:nvPr/>
            </p:nvSpPr>
            <p:spPr>
              <a:xfrm>
                <a:off x="4170628" y="1169297"/>
                <a:ext cx="802744" cy="354703"/>
              </a:xfrm>
              <a:prstGeom prst="chevron">
                <a:avLst/>
              </a:prstGeom>
              <a:solidFill>
                <a:srgbClr val="EBEBEB"/>
              </a:solidFill>
              <a:ln w="6350" cap="flat" cmpd="sng" algn="ctr">
                <a:noFill/>
                <a:prstDash val="solid"/>
              </a:ln>
              <a:effectLst/>
            </p:spPr>
            <p:txBody>
              <a:bodyPr lIns="9144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entury Gothic"/>
                  <a:ea typeface="+mn-ea"/>
                  <a:cs typeface="+mn-cs"/>
                </a:endParaRPr>
              </a:p>
            </p:txBody>
          </p:sp>
          <p:grpSp>
            <p:nvGrpSpPr>
              <p:cNvPr id="57" name="Group 945"/>
              <p:cNvGrpSpPr>
                <a:grpSpLocks noChangeAspect="1"/>
              </p:cNvGrpSpPr>
              <p:nvPr/>
            </p:nvGrpSpPr>
            <p:grpSpPr bwMode="auto">
              <a:xfrm>
                <a:off x="4490966" y="1200403"/>
                <a:ext cx="162069" cy="292491"/>
                <a:chOff x="1570" y="1754"/>
                <a:chExt cx="169" cy="305"/>
              </a:xfrm>
              <a:solidFill>
                <a:sysClr val="window" lastClr="FFFFFF"/>
              </a:solidFill>
            </p:grpSpPr>
            <p:sp>
              <p:nvSpPr>
                <p:cNvPr id="58"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sp>
              <p:nvSpPr>
                <p:cNvPr id="59"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sp>
              <p:nvSpPr>
                <p:cNvPr id="60"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grpSp>
        </p:grpSp>
        <p:grpSp>
          <p:nvGrpSpPr>
            <p:cNvPr id="48" name="Group 47"/>
            <p:cNvGrpSpPr/>
            <p:nvPr/>
          </p:nvGrpSpPr>
          <p:grpSpPr>
            <a:xfrm>
              <a:off x="3481452" y="1169297"/>
              <a:ext cx="802744" cy="354703"/>
              <a:chOff x="3481452" y="1169297"/>
              <a:chExt cx="802744" cy="354703"/>
            </a:xfrm>
          </p:grpSpPr>
          <p:sp>
            <p:nvSpPr>
              <p:cNvPr id="52" name="Chevron 156"/>
              <p:cNvSpPr/>
              <p:nvPr/>
            </p:nvSpPr>
            <p:spPr>
              <a:xfrm>
                <a:off x="3481452" y="1169297"/>
                <a:ext cx="802744" cy="354703"/>
              </a:xfrm>
              <a:prstGeom prst="chevron">
                <a:avLst/>
              </a:prstGeom>
              <a:solidFill>
                <a:srgbClr val="102A7E"/>
              </a:solidFill>
              <a:ln w="6350" cap="flat" cmpd="sng" algn="ctr">
                <a:noFill/>
                <a:prstDash val="solid"/>
              </a:ln>
              <a:effectLst/>
            </p:spPr>
            <p:txBody>
              <a:bodyPr lIns="9144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entury Gothic"/>
                  <a:ea typeface="+mn-ea"/>
                  <a:cs typeface="+mn-cs"/>
                </a:endParaRPr>
              </a:p>
            </p:txBody>
          </p:sp>
          <p:grpSp>
            <p:nvGrpSpPr>
              <p:cNvPr id="53" name="Gruppieren 18"/>
              <p:cNvGrpSpPr>
                <a:grpSpLocks noChangeAspect="1"/>
              </p:cNvGrpSpPr>
              <p:nvPr/>
            </p:nvGrpSpPr>
            <p:grpSpPr>
              <a:xfrm>
                <a:off x="3701205" y="1219231"/>
                <a:ext cx="363238" cy="254834"/>
                <a:chOff x="5276852" y="3736975"/>
                <a:chExt cx="508000" cy="356394"/>
              </a:xfrm>
              <a:solidFill>
                <a:sysClr val="window" lastClr="FFFFFF"/>
              </a:solidFill>
            </p:grpSpPr>
            <p:sp>
              <p:nvSpPr>
                <p:cNvPr id="54"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sp>
              <p:nvSpPr>
                <p:cNvPr id="55"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grpSp>
        </p:grpSp>
        <p:grpSp>
          <p:nvGrpSpPr>
            <p:cNvPr id="49" name="Group 48"/>
            <p:cNvGrpSpPr/>
            <p:nvPr/>
          </p:nvGrpSpPr>
          <p:grpSpPr>
            <a:xfrm>
              <a:off x="4859804" y="1169297"/>
              <a:ext cx="802744" cy="354703"/>
              <a:chOff x="4859804" y="1169297"/>
              <a:chExt cx="802744" cy="354703"/>
            </a:xfrm>
          </p:grpSpPr>
          <p:sp>
            <p:nvSpPr>
              <p:cNvPr id="50" name="Chevron 158"/>
              <p:cNvSpPr/>
              <p:nvPr/>
            </p:nvSpPr>
            <p:spPr>
              <a:xfrm>
                <a:off x="4859804" y="1169297"/>
                <a:ext cx="802744" cy="354703"/>
              </a:xfrm>
              <a:prstGeom prst="chevron">
                <a:avLst/>
              </a:prstGeom>
              <a:solidFill>
                <a:srgbClr val="EBEBEB"/>
              </a:solidFill>
              <a:ln w="6350" cap="flat" cmpd="sng" algn="ctr">
                <a:noFill/>
                <a:prstDash val="solid"/>
              </a:ln>
              <a:effectLst/>
            </p:spPr>
            <p:txBody>
              <a:bodyPr lIns="9144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entury Gothic"/>
                  <a:ea typeface="+mn-ea"/>
                  <a:cs typeface="+mn-cs"/>
                </a:endParaRPr>
              </a:p>
            </p:txBody>
          </p:sp>
          <p:sp>
            <p:nvSpPr>
              <p:cNvPr id="51"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2A7E"/>
                  </a:solidFill>
                  <a:effectLst/>
                  <a:uLnTx/>
                  <a:uFillTx/>
                </a:endParaRPr>
              </a:p>
            </p:txBody>
          </p:sp>
        </p:grpSp>
      </p:grpSp>
      <p:sp>
        <p:nvSpPr>
          <p:cNvPr id="62"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4</a:t>
            </a:fld>
            <a:endParaRPr lang="en-US" sz="1050" dirty="0">
              <a:solidFill>
                <a:srgbClr val="102A7E">
                  <a:tint val="75000"/>
                </a:srgbClr>
              </a:solidFill>
              <a:latin typeface="Century Gothic"/>
            </a:endParaRPr>
          </a:p>
        </p:txBody>
      </p:sp>
      <p:sp>
        <p:nvSpPr>
          <p:cNvPr id="63" name="Text Placeholder 4"/>
          <p:cNvSpPr txBox="1">
            <a:spLocks/>
          </p:cNvSpPr>
          <p:nvPr/>
        </p:nvSpPr>
        <p:spPr>
          <a:xfrm>
            <a:off x="218550" y="6609805"/>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 Keybridge LLC</a:t>
            </a:r>
          </a:p>
        </p:txBody>
      </p:sp>
      <p:sp>
        <p:nvSpPr>
          <p:cNvPr id="61" name="TextBox 60"/>
          <p:cNvSpPr txBox="1"/>
          <p:nvPr/>
        </p:nvSpPr>
        <p:spPr>
          <a:xfrm rot="16200000">
            <a:off x="-421682" y="421682"/>
            <a:ext cx="1097280" cy="253916"/>
          </a:xfrm>
          <a:prstGeom prst="rect">
            <a:avLst/>
          </a:prstGeom>
          <a:solidFill>
            <a:srgbClr val="102A7E"/>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1" i="1" u="none" strike="noStrike" kern="0" cap="none" spc="0" normalizeH="0" baseline="0" noProof="0" dirty="0">
                <a:ln>
                  <a:noFill/>
                </a:ln>
                <a:solidFill>
                  <a:prstClr val="white"/>
                </a:solidFill>
                <a:effectLst/>
                <a:uLnTx/>
                <a:uFillTx/>
              </a:rPr>
              <a:t>Economy</a:t>
            </a:r>
          </a:p>
        </p:txBody>
      </p:sp>
      <p:grpSp>
        <p:nvGrpSpPr>
          <p:cNvPr id="64" name="Group 63"/>
          <p:cNvGrpSpPr/>
          <p:nvPr/>
        </p:nvGrpSpPr>
        <p:grpSpPr>
          <a:xfrm>
            <a:off x="310056" y="1806150"/>
            <a:ext cx="8458200" cy="425262"/>
            <a:chOff x="310056" y="1421265"/>
            <a:chExt cx="8458200" cy="425262"/>
          </a:xfrm>
        </p:grpSpPr>
        <p:sp>
          <p:nvSpPr>
            <p:cNvPr id="65"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Contributions to GDP Growth by Sector</a:t>
              </a:r>
            </a:p>
          </p:txBody>
        </p:sp>
        <p:sp>
          <p:nvSpPr>
            <p:cNvPr id="66"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Tailwinds &amp; Headwinds</a:t>
              </a:r>
            </a:p>
          </p:txBody>
        </p:sp>
      </p:grpSp>
      <p:pic>
        <p:nvPicPr>
          <p:cNvPr id="4" name="Picture 3">
            <a:extLst>
              <a:ext uri="{FF2B5EF4-FFF2-40B4-BE49-F238E27FC236}">
                <a16:creationId xmlns:a16="http://schemas.microsoft.com/office/drawing/2014/main" id="{BECAC25D-704F-4661-89E5-0F9578A8CEC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22548" y="2438189"/>
            <a:ext cx="5298902" cy="3756571"/>
          </a:xfrm>
          <a:prstGeom prst="rect">
            <a:avLst/>
          </a:prstGeom>
        </p:spPr>
      </p:pic>
      <p:pic>
        <p:nvPicPr>
          <p:cNvPr id="26" name="Picture 25" descr="A close up of a logo&#10;&#10;Description automatically generated">
            <a:extLst>
              <a:ext uri="{FF2B5EF4-FFF2-40B4-BE49-F238E27FC236}">
                <a16:creationId xmlns:a16="http://schemas.microsoft.com/office/drawing/2014/main" id="{88918E8B-3C39-48DB-B1A3-27C04F4AD1A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Tree>
    <p:extLst>
      <p:ext uri="{BB962C8B-B14F-4D97-AF65-F5344CB8AC3E}">
        <p14:creationId xmlns:p14="http://schemas.microsoft.com/office/powerpoint/2010/main" val="124889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Text Placeholder 4"/>
          <p:cNvSpPr txBox="1">
            <a:spLocks/>
          </p:cNvSpPr>
          <p:nvPr/>
        </p:nvSpPr>
        <p:spPr>
          <a:xfrm>
            <a:off x="310056" y="6661558"/>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Q4 2019 Equipment Leasing &amp; Finance U.S. Economic Outlook </a:t>
            </a:r>
          </a:p>
        </p:txBody>
      </p:sp>
      <p:sp>
        <p:nvSpPr>
          <p:cNvPr id="92" name="Slide Number Placeholder 5"/>
          <p:cNvSpPr>
            <a:spLocks noGrp="1"/>
          </p:cNvSpPr>
          <p:nvPr>
            <p:ph type="sldNum" sz="quarter" idx="4294967295"/>
          </p:nvPr>
        </p:nvSpPr>
        <p:spPr>
          <a:xfrm>
            <a:off x="6457950" y="6356351"/>
            <a:ext cx="20574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defRPr/>
            </a:pPr>
            <a:fld id="{26CCEC09-D8FA-4E07-B260-F167B1168FC8}" type="slidenum">
              <a:rPr lang="en-US" smtClean="0"/>
              <a:pPr algn="ctr">
                <a:defRPr/>
              </a:pPr>
              <a:t>5</a:t>
            </a:fld>
            <a:endParaRPr lang="en-US" sz="1050" dirty="0">
              <a:solidFill>
                <a:srgbClr val="102A7E">
                  <a:tint val="75000"/>
                </a:srgbClr>
              </a:solidFill>
              <a:latin typeface="Century Gothic"/>
            </a:endParaRPr>
          </a:p>
        </p:txBody>
      </p:sp>
      <p:grpSp>
        <p:nvGrpSpPr>
          <p:cNvPr id="93" name="Group 92"/>
          <p:cNvGrpSpPr/>
          <p:nvPr/>
        </p:nvGrpSpPr>
        <p:grpSpPr>
          <a:xfrm>
            <a:off x="3481452" y="1104655"/>
            <a:ext cx="2181096" cy="354703"/>
            <a:chOff x="3481452" y="1169297"/>
            <a:chExt cx="2181096" cy="354703"/>
          </a:xfrm>
        </p:grpSpPr>
        <p:grpSp>
          <p:nvGrpSpPr>
            <p:cNvPr id="100" name="Group 99"/>
            <p:cNvGrpSpPr/>
            <p:nvPr/>
          </p:nvGrpSpPr>
          <p:grpSpPr>
            <a:xfrm>
              <a:off x="4170628" y="1169297"/>
              <a:ext cx="802744" cy="354703"/>
              <a:chOff x="4170628" y="1169297"/>
              <a:chExt cx="802744" cy="354703"/>
            </a:xfrm>
          </p:grpSpPr>
          <p:sp>
            <p:nvSpPr>
              <p:cNvPr id="126" name="Chevron 157"/>
              <p:cNvSpPr/>
              <p:nvPr/>
            </p:nvSpPr>
            <p:spPr>
              <a:xfrm>
                <a:off x="4170628" y="1169297"/>
                <a:ext cx="802744" cy="354703"/>
              </a:xfrm>
              <a:prstGeom prst="chevron">
                <a:avLst/>
              </a:prstGeom>
              <a:solidFill>
                <a:srgbClr val="EBEBEB"/>
              </a:solidFill>
              <a:ln w="6350" cap="flat" cmpd="sng" algn="ctr">
                <a:noFill/>
                <a:prstDash val="solid"/>
              </a:ln>
              <a:effectLst/>
            </p:spPr>
            <p:txBody>
              <a:bodyPr lIns="9144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entury Gothic"/>
                  <a:ea typeface="+mn-ea"/>
                  <a:cs typeface="+mn-cs"/>
                </a:endParaRPr>
              </a:p>
            </p:txBody>
          </p:sp>
          <p:grpSp>
            <p:nvGrpSpPr>
              <p:cNvPr id="127" name="Group 945"/>
              <p:cNvGrpSpPr>
                <a:grpSpLocks noChangeAspect="1"/>
              </p:cNvGrpSpPr>
              <p:nvPr/>
            </p:nvGrpSpPr>
            <p:grpSpPr bwMode="auto">
              <a:xfrm>
                <a:off x="4490966" y="1200403"/>
                <a:ext cx="162069" cy="292491"/>
                <a:chOff x="1570" y="1754"/>
                <a:chExt cx="169" cy="305"/>
              </a:xfrm>
              <a:solidFill>
                <a:sysClr val="window" lastClr="FFFFFF"/>
              </a:solidFill>
            </p:grpSpPr>
            <p:sp>
              <p:nvSpPr>
                <p:cNvPr id="128"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sp>
              <p:nvSpPr>
                <p:cNvPr id="129"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sp>
              <p:nvSpPr>
                <p:cNvPr id="130"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grpSp>
        </p:grpSp>
        <p:grpSp>
          <p:nvGrpSpPr>
            <p:cNvPr id="101" name="Group 100"/>
            <p:cNvGrpSpPr/>
            <p:nvPr/>
          </p:nvGrpSpPr>
          <p:grpSpPr>
            <a:xfrm>
              <a:off x="3481452" y="1169297"/>
              <a:ext cx="802744" cy="354703"/>
              <a:chOff x="3481452" y="1169297"/>
              <a:chExt cx="802744" cy="354703"/>
            </a:xfrm>
          </p:grpSpPr>
          <p:sp>
            <p:nvSpPr>
              <p:cNvPr id="119" name="Chevron 156"/>
              <p:cNvSpPr/>
              <p:nvPr/>
            </p:nvSpPr>
            <p:spPr>
              <a:xfrm>
                <a:off x="3481452" y="1169297"/>
                <a:ext cx="802744" cy="354703"/>
              </a:xfrm>
              <a:prstGeom prst="chevron">
                <a:avLst/>
              </a:prstGeom>
              <a:solidFill>
                <a:srgbClr val="102A7E"/>
              </a:solidFill>
              <a:ln w="6350" cap="flat" cmpd="sng" algn="ctr">
                <a:noFill/>
                <a:prstDash val="solid"/>
              </a:ln>
              <a:effectLst/>
            </p:spPr>
            <p:txBody>
              <a:bodyPr lIns="9144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entury Gothic"/>
                  <a:ea typeface="+mn-ea"/>
                  <a:cs typeface="+mn-cs"/>
                </a:endParaRPr>
              </a:p>
            </p:txBody>
          </p:sp>
          <p:grpSp>
            <p:nvGrpSpPr>
              <p:cNvPr id="120" name="Gruppieren 18"/>
              <p:cNvGrpSpPr>
                <a:grpSpLocks noChangeAspect="1"/>
              </p:cNvGrpSpPr>
              <p:nvPr/>
            </p:nvGrpSpPr>
            <p:grpSpPr>
              <a:xfrm>
                <a:off x="3701205" y="1219231"/>
                <a:ext cx="363238" cy="254834"/>
                <a:chOff x="5276852" y="3736975"/>
                <a:chExt cx="508000" cy="356394"/>
              </a:xfrm>
              <a:solidFill>
                <a:sysClr val="window" lastClr="FFFFFF"/>
              </a:solidFill>
            </p:grpSpPr>
            <p:sp>
              <p:nvSpPr>
                <p:cNvPr id="123"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sp>
              <p:nvSpPr>
                <p:cNvPr id="125"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grpSp>
        </p:grpSp>
        <p:grpSp>
          <p:nvGrpSpPr>
            <p:cNvPr id="106" name="Group 105"/>
            <p:cNvGrpSpPr/>
            <p:nvPr/>
          </p:nvGrpSpPr>
          <p:grpSpPr>
            <a:xfrm>
              <a:off x="4859804" y="1169297"/>
              <a:ext cx="802744" cy="354703"/>
              <a:chOff x="4859804" y="1169297"/>
              <a:chExt cx="802744" cy="354703"/>
            </a:xfrm>
          </p:grpSpPr>
          <p:sp>
            <p:nvSpPr>
              <p:cNvPr id="107" name="Chevron 158"/>
              <p:cNvSpPr/>
              <p:nvPr/>
            </p:nvSpPr>
            <p:spPr>
              <a:xfrm>
                <a:off x="4859804" y="1169297"/>
                <a:ext cx="802744" cy="354703"/>
              </a:xfrm>
              <a:prstGeom prst="chevron">
                <a:avLst/>
              </a:prstGeom>
              <a:solidFill>
                <a:srgbClr val="EBEBEB"/>
              </a:solidFill>
              <a:ln w="6350" cap="flat" cmpd="sng" algn="ctr">
                <a:noFill/>
                <a:prstDash val="solid"/>
              </a:ln>
              <a:effectLst/>
            </p:spPr>
            <p:txBody>
              <a:bodyPr lIns="9144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entury Gothic"/>
                  <a:ea typeface="+mn-ea"/>
                  <a:cs typeface="+mn-cs"/>
                </a:endParaRPr>
              </a:p>
            </p:txBody>
          </p:sp>
          <p:sp>
            <p:nvSpPr>
              <p:cNvPr id="11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2A7E"/>
                  </a:solidFill>
                  <a:effectLst/>
                  <a:uLnTx/>
                  <a:uFillTx/>
                </a:endParaRPr>
              </a:p>
            </p:txBody>
          </p:sp>
        </p:grpSp>
      </p:grpSp>
      <p:sp>
        <p:nvSpPr>
          <p:cNvPr id="84" name="TextBox 83">
            <a:extLst>
              <a:ext uri="{FF2B5EF4-FFF2-40B4-BE49-F238E27FC236}">
                <a16:creationId xmlns:a16="http://schemas.microsoft.com/office/drawing/2014/main" id="{4A0E32A2-F3D0-4788-A41E-D774E672758A}"/>
              </a:ext>
            </a:extLst>
          </p:cNvPr>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Top Economic Headwinds &amp; Tailwinds</a:t>
            </a:r>
          </a:p>
        </p:txBody>
      </p:sp>
      <p:sp>
        <p:nvSpPr>
          <p:cNvPr id="78" name="Pentagon 12"/>
          <p:cNvSpPr/>
          <p:nvPr/>
        </p:nvSpPr>
        <p:spPr>
          <a:xfrm>
            <a:off x="757085" y="1761793"/>
            <a:ext cx="7548015" cy="320040"/>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nSpc>
                <a:spcPct val="114000"/>
              </a:lnSpc>
            </a:pPr>
            <a:r>
              <a:rPr lang="en-US" sz="1200" b="1" dirty="0">
                <a:solidFill>
                  <a:schemeClr val="bg1"/>
                </a:solidFill>
              </a:rPr>
              <a:t>ECONOMIC TAILWINDS</a:t>
            </a:r>
          </a:p>
        </p:txBody>
      </p:sp>
      <p:grpSp>
        <p:nvGrpSpPr>
          <p:cNvPr id="4" name="Group 3">
            <a:extLst>
              <a:ext uri="{FF2B5EF4-FFF2-40B4-BE49-F238E27FC236}">
                <a16:creationId xmlns:a16="http://schemas.microsoft.com/office/drawing/2014/main" id="{C53EC4F5-105D-4145-899F-832F7B00656B}"/>
              </a:ext>
            </a:extLst>
          </p:cNvPr>
          <p:cNvGrpSpPr/>
          <p:nvPr/>
        </p:nvGrpSpPr>
        <p:grpSpPr>
          <a:xfrm>
            <a:off x="758337" y="2257839"/>
            <a:ext cx="7546763" cy="662080"/>
            <a:chOff x="758337" y="2600996"/>
            <a:chExt cx="7546763" cy="662080"/>
          </a:xfrm>
        </p:grpSpPr>
        <p:sp>
          <p:nvSpPr>
            <p:cNvPr id="81" name="Rectangle 80"/>
            <p:cNvSpPr/>
            <p:nvPr/>
          </p:nvSpPr>
          <p:spPr>
            <a:xfrm>
              <a:off x="1381537" y="2600996"/>
              <a:ext cx="6923563" cy="65836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numCol="1" spcCol="182880" anchor="ctr"/>
            <a:lstStyle/>
            <a:p>
              <a:pPr marL="171450" lvl="0" indent="-171450" algn="just">
                <a:spcAft>
                  <a:spcPts val="300"/>
                </a:spcAft>
                <a:buFont typeface="Arial" panose="020B0604020202020204" pitchFamily="34" charset="0"/>
                <a:buChar char="•"/>
                <a:defRPr/>
              </a:pPr>
              <a:r>
                <a:rPr lang="en-US" sz="900" dirty="0">
                  <a:solidFill>
                    <a:srgbClr val="000000"/>
                  </a:solidFill>
                  <a:latin typeface="Century Gothic" panose="020B0502020202020204" pitchFamily="34" charset="0"/>
                  <a:cs typeface="Calibri" pitchFamily="34" charset="0"/>
                </a:rPr>
                <a:t>Despite being late in the current business cycle, consumers exhibit low financial stress, as charge-off and delinquency rates for all loans remain exceptionally low.</a:t>
              </a:r>
            </a:p>
            <a:p>
              <a:pPr marL="171450" lvl="0" indent="-171450" algn="just">
                <a:spcAft>
                  <a:spcPts val="600"/>
                </a:spcAft>
                <a:buFont typeface="Arial" panose="020B0604020202020204" pitchFamily="34" charset="0"/>
                <a:buChar char="•"/>
                <a:defRPr/>
              </a:pPr>
              <a:r>
                <a:rPr lang="en-US" sz="900" dirty="0">
                  <a:solidFill>
                    <a:srgbClr val="000000"/>
                  </a:solidFill>
                  <a:latin typeface="Century Gothic" panose="020B0502020202020204" pitchFamily="34" charset="0"/>
                  <a:cs typeface="Calibri" pitchFamily="34" charset="0"/>
                </a:rPr>
                <a:t>While certain corners of the consumer credit market are showing signs of stress, consumers appear well-positioned to continue managing debt effectively.</a:t>
              </a:r>
            </a:p>
          </p:txBody>
        </p:sp>
        <p:sp>
          <p:nvSpPr>
            <p:cNvPr id="82" name="Pentagon 12"/>
            <p:cNvSpPr/>
            <p:nvPr/>
          </p:nvSpPr>
          <p:spPr>
            <a:xfrm>
              <a:off x="1381537" y="2604708"/>
              <a:ext cx="2039112" cy="658368"/>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nSpc>
                  <a:spcPct val="114000"/>
                </a:lnSpc>
              </a:pPr>
              <a:r>
                <a:rPr lang="en-US" sz="1200" b="1" dirty="0">
                  <a:solidFill>
                    <a:schemeClr val="bg1"/>
                  </a:solidFill>
                </a:rPr>
                <a:t>Low Consumer Financial Stress</a:t>
              </a:r>
            </a:p>
          </p:txBody>
        </p:sp>
        <p:grpSp>
          <p:nvGrpSpPr>
            <p:cNvPr id="22" name="Group 21">
              <a:extLst>
                <a:ext uri="{FF2B5EF4-FFF2-40B4-BE49-F238E27FC236}">
                  <a16:creationId xmlns:a16="http://schemas.microsoft.com/office/drawing/2014/main" id="{91E8F1DB-01F6-40AA-9062-9571E3D70B94}"/>
                </a:ext>
              </a:extLst>
            </p:cNvPr>
            <p:cNvGrpSpPr/>
            <p:nvPr/>
          </p:nvGrpSpPr>
          <p:grpSpPr>
            <a:xfrm>
              <a:off x="758337" y="2604708"/>
              <a:ext cx="530352" cy="658368"/>
              <a:chOff x="758337" y="2622996"/>
              <a:chExt cx="530352" cy="658368"/>
            </a:xfrm>
          </p:grpSpPr>
          <p:sp>
            <p:nvSpPr>
              <p:cNvPr id="44" name="Oval 237"/>
              <p:cNvSpPr>
                <a:spLocks noChangeArrowheads="1"/>
              </p:cNvSpPr>
              <p:nvPr/>
            </p:nvSpPr>
            <p:spPr bwMode="gray">
              <a:xfrm>
                <a:off x="758337" y="2622996"/>
                <a:ext cx="530352" cy="658368"/>
              </a:xfrm>
              <a:prstGeom prst="rect">
                <a:avLst/>
              </a:prstGeom>
              <a:solidFill>
                <a:srgbClr val="008000"/>
              </a:solidFill>
              <a:ln>
                <a:noFill/>
              </a:ln>
              <a:effectLst/>
            </p:spPr>
            <p:txBody>
              <a:bodyPr wrap="none" anchor="ctr"/>
              <a:lstStyle/>
              <a:p>
                <a:endParaRPr lang="en-US" sz="1400" dirty="0"/>
              </a:p>
            </p:txBody>
          </p:sp>
          <p:grpSp>
            <p:nvGrpSpPr>
              <p:cNvPr id="21" name="Group 20">
                <a:extLst>
                  <a:ext uri="{FF2B5EF4-FFF2-40B4-BE49-F238E27FC236}">
                    <a16:creationId xmlns:a16="http://schemas.microsoft.com/office/drawing/2014/main" id="{B453842B-A5AC-45A5-9342-FD0002ADEA77}"/>
                  </a:ext>
                </a:extLst>
              </p:cNvPr>
              <p:cNvGrpSpPr/>
              <p:nvPr/>
            </p:nvGrpSpPr>
            <p:grpSpPr>
              <a:xfrm>
                <a:off x="840633" y="2777986"/>
                <a:ext cx="365760" cy="348388"/>
                <a:chOff x="840633" y="2773820"/>
                <a:chExt cx="365760" cy="348388"/>
              </a:xfrm>
            </p:grpSpPr>
            <p:sp>
              <p:nvSpPr>
                <p:cNvPr id="95" name="Oval 143" descr="© INSCALE GmbH, 21.06.2010">
                  <a:extLst>
                    <a:ext uri="{FF2B5EF4-FFF2-40B4-BE49-F238E27FC236}">
                      <a16:creationId xmlns:a16="http://schemas.microsoft.com/office/drawing/2014/main" id="{398C7D0E-43DE-4700-81BF-5426721D48B6}"/>
                    </a:ext>
                  </a:extLst>
                </p:cNvPr>
                <p:cNvSpPr>
                  <a:spLocks noChangeArrowheads="1"/>
                </p:cNvSpPr>
                <p:nvPr/>
              </p:nvSpPr>
              <p:spPr bwMode="gray">
                <a:xfrm>
                  <a:off x="854297" y="2773820"/>
                  <a:ext cx="338434" cy="338434"/>
                </a:xfrm>
                <a:prstGeom prst="ellipse">
                  <a:avLst/>
                </a:prstGeom>
                <a:solidFill>
                  <a:srgbClr val="008000"/>
                </a:solidFill>
                <a:ln>
                  <a:noFill/>
                </a:ln>
              </p:spPr>
              <p:txBody>
                <a:bodyPr/>
                <a:lstStyle/>
                <a:p>
                  <a:endParaRPr lang="de-DE" dirty="0"/>
                </a:p>
              </p:txBody>
            </p:sp>
            <p:sp>
              <p:nvSpPr>
                <p:cNvPr id="87" name="Freeform 181">
                  <a:extLst>
                    <a:ext uri="{FF2B5EF4-FFF2-40B4-BE49-F238E27FC236}">
                      <a16:creationId xmlns:a16="http://schemas.microsoft.com/office/drawing/2014/main" id="{ECBB1B96-984D-4C8F-946F-1BDFF4F27FEC}"/>
                    </a:ext>
                  </a:extLst>
                </p:cNvPr>
                <p:cNvSpPr>
                  <a:spLocks noEditPoints="1"/>
                </p:cNvSpPr>
                <p:nvPr/>
              </p:nvSpPr>
              <p:spPr bwMode="auto">
                <a:xfrm>
                  <a:off x="840633" y="2797018"/>
                  <a:ext cx="365760" cy="292036"/>
                </a:xfrm>
                <a:custGeom>
                  <a:avLst/>
                  <a:gdLst>
                    <a:gd name="T0" fmla="*/ 616 w 2042"/>
                    <a:gd name="T1" fmla="*/ 741 h 1633"/>
                    <a:gd name="T2" fmla="*/ 319 w 2042"/>
                    <a:gd name="T3" fmla="*/ 392 h 1633"/>
                    <a:gd name="T4" fmla="*/ 301 w 2042"/>
                    <a:gd name="T5" fmla="*/ 0 h 1633"/>
                    <a:gd name="T6" fmla="*/ 741 w 2042"/>
                    <a:gd name="T7" fmla="*/ 1 h 1633"/>
                    <a:gd name="T8" fmla="*/ 784 w 2042"/>
                    <a:gd name="T9" fmla="*/ 14 h 1633"/>
                    <a:gd name="T10" fmla="*/ 810 w 2042"/>
                    <a:gd name="T11" fmla="*/ 43 h 1633"/>
                    <a:gd name="T12" fmla="*/ 984 w 2042"/>
                    <a:gd name="T13" fmla="*/ 296 h 1633"/>
                    <a:gd name="T14" fmla="*/ 1010 w 2042"/>
                    <a:gd name="T15" fmla="*/ 358 h 1633"/>
                    <a:gd name="T16" fmla="*/ 1009 w 2042"/>
                    <a:gd name="T17" fmla="*/ 398 h 1633"/>
                    <a:gd name="T18" fmla="*/ 992 w 2042"/>
                    <a:gd name="T19" fmla="*/ 437 h 1633"/>
                    <a:gd name="T20" fmla="*/ 1283 w 2042"/>
                    <a:gd name="T21" fmla="*/ 1278 h 1633"/>
                    <a:gd name="T22" fmla="*/ 1334 w 2042"/>
                    <a:gd name="T23" fmla="*/ 1168 h 1633"/>
                    <a:gd name="T24" fmla="*/ 1410 w 2042"/>
                    <a:gd name="T25" fmla="*/ 1103 h 1633"/>
                    <a:gd name="T26" fmla="*/ 1499 w 2042"/>
                    <a:gd name="T27" fmla="*/ 1086 h 1633"/>
                    <a:gd name="T28" fmla="*/ 1584 w 2042"/>
                    <a:gd name="T29" fmla="*/ 1117 h 1633"/>
                    <a:gd name="T30" fmla="*/ 1651 w 2042"/>
                    <a:gd name="T31" fmla="*/ 1202 h 1633"/>
                    <a:gd name="T32" fmla="*/ 1730 w 2042"/>
                    <a:gd name="T33" fmla="*/ 1188 h 1633"/>
                    <a:gd name="T34" fmla="*/ 1783 w 2042"/>
                    <a:gd name="T35" fmla="*/ 1215 h 1633"/>
                    <a:gd name="T36" fmla="*/ 1812 w 2042"/>
                    <a:gd name="T37" fmla="*/ 1268 h 1633"/>
                    <a:gd name="T38" fmla="*/ 1817 w 2042"/>
                    <a:gd name="T39" fmla="*/ 1333 h 1633"/>
                    <a:gd name="T40" fmla="*/ 1851 w 2042"/>
                    <a:gd name="T41" fmla="*/ 1350 h 1633"/>
                    <a:gd name="T42" fmla="*/ 1887 w 2042"/>
                    <a:gd name="T43" fmla="*/ 1385 h 1633"/>
                    <a:gd name="T44" fmla="*/ 1897 w 2042"/>
                    <a:gd name="T45" fmla="*/ 1448 h 1633"/>
                    <a:gd name="T46" fmla="*/ 1941 w 2042"/>
                    <a:gd name="T47" fmla="*/ 1480 h 1633"/>
                    <a:gd name="T48" fmla="*/ 1990 w 2042"/>
                    <a:gd name="T49" fmla="*/ 1523 h 1633"/>
                    <a:gd name="T50" fmla="*/ 2020 w 2042"/>
                    <a:gd name="T51" fmla="*/ 1581 h 1633"/>
                    <a:gd name="T52" fmla="*/ 2042 w 2042"/>
                    <a:gd name="T53" fmla="*/ 1632 h 1633"/>
                    <a:gd name="T54" fmla="*/ 788 w 2042"/>
                    <a:gd name="T55" fmla="*/ 1632 h 1633"/>
                    <a:gd name="T56" fmla="*/ 849 w 2042"/>
                    <a:gd name="T57" fmla="*/ 1562 h 1633"/>
                    <a:gd name="T58" fmla="*/ 925 w 2042"/>
                    <a:gd name="T59" fmla="*/ 1536 h 1633"/>
                    <a:gd name="T60" fmla="*/ 991 w 2042"/>
                    <a:gd name="T61" fmla="*/ 1502 h 1633"/>
                    <a:gd name="T62" fmla="*/ 1030 w 2042"/>
                    <a:gd name="T63" fmla="*/ 1442 h 1633"/>
                    <a:gd name="T64" fmla="*/ 1094 w 2042"/>
                    <a:gd name="T65" fmla="*/ 1422 h 1633"/>
                    <a:gd name="T66" fmla="*/ 1140 w 2042"/>
                    <a:gd name="T67" fmla="*/ 1332 h 1633"/>
                    <a:gd name="T68" fmla="*/ 1190 w 2042"/>
                    <a:gd name="T69" fmla="*/ 1300 h 1633"/>
                    <a:gd name="T70" fmla="*/ 733 w 2042"/>
                    <a:gd name="T71" fmla="*/ 909 h 1633"/>
                    <a:gd name="T72" fmla="*/ 751 w 2042"/>
                    <a:gd name="T73" fmla="*/ 969 h 1633"/>
                    <a:gd name="T74" fmla="*/ 789 w 2042"/>
                    <a:gd name="T75" fmla="*/ 1019 h 1633"/>
                    <a:gd name="T76" fmla="*/ 793 w 2042"/>
                    <a:gd name="T77" fmla="*/ 1080 h 1633"/>
                    <a:gd name="T78" fmla="*/ 658 w 2042"/>
                    <a:gd name="T79" fmla="*/ 1351 h 1633"/>
                    <a:gd name="T80" fmla="*/ 509 w 2042"/>
                    <a:gd name="T81" fmla="*/ 1611 h 1633"/>
                    <a:gd name="T82" fmla="*/ 445 w 2042"/>
                    <a:gd name="T83" fmla="*/ 1633 h 1633"/>
                    <a:gd name="T84" fmla="*/ 387 w 2042"/>
                    <a:gd name="T85" fmla="*/ 1612 h 1633"/>
                    <a:gd name="T86" fmla="*/ 356 w 2042"/>
                    <a:gd name="T87" fmla="*/ 1558 h 1633"/>
                    <a:gd name="T88" fmla="*/ 368 w 2042"/>
                    <a:gd name="T89" fmla="*/ 1480 h 1633"/>
                    <a:gd name="T90" fmla="*/ 319 w 2042"/>
                    <a:gd name="T91" fmla="*/ 1067 h 1633"/>
                    <a:gd name="T92" fmla="*/ 173 w 2042"/>
                    <a:gd name="T93" fmla="*/ 1590 h 1633"/>
                    <a:gd name="T94" fmla="*/ 119 w 2042"/>
                    <a:gd name="T95" fmla="*/ 1625 h 1633"/>
                    <a:gd name="T96" fmla="*/ 60 w 2042"/>
                    <a:gd name="T97" fmla="*/ 1622 h 1633"/>
                    <a:gd name="T98" fmla="*/ 14 w 2042"/>
                    <a:gd name="T99" fmla="*/ 1586 h 1633"/>
                    <a:gd name="T100" fmla="*/ 0 w 2042"/>
                    <a:gd name="T101" fmla="*/ 1516 h 1633"/>
                    <a:gd name="T102" fmla="*/ 102 w 2042"/>
                    <a:gd name="T103" fmla="*/ 661 h 1633"/>
                    <a:gd name="T104" fmla="*/ 108 w 2042"/>
                    <a:gd name="T105" fmla="*/ 609 h 1633"/>
                    <a:gd name="T106" fmla="*/ 131 w 2042"/>
                    <a:gd name="T107" fmla="*/ 574 h 1633"/>
                    <a:gd name="T108" fmla="*/ 180 w 2042"/>
                    <a:gd name="T109" fmla="*/ 528 h 1633"/>
                    <a:gd name="T110" fmla="*/ 175 w 2042"/>
                    <a:gd name="T111" fmla="*/ 498 h 1633"/>
                    <a:gd name="T112" fmla="*/ 145 w 2042"/>
                    <a:gd name="T113" fmla="*/ 457 h 1633"/>
                    <a:gd name="T114" fmla="*/ 44 w 2042"/>
                    <a:gd name="T115" fmla="*/ 352 h 1633"/>
                    <a:gd name="T116" fmla="*/ 52 w 2042"/>
                    <a:gd name="T117" fmla="*/ 318 h 1633"/>
                    <a:gd name="T118" fmla="*/ 91 w 2042"/>
                    <a:gd name="T119" fmla="*/ 322 h 1633"/>
                    <a:gd name="T120" fmla="*/ 221 w 2042"/>
                    <a:gd name="T121" fmla="*/ 72 h 1633"/>
                    <a:gd name="T122" fmla="*/ 262 w 2042"/>
                    <a:gd name="T123" fmla="*/ 13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42" h="1633">
                      <a:moveTo>
                        <a:pt x="733" y="537"/>
                      </a:moveTo>
                      <a:lnTo>
                        <a:pt x="488" y="640"/>
                      </a:lnTo>
                      <a:lnTo>
                        <a:pt x="616" y="741"/>
                      </a:lnTo>
                      <a:lnTo>
                        <a:pt x="733" y="537"/>
                      </a:lnTo>
                      <a:close/>
                      <a:moveTo>
                        <a:pt x="362" y="194"/>
                      </a:moveTo>
                      <a:lnTo>
                        <a:pt x="319" y="392"/>
                      </a:lnTo>
                      <a:lnTo>
                        <a:pt x="514" y="195"/>
                      </a:lnTo>
                      <a:lnTo>
                        <a:pt x="362" y="194"/>
                      </a:lnTo>
                      <a:close/>
                      <a:moveTo>
                        <a:pt x="301" y="0"/>
                      </a:moveTo>
                      <a:lnTo>
                        <a:pt x="687" y="0"/>
                      </a:lnTo>
                      <a:lnTo>
                        <a:pt x="717" y="0"/>
                      </a:lnTo>
                      <a:lnTo>
                        <a:pt x="741" y="1"/>
                      </a:lnTo>
                      <a:lnTo>
                        <a:pt x="759" y="5"/>
                      </a:lnTo>
                      <a:lnTo>
                        <a:pt x="773" y="9"/>
                      </a:lnTo>
                      <a:lnTo>
                        <a:pt x="784" y="14"/>
                      </a:lnTo>
                      <a:lnTo>
                        <a:pt x="793" y="22"/>
                      </a:lnTo>
                      <a:lnTo>
                        <a:pt x="801" y="31"/>
                      </a:lnTo>
                      <a:lnTo>
                        <a:pt x="810" y="43"/>
                      </a:lnTo>
                      <a:lnTo>
                        <a:pt x="819" y="56"/>
                      </a:lnTo>
                      <a:lnTo>
                        <a:pt x="967" y="267"/>
                      </a:lnTo>
                      <a:lnTo>
                        <a:pt x="984" y="296"/>
                      </a:lnTo>
                      <a:lnTo>
                        <a:pt x="996" y="320"/>
                      </a:lnTo>
                      <a:lnTo>
                        <a:pt x="1005" y="340"/>
                      </a:lnTo>
                      <a:lnTo>
                        <a:pt x="1010" y="358"/>
                      </a:lnTo>
                      <a:lnTo>
                        <a:pt x="1012" y="372"/>
                      </a:lnTo>
                      <a:lnTo>
                        <a:pt x="1012" y="385"/>
                      </a:lnTo>
                      <a:lnTo>
                        <a:pt x="1009" y="398"/>
                      </a:lnTo>
                      <a:lnTo>
                        <a:pt x="1005" y="410"/>
                      </a:lnTo>
                      <a:lnTo>
                        <a:pt x="999" y="423"/>
                      </a:lnTo>
                      <a:lnTo>
                        <a:pt x="992" y="437"/>
                      </a:lnTo>
                      <a:lnTo>
                        <a:pt x="984" y="453"/>
                      </a:lnTo>
                      <a:lnTo>
                        <a:pt x="763" y="856"/>
                      </a:lnTo>
                      <a:lnTo>
                        <a:pt x="1283" y="1278"/>
                      </a:lnTo>
                      <a:lnTo>
                        <a:pt x="1296" y="1236"/>
                      </a:lnTo>
                      <a:lnTo>
                        <a:pt x="1313" y="1200"/>
                      </a:lnTo>
                      <a:lnTo>
                        <a:pt x="1334" y="1168"/>
                      </a:lnTo>
                      <a:lnTo>
                        <a:pt x="1357" y="1142"/>
                      </a:lnTo>
                      <a:lnTo>
                        <a:pt x="1382" y="1120"/>
                      </a:lnTo>
                      <a:lnTo>
                        <a:pt x="1410" y="1103"/>
                      </a:lnTo>
                      <a:lnTo>
                        <a:pt x="1438" y="1092"/>
                      </a:lnTo>
                      <a:lnTo>
                        <a:pt x="1469" y="1086"/>
                      </a:lnTo>
                      <a:lnTo>
                        <a:pt x="1499" y="1086"/>
                      </a:lnTo>
                      <a:lnTo>
                        <a:pt x="1527" y="1091"/>
                      </a:lnTo>
                      <a:lnTo>
                        <a:pt x="1556" y="1101"/>
                      </a:lnTo>
                      <a:lnTo>
                        <a:pt x="1584" y="1117"/>
                      </a:lnTo>
                      <a:lnTo>
                        <a:pt x="1609" y="1139"/>
                      </a:lnTo>
                      <a:lnTo>
                        <a:pt x="1631" y="1168"/>
                      </a:lnTo>
                      <a:lnTo>
                        <a:pt x="1651" y="1202"/>
                      </a:lnTo>
                      <a:lnTo>
                        <a:pt x="1679" y="1192"/>
                      </a:lnTo>
                      <a:lnTo>
                        <a:pt x="1707" y="1186"/>
                      </a:lnTo>
                      <a:lnTo>
                        <a:pt x="1730" y="1188"/>
                      </a:lnTo>
                      <a:lnTo>
                        <a:pt x="1750" y="1193"/>
                      </a:lnTo>
                      <a:lnTo>
                        <a:pt x="1768" y="1202"/>
                      </a:lnTo>
                      <a:lnTo>
                        <a:pt x="1783" y="1215"/>
                      </a:lnTo>
                      <a:lnTo>
                        <a:pt x="1796" y="1230"/>
                      </a:lnTo>
                      <a:lnTo>
                        <a:pt x="1805" y="1248"/>
                      </a:lnTo>
                      <a:lnTo>
                        <a:pt x="1812" y="1268"/>
                      </a:lnTo>
                      <a:lnTo>
                        <a:pt x="1815" y="1289"/>
                      </a:lnTo>
                      <a:lnTo>
                        <a:pt x="1818" y="1311"/>
                      </a:lnTo>
                      <a:lnTo>
                        <a:pt x="1817" y="1333"/>
                      </a:lnTo>
                      <a:lnTo>
                        <a:pt x="1814" y="1354"/>
                      </a:lnTo>
                      <a:lnTo>
                        <a:pt x="1834" y="1349"/>
                      </a:lnTo>
                      <a:lnTo>
                        <a:pt x="1851" y="1350"/>
                      </a:lnTo>
                      <a:lnTo>
                        <a:pt x="1865" y="1357"/>
                      </a:lnTo>
                      <a:lnTo>
                        <a:pt x="1877" y="1370"/>
                      </a:lnTo>
                      <a:lnTo>
                        <a:pt x="1887" y="1385"/>
                      </a:lnTo>
                      <a:lnTo>
                        <a:pt x="1894" y="1405"/>
                      </a:lnTo>
                      <a:lnTo>
                        <a:pt x="1897" y="1426"/>
                      </a:lnTo>
                      <a:lnTo>
                        <a:pt x="1897" y="1448"/>
                      </a:lnTo>
                      <a:lnTo>
                        <a:pt x="1891" y="1469"/>
                      </a:lnTo>
                      <a:lnTo>
                        <a:pt x="1919" y="1472"/>
                      </a:lnTo>
                      <a:lnTo>
                        <a:pt x="1941" y="1480"/>
                      </a:lnTo>
                      <a:lnTo>
                        <a:pt x="1961" y="1492"/>
                      </a:lnTo>
                      <a:lnTo>
                        <a:pt x="1976" y="1506"/>
                      </a:lnTo>
                      <a:lnTo>
                        <a:pt x="1990" y="1523"/>
                      </a:lnTo>
                      <a:lnTo>
                        <a:pt x="2001" y="1541"/>
                      </a:lnTo>
                      <a:lnTo>
                        <a:pt x="2012" y="1561"/>
                      </a:lnTo>
                      <a:lnTo>
                        <a:pt x="2020" y="1581"/>
                      </a:lnTo>
                      <a:lnTo>
                        <a:pt x="2028" y="1599"/>
                      </a:lnTo>
                      <a:lnTo>
                        <a:pt x="2035" y="1616"/>
                      </a:lnTo>
                      <a:lnTo>
                        <a:pt x="2042" y="1632"/>
                      </a:lnTo>
                      <a:lnTo>
                        <a:pt x="1623" y="1633"/>
                      </a:lnTo>
                      <a:lnTo>
                        <a:pt x="1204" y="1632"/>
                      </a:lnTo>
                      <a:lnTo>
                        <a:pt x="788" y="1632"/>
                      </a:lnTo>
                      <a:lnTo>
                        <a:pt x="807" y="1602"/>
                      </a:lnTo>
                      <a:lnTo>
                        <a:pt x="828" y="1579"/>
                      </a:lnTo>
                      <a:lnTo>
                        <a:pt x="849" y="1562"/>
                      </a:lnTo>
                      <a:lnTo>
                        <a:pt x="873" y="1550"/>
                      </a:lnTo>
                      <a:lnTo>
                        <a:pt x="898" y="1543"/>
                      </a:lnTo>
                      <a:lnTo>
                        <a:pt x="925" y="1536"/>
                      </a:lnTo>
                      <a:lnTo>
                        <a:pt x="955" y="1532"/>
                      </a:lnTo>
                      <a:lnTo>
                        <a:pt x="988" y="1528"/>
                      </a:lnTo>
                      <a:lnTo>
                        <a:pt x="991" y="1502"/>
                      </a:lnTo>
                      <a:lnTo>
                        <a:pt x="999" y="1478"/>
                      </a:lnTo>
                      <a:lnTo>
                        <a:pt x="1012" y="1457"/>
                      </a:lnTo>
                      <a:lnTo>
                        <a:pt x="1030" y="1442"/>
                      </a:lnTo>
                      <a:lnTo>
                        <a:pt x="1050" y="1430"/>
                      </a:lnTo>
                      <a:lnTo>
                        <a:pt x="1072" y="1423"/>
                      </a:lnTo>
                      <a:lnTo>
                        <a:pt x="1094" y="1422"/>
                      </a:lnTo>
                      <a:lnTo>
                        <a:pt x="1109" y="1384"/>
                      </a:lnTo>
                      <a:lnTo>
                        <a:pt x="1124" y="1354"/>
                      </a:lnTo>
                      <a:lnTo>
                        <a:pt x="1140" y="1332"/>
                      </a:lnTo>
                      <a:lnTo>
                        <a:pt x="1156" y="1315"/>
                      </a:lnTo>
                      <a:lnTo>
                        <a:pt x="1173" y="1304"/>
                      </a:lnTo>
                      <a:lnTo>
                        <a:pt x="1190" y="1300"/>
                      </a:lnTo>
                      <a:lnTo>
                        <a:pt x="1207" y="1300"/>
                      </a:lnTo>
                      <a:lnTo>
                        <a:pt x="1225" y="1306"/>
                      </a:lnTo>
                      <a:lnTo>
                        <a:pt x="733" y="909"/>
                      </a:lnTo>
                      <a:lnTo>
                        <a:pt x="720" y="932"/>
                      </a:lnTo>
                      <a:lnTo>
                        <a:pt x="735" y="951"/>
                      </a:lnTo>
                      <a:lnTo>
                        <a:pt x="751" y="969"/>
                      </a:lnTo>
                      <a:lnTo>
                        <a:pt x="768" y="986"/>
                      </a:lnTo>
                      <a:lnTo>
                        <a:pt x="781" y="1002"/>
                      </a:lnTo>
                      <a:lnTo>
                        <a:pt x="789" y="1019"/>
                      </a:lnTo>
                      <a:lnTo>
                        <a:pt x="794" y="1037"/>
                      </a:lnTo>
                      <a:lnTo>
                        <a:pt x="796" y="1058"/>
                      </a:lnTo>
                      <a:lnTo>
                        <a:pt x="793" y="1080"/>
                      </a:lnTo>
                      <a:lnTo>
                        <a:pt x="785" y="1107"/>
                      </a:lnTo>
                      <a:lnTo>
                        <a:pt x="772" y="1134"/>
                      </a:lnTo>
                      <a:lnTo>
                        <a:pt x="658" y="1351"/>
                      </a:lnTo>
                      <a:lnTo>
                        <a:pt x="546" y="1567"/>
                      </a:lnTo>
                      <a:lnTo>
                        <a:pt x="529" y="1592"/>
                      </a:lnTo>
                      <a:lnTo>
                        <a:pt x="509" y="1611"/>
                      </a:lnTo>
                      <a:lnTo>
                        <a:pt x="488" y="1624"/>
                      </a:lnTo>
                      <a:lnTo>
                        <a:pt x="466" y="1630"/>
                      </a:lnTo>
                      <a:lnTo>
                        <a:pt x="445" y="1633"/>
                      </a:lnTo>
                      <a:lnTo>
                        <a:pt x="424" y="1630"/>
                      </a:lnTo>
                      <a:lnTo>
                        <a:pt x="404" y="1624"/>
                      </a:lnTo>
                      <a:lnTo>
                        <a:pt x="387" y="1612"/>
                      </a:lnTo>
                      <a:lnTo>
                        <a:pt x="373" y="1598"/>
                      </a:lnTo>
                      <a:lnTo>
                        <a:pt x="362" y="1579"/>
                      </a:lnTo>
                      <a:lnTo>
                        <a:pt x="356" y="1558"/>
                      </a:lnTo>
                      <a:lnTo>
                        <a:pt x="353" y="1535"/>
                      </a:lnTo>
                      <a:lnTo>
                        <a:pt x="358" y="1509"/>
                      </a:lnTo>
                      <a:lnTo>
                        <a:pt x="368" y="1480"/>
                      </a:lnTo>
                      <a:lnTo>
                        <a:pt x="568" y="1070"/>
                      </a:lnTo>
                      <a:lnTo>
                        <a:pt x="318" y="761"/>
                      </a:lnTo>
                      <a:lnTo>
                        <a:pt x="319" y="1067"/>
                      </a:lnTo>
                      <a:lnTo>
                        <a:pt x="196" y="1544"/>
                      </a:lnTo>
                      <a:lnTo>
                        <a:pt x="186" y="1569"/>
                      </a:lnTo>
                      <a:lnTo>
                        <a:pt x="173" y="1590"/>
                      </a:lnTo>
                      <a:lnTo>
                        <a:pt x="157" y="1605"/>
                      </a:lnTo>
                      <a:lnTo>
                        <a:pt x="139" y="1617"/>
                      </a:lnTo>
                      <a:lnTo>
                        <a:pt x="119" y="1625"/>
                      </a:lnTo>
                      <a:lnTo>
                        <a:pt x="99" y="1628"/>
                      </a:lnTo>
                      <a:lnTo>
                        <a:pt x="78" y="1628"/>
                      </a:lnTo>
                      <a:lnTo>
                        <a:pt x="60" y="1622"/>
                      </a:lnTo>
                      <a:lnTo>
                        <a:pt x="42" y="1615"/>
                      </a:lnTo>
                      <a:lnTo>
                        <a:pt x="27" y="1602"/>
                      </a:lnTo>
                      <a:lnTo>
                        <a:pt x="14" y="1586"/>
                      </a:lnTo>
                      <a:lnTo>
                        <a:pt x="5" y="1566"/>
                      </a:lnTo>
                      <a:lnTo>
                        <a:pt x="0" y="1543"/>
                      </a:lnTo>
                      <a:lnTo>
                        <a:pt x="0" y="1516"/>
                      </a:lnTo>
                      <a:lnTo>
                        <a:pt x="5" y="1486"/>
                      </a:lnTo>
                      <a:lnTo>
                        <a:pt x="102" y="1096"/>
                      </a:lnTo>
                      <a:lnTo>
                        <a:pt x="102" y="661"/>
                      </a:lnTo>
                      <a:lnTo>
                        <a:pt x="103" y="640"/>
                      </a:lnTo>
                      <a:lnTo>
                        <a:pt x="104" y="623"/>
                      </a:lnTo>
                      <a:lnTo>
                        <a:pt x="108" y="609"/>
                      </a:lnTo>
                      <a:lnTo>
                        <a:pt x="114" y="596"/>
                      </a:lnTo>
                      <a:lnTo>
                        <a:pt x="121" y="585"/>
                      </a:lnTo>
                      <a:lnTo>
                        <a:pt x="131" y="574"/>
                      </a:lnTo>
                      <a:lnTo>
                        <a:pt x="144" y="560"/>
                      </a:lnTo>
                      <a:lnTo>
                        <a:pt x="161" y="546"/>
                      </a:lnTo>
                      <a:lnTo>
                        <a:pt x="180" y="528"/>
                      </a:lnTo>
                      <a:lnTo>
                        <a:pt x="204" y="507"/>
                      </a:lnTo>
                      <a:lnTo>
                        <a:pt x="190" y="504"/>
                      </a:lnTo>
                      <a:lnTo>
                        <a:pt x="175" y="498"/>
                      </a:lnTo>
                      <a:lnTo>
                        <a:pt x="162" y="487"/>
                      </a:lnTo>
                      <a:lnTo>
                        <a:pt x="152" y="474"/>
                      </a:lnTo>
                      <a:lnTo>
                        <a:pt x="145" y="457"/>
                      </a:lnTo>
                      <a:lnTo>
                        <a:pt x="142" y="437"/>
                      </a:lnTo>
                      <a:lnTo>
                        <a:pt x="55" y="367"/>
                      </a:lnTo>
                      <a:lnTo>
                        <a:pt x="44" y="352"/>
                      </a:lnTo>
                      <a:lnTo>
                        <a:pt x="42" y="338"/>
                      </a:lnTo>
                      <a:lnTo>
                        <a:pt x="44" y="326"/>
                      </a:lnTo>
                      <a:lnTo>
                        <a:pt x="52" y="318"/>
                      </a:lnTo>
                      <a:lnTo>
                        <a:pt x="63" y="314"/>
                      </a:lnTo>
                      <a:lnTo>
                        <a:pt x="77" y="314"/>
                      </a:lnTo>
                      <a:lnTo>
                        <a:pt x="91" y="322"/>
                      </a:lnTo>
                      <a:lnTo>
                        <a:pt x="153" y="373"/>
                      </a:lnTo>
                      <a:lnTo>
                        <a:pt x="213" y="101"/>
                      </a:lnTo>
                      <a:lnTo>
                        <a:pt x="221" y="72"/>
                      </a:lnTo>
                      <a:lnTo>
                        <a:pt x="233" y="48"/>
                      </a:lnTo>
                      <a:lnTo>
                        <a:pt x="246" y="28"/>
                      </a:lnTo>
                      <a:lnTo>
                        <a:pt x="262" y="13"/>
                      </a:lnTo>
                      <a:lnTo>
                        <a:pt x="280" y="4"/>
                      </a:lnTo>
                      <a:lnTo>
                        <a:pt x="30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Line 182">
                  <a:extLst>
                    <a:ext uri="{FF2B5EF4-FFF2-40B4-BE49-F238E27FC236}">
                      <a16:creationId xmlns:a16="http://schemas.microsoft.com/office/drawing/2014/main" id="{8D215230-3883-4906-8829-BC79A355A32C}"/>
                    </a:ext>
                  </a:extLst>
                </p:cNvPr>
                <p:cNvSpPr>
                  <a:spLocks noChangeShapeType="1"/>
                </p:cNvSpPr>
                <p:nvPr/>
              </p:nvSpPr>
              <p:spPr bwMode="auto">
                <a:xfrm flipH="1" flipV="1">
                  <a:off x="1064787" y="3062799"/>
                  <a:ext cx="3579"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Line 183">
                  <a:extLst>
                    <a:ext uri="{FF2B5EF4-FFF2-40B4-BE49-F238E27FC236}">
                      <a16:creationId xmlns:a16="http://schemas.microsoft.com/office/drawing/2014/main" id="{B9AD5BB3-96CC-4E29-8F9E-1B80D816B02F}"/>
                    </a:ext>
                  </a:extLst>
                </p:cNvPr>
                <p:cNvSpPr>
                  <a:spLocks noChangeShapeType="1"/>
                </p:cNvSpPr>
                <p:nvPr/>
              </p:nvSpPr>
              <p:spPr bwMode="auto">
                <a:xfrm flipH="1">
                  <a:off x="1061924" y="3062799"/>
                  <a:ext cx="2863" cy="0"/>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Line 184">
                  <a:extLst>
                    <a:ext uri="{FF2B5EF4-FFF2-40B4-BE49-F238E27FC236}">
                      <a16:creationId xmlns:a16="http://schemas.microsoft.com/office/drawing/2014/main" id="{F4805160-1996-440B-AAF0-BE06BE1FEFD4}"/>
                    </a:ext>
                  </a:extLst>
                </p:cNvPr>
                <p:cNvSpPr>
                  <a:spLocks noChangeShapeType="1"/>
                </p:cNvSpPr>
                <p:nvPr/>
              </p:nvSpPr>
              <p:spPr bwMode="auto">
                <a:xfrm flipH="1">
                  <a:off x="1059061" y="3062799"/>
                  <a:ext cx="2863"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Line 185">
                  <a:extLst>
                    <a:ext uri="{FF2B5EF4-FFF2-40B4-BE49-F238E27FC236}">
                      <a16:creationId xmlns:a16="http://schemas.microsoft.com/office/drawing/2014/main" id="{9A2FB8AB-75B4-43AB-AB6F-05C944B0923C}"/>
                    </a:ext>
                  </a:extLst>
                </p:cNvPr>
                <p:cNvSpPr>
                  <a:spLocks noChangeShapeType="1"/>
                </p:cNvSpPr>
                <p:nvPr/>
              </p:nvSpPr>
              <p:spPr bwMode="auto">
                <a:xfrm flipH="1">
                  <a:off x="1055482" y="3063515"/>
                  <a:ext cx="3579"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Line 186">
                  <a:extLst>
                    <a:ext uri="{FF2B5EF4-FFF2-40B4-BE49-F238E27FC236}">
                      <a16:creationId xmlns:a16="http://schemas.microsoft.com/office/drawing/2014/main" id="{A1DF02E3-264C-4FF4-B47A-84503A0485AD}"/>
                    </a:ext>
                  </a:extLst>
                </p:cNvPr>
                <p:cNvSpPr>
                  <a:spLocks noChangeShapeType="1"/>
                </p:cNvSpPr>
                <p:nvPr/>
              </p:nvSpPr>
              <p:spPr bwMode="auto">
                <a:xfrm flipH="1">
                  <a:off x="1052619" y="3065662"/>
                  <a:ext cx="2863" cy="2863"/>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Line 187">
                  <a:extLst>
                    <a:ext uri="{FF2B5EF4-FFF2-40B4-BE49-F238E27FC236}">
                      <a16:creationId xmlns:a16="http://schemas.microsoft.com/office/drawing/2014/main" id="{25760C2A-25DC-4085-B313-EECB14DEC3B4}"/>
                    </a:ext>
                  </a:extLst>
                </p:cNvPr>
                <p:cNvSpPr>
                  <a:spLocks noChangeShapeType="1"/>
                </p:cNvSpPr>
                <p:nvPr/>
              </p:nvSpPr>
              <p:spPr bwMode="auto">
                <a:xfrm flipH="1">
                  <a:off x="1050472" y="3068525"/>
                  <a:ext cx="2148"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Line 188">
                  <a:extLst>
                    <a:ext uri="{FF2B5EF4-FFF2-40B4-BE49-F238E27FC236}">
                      <a16:creationId xmlns:a16="http://schemas.microsoft.com/office/drawing/2014/main" id="{684AE736-CFFD-4E58-A31D-A4F09F1FD818}"/>
                    </a:ext>
                  </a:extLst>
                </p:cNvPr>
                <p:cNvSpPr>
                  <a:spLocks noChangeShapeType="1"/>
                </p:cNvSpPr>
                <p:nvPr/>
              </p:nvSpPr>
              <p:spPr bwMode="auto">
                <a:xfrm flipH="1">
                  <a:off x="1047609" y="3072819"/>
                  <a:ext cx="2863" cy="5011"/>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Line 189">
                  <a:extLst>
                    <a:ext uri="{FF2B5EF4-FFF2-40B4-BE49-F238E27FC236}">
                      <a16:creationId xmlns:a16="http://schemas.microsoft.com/office/drawing/2014/main" id="{78690824-D30A-4EB3-9778-7ED0AFFE4AB3}"/>
                    </a:ext>
                  </a:extLst>
                </p:cNvPr>
                <p:cNvSpPr>
                  <a:spLocks noChangeShapeType="1"/>
                </p:cNvSpPr>
                <p:nvPr/>
              </p:nvSpPr>
              <p:spPr bwMode="auto">
                <a:xfrm flipH="1">
                  <a:off x="1044746" y="3077830"/>
                  <a:ext cx="2863" cy="715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Line 190">
                  <a:extLst>
                    <a:ext uri="{FF2B5EF4-FFF2-40B4-BE49-F238E27FC236}">
                      <a16:creationId xmlns:a16="http://schemas.microsoft.com/office/drawing/2014/main" id="{B3DB6FE6-6C21-433F-9A6D-240AB055E1D5}"/>
                    </a:ext>
                  </a:extLst>
                </p:cNvPr>
                <p:cNvSpPr>
                  <a:spLocks noChangeShapeType="1"/>
                </p:cNvSpPr>
                <p:nvPr/>
              </p:nvSpPr>
              <p:spPr bwMode="auto">
                <a:xfrm flipH="1">
                  <a:off x="1040451" y="3084988"/>
                  <a:ext cx="4295" cy="0"/>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6" name="Line 191">
                  <a:extLst>
                    <a:ext uri="{FF2B5EF4-FFF2-40B4-BE49-F238E27FC236}">
                      <a16:creationId xmlns:a16="http://schemas.microsoft.com/office/drawing/2014/main" id="{02B0CDB8-7940-44A7-92BE-6E389D13D604}"/>
                    </a:ext>
                  </a:extLst>
                </p:cNvPr>
                <p:cNvSpPr>
                  <a:spLocks noChangeShapeType="1"/>
                </p:cNvSpPr>
                <p:nvPr/>
              </p:nvSpPr>
              <p:spPr bwMode="auto">
                <a:xfrm flipH="1">
                  <a:off x="1036872" y="3084988"/>
                  <a:ext cx="3579"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Line 192">
                  <a:extLst>
                    <a:ext uri="{FF2B5EF4-FFF2-40B4-BE49-F238E27FC236}">
                      <a16:creationId xmlns:a16="http://schemas.microsoft.com/office/drawing/2014/main" id="{10A1FD8D-EF59-4B8A-9971-D24909F507F5}"/>
                    </a:ext>
                  </a:extLst>
                </p:cNvPr>
                <p:cNvSpPr>
                  <a:spLocks noChangeShapeType="1"/>
                </p:cNvSpPr>
                <p:nvPr/>
              </p:nvSpPr>
              <p:spPr bwMode="auto">
                <a:xfrm flipH="1">
                  <a:off x="1033293" y="3085703"/>
                  <a:ext cx="3579"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Line 193">
                  <a:extLst>
                    <a:ext uri="{FF2B5EF4-FFF2-40B4-BE49-F238E27FC236}">
                      <a16:creationId xmlns:a16="http://schemas.microsoft.com/office/drawing/2014/main" id="{E73FBB53-BE78-470E-9ED6-BC0CA72BA5CA}"/>
                    </a:ext>
                  </a:extLst>
                </p:cNvPr>
                <p:cNvSpPr>
                  <a:spLocks noChangeShapeType="1"/>
                </p:cNvSpPr>
                <p:nvPr/>
              </p:nvSpPr>
              <p:spPr bwMode="auto">
                <a:xfrm flipH="1">
                  <a:off x="1029715" y="3087851"/>
                  <a:ext cx="3579" cy="2863"/>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Line 194">
                  <a:extLst>
                    <a:ext uri="{FF2B5EF4-FFF2-40B4-BE49-F238E27FC236}">
                      <a16:creationId xmlns:a16="http://schemas.microsoft.com/office/drawing/2014/main" id="{32D4FC66-ACED-4307-ABBD-096E117C5DAB}"/>
                    </a:ext>
                  </a:extLst>
                </p:cNvPr>
                <p:cNvSpPr>
                  <a:spLocks noChangeShapeType="1"/>
                </p:cNvSpPr>
                <p:nvPr/>
              </p:nvSpPr>
              <p:spPr bwMode="auto">
                <a:xfrm flipH="1">
                  <a:off x="1027567" y="3090714"/>
                  <a:ext cx="2148"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Line 195">
                  <a:extLst>
                    <a:ext uri="{FF2B5EF4-FFF2-40B4-BE49-F238E27FC236}">
                      <a16:creationId xmlns:a16="http://schemas.microsoft.com/office/drawing/2014/main" id="{40710CFF-D0EC-406C-AC73-0BE71FE4CAAA}"/>
                    </a:ext>
                  </a:extLst>
                </p:cNvPr>
                <p:cNvSpPr>
                  <a:spLocks noChangeShapeType="1"/>
                </p:cNvSpPr>
                <p:nvPr/>
              </p:nvSpPr>
              <p:spPr bwMode="auto">
                <a:xfrm flipH="1">
                  <a:off x="1026136" y="3095009"/>
                  <a:ext cx="1432"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Line 196">
                  <a:extLst>
                    <a:ext uri="{FF2B5EF4-FFF2-40B4-BE49-F238E27FC236}">
                      <a16:creationId xmlns:a16="http://schemas.microsoft.com/office/drawing/2014/main" id="{28447F18-4D22-4D52-B0A5-2BD99B6891D8}"/>
                    </a:ext>
                  </a:extLst>
                </p:cNvPr>
                <p:cNvSpPr>
                  <a:spLocks noChangeShapeType="1"/>
                </p:cNvSpPr>
                <p:nvPr/>
              </p:nvSpPr>
              <p:spPr bwMode="auto">
                <a:xfrm flipH="1">
                  <a:off x="1026136" y="3099303"/>
                  <a:ext cx="0"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Line 197">
                  <a:extLst>
                    <a:ext uri="{FF2B5EF4-FFF2-40B4-BE49-F238E27FC236}">
                      <a16:creationId xmlns:a16="http://schemas.microsoft.com/office/drawing/2014/main" id="{63153BDE-8758-4165-84E0-8AA988570150}"/>
                    </a:ext>
                  </a:extLst>
                </p:cNvPr>
                <p:cNvSpPr>
                  <a:spLocks noChangeShapeType="1"/>
                </p:cNvSpPr>
                <p:nvPr/>
              </p:nvSpPr>
              <p:spPr bwMode="auto">
                <a:xfrm flipH="1">
                  <a:off x="1019694" y="3103598"/>
                  <a:ext cx="6442"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Line 198">
                  <a:extLst>
                    <a:ext uri="{FF2B5EF4-FFF2-40B4-BE49-F238E27FC236}">
                      <a16:creationId xmlns:a16="http://schemas.microsoft.com/office/drawing/2014/main" id="{5511D9FA-E2C2-4D55-8883-43235E306955}"/>
                    </a:ext>
                  </a:extLst>
                </p:cNvPr>
                <p:cNvSpPr>
                  <a:spLocks noChangeShapeType="1"/>
                </p:cNvSpPr>
                <p:nvPr/>
              </p:nvSpPr>
              <p:spPr bwMode="auto">
                <a:xfrm flipH="1">
                  <a:off x="1014683" y="3104313"/>
                  <a:ext cx="5011"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Line 199">
                  <a:extLst>
                    <a:ext uri="{FF2B5EF4-FFF2-40B4-BE49-F238E27FC236}">
                      <a16:creationId xmlns:a16="http://schemas.microsoft.com/office/drawing/2014/main" id="{2B477BB8-8838-4DA7-9E90-33D0D1DE0A48}"/>
                    </a:ext>
                  </a:extLst>
                </p:cNvPr>
                <p:cNvSpPr>
                  <a:spLocks noChangeShapeType="1"/>
                </p:cNvSpPr>
                <p:nvPr/>
              </p:nvSpPr>
              <p:spPr bwMode="auto">
                <a:xfrm flipH="1">
                  <a:off x="1009673" y="3105029"/>
                  <a:ext cx="5011"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Line 200">
                  <a:extLst>
                    <a:ext uri="{FF2B5EF4-FFF2-40B4-BE49-F238E27FC236}">
                      <a16:creationId xmlns:a16="http://schemas.microsoft.com/office/drawing/2014/main" id="{04AFDD24-B46A-4505-87D0-F9A2505DAA03}"/>
                    </a:ext>
                  </a:extLst>
                </p:cNvPr>
                <p:cNvSpPr>
                  <a:spLocks noChangeShapeType="1"/>
                </p:cNvSpPr>
                <p:nvPr/>
              </p:nvSpPr>
              <p:spPr bwMode="auto">
                <a:xfrm flipH="1">
                  <a:off x="1005378" y="3106461"/>
                  <a:ext cx="4295"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Line 201">
                  <a:extLst>
                    <a:ext uri="{FF2B5EF4-FFF2-40B4-BE49-F238E27FC236}">
                      <a16:creationId xmlns:a16="http://schemas.microsoft.com/office/drawing/2014/main" id="{E56F829F-BAC7-49CA-9C4E-DC6F8D2FF08D}"/>
                    </a:ext>
                  </a:extLst>
                </p:cNvPr>
                <p:cNvSpPr>
                  <a:spLocks noChangeShapeType="1"/>
                </p:cNvSpPr>
                <p:nvPr/>
              </p:nvSpPr>
              <p:spPr bwMode="auto">
                <a:xfrm flipH="1">
                  <a:off x="1001084" y="3107893"/>
                  <a:ext cx="4295"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Line 202">
                  <a:extLst>
                    <a:ext uri="{FF2B5EF4-FFF2-40B4-BE49-F238E27FC236}">
                      <a16:creationId xmlns:a16="http://schemas.microsoft.com/office/drawing/2014/main" id="{CF1B7FA1-E135-4B6E-B08C-8E8A6800B9D2}"/>
                    </a:ext>
                  </a:extLst>
                </p:cNvPr>
                <p:cNvSpPr>
                  <a:spLocks noChangeShapeType="1"/>
                </p:cNvSpPr>
                <p:nvPr/>
              </p:nvSpPr>
              <p:spPr bwMode="auto">
                <a:xfrm flipH="1">
                  <a:off x="997505" y="3110040"/>
                  <a:ext cx="3579" cy="2863"/>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Line 203">
                  <a:extLst>
                    <a:ext uri="{FF2B5EF4-FFF2-40B4-BE49-F238E27FC236}">
                      <a16:creationId xmlns:a16="http://schemas.microsoft.com/office/drawing/2014/main" id="{500CF2F0-9706-4BF1-BD89-7C3D8B6DDEE5}"/>
                    </a:ext>
                  </a:extLst>
                </p:cNvPr>
                <p:cNvSpPr>
                  <a:spLocks noChangeShapeType="1"/>
                </p:cNvSpPr>
                <p:nvPr/>
              </p:nvSpPr>
              <p:spPr bwMode="auto">
                <a:xfrm flipH="1">
                  <a:off x="993210" y="3112903"/>
                  <a:ext cx="4295" cy="357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Line 204">
                  <a:extLst>
                    <a:ext uri="{FF2B5EF4-FFF2-40B4-BE49-F238E27FC236}">
                      <a16:creationId xmlns:a16="http://schemas.microsoft.com/office/drawing/2014/main" id="{6672C8B4-D7DE-4CCC-86BB-5A3F5B01E794}"/>
                    </a:ext>
                  </a:extLst>
                </p:cNvPr>
                <p:cNvSpPr>
                  <a:spLocks noChangeShapeType="1"/>
                </p:cNvSpPr>
                <p:nvPr/>
              </p:nvSpPr>
              <p:spPr bwMode="auto">
                <a:xfrm flipH="1">
                  <a:off x="989631" y="3116482"/>
                  <a:ext cx="3579" cy="572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Line 205">
                  <a:extLst>
                    <a:ext uri="{FF2B5EF4-FFF2-40B4-BE49-F238E27FC236}">
                      <a16:creationId xmlns:a16="http://schemas.microsoft.com/office/drawing/2014/main" id="{E1D188EA-3A08-4831-8D3A-BD292CCA0ADB}"/>
                    </a:ext>
                  </a:extLst>
                </p:cNvPr>
                <p:cNvSpPr>
                  <a:spLocks noChangeShapeType="1"/>
                </p:cNvSpPr>
                <p:nvPr/>
              </p:nvSpPr>
              <p:spPr bwMode="auto">
                <a:xfrm>
                  <a:off x="989631" y="3122208"/>
                  <a:ext cx="75156" cy="0"/>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414">
                  <a:extLst>
                    <a:ext uri="{FF2B5EF4-FFF2-40B4-BE49-F238E27FC236}">
                      <a16:creationId xmlns:a16="http://schemas.microsoft.com/office/drawing/2014/main" id="{F043DD0E-D97E-4FB9-976A-90CE3BDDA2F4}"/>
                    </a:ext>
                  </a:extLst>
                </p:cNvPr>
                <p:cNvSpPr>
                  <a:spLocks/>
                </p:cNvSpPr>
                <p:nvPr/>
              </p:nvSpPr>
              <p:spPr bwMode="auto">
                <a:xfrm>
                  <a:off x="893718" y="2830172"/>
                  <a:ext cx="97345" cy="4295"/>
                </a:xfrm>
                <a:custGeom>
                  <a:avLst/>
                  <a:gdLst>
                    <a:gd name="T0" fmla="*/ 50 w 542"/>
                    <a:gd name="T1" fmla="*/ 0 h 22"/>
                    <a:gd name="T2" fmla="*/ 436 w 542"/>
                    <a:gd name="T3" fmla="*/ 0 h 22"/>
                    <a:gd name="T4" fmla="*/ 466 w 542"/>
                    <a:gd name="T5" fmla="*/ 0 h 22"/>
                    <a:gd name="T6" fmla="*/ 490 w 542"/>
                    <a:gd name="T7" fmla="*/ 1 h 22"/>
                    <a:gd name="T8" fmla="*/ 508 w 542"/>
                    <a:gd name="T9" fmla="*/ 5 h 22"/>
                    <a:gd name="T10" fmla="*/ 522 w 542"/>
                    <a:gd name="T11" fmla="*/ 9 h 22"/>
                    <a:gd name="T12" fmla="*/ 533 w 542"/>
                    <a:gd name="T13" fmla="*/ 14 h 22"/>
                    <a:gd name="T14" fmla="*/ 542 w 542"/>
                    <a:gd name="T15" fmla="*/ 22 h 22"/>
                    <a:gd name="T16" fmla="*/ 542 w 542"/>
                    <a:gd name="T17" fmla="*/ 22 h 22"/>
                    <a:gd name="T18" fmla="*/ 0 w 542"/>
                    <a:gd name="T19" fmla="*/ 22 h 22"/>
                    <a:gd name="T20" fmla="*/ 11 w 542"/>
                    <a:gd name="T21" fmla="*/ 13 h 22"/>
                    <a:gd name="T22" fmla="*/ 29 w 542"/>
                    <a:gd name="T23" fmla="*/ 4 h 22"/>
                    <a:gd name="T24" fmla="*/ 50 w 542"/>
                    <a:gd name="T25"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2" h="22">
                      <a:moveTo>
                        <a:pt x="50" y="0"/>
                      </a:moveTo>
                      <a:lnTo>
                        <a:pt x="436" y="0"/>
                      </a:lnTo>
                      <a:lnTo>
                        <a:pt x="466" y="0"/>
                      </a:lnTo>
                      <a:lnTo>
                        <a:pt x="490" y="1"/>
                      </a:lnTo>
                      <a:lnTo>
                        <a:pt x="508" y="5"/>
                      </a:lnTo>
                      <a:lnTo>
                        <a:pt x="522" y="9"/>
                      </a:lnTo>
                      <a:lnTo>
                        <a:pt x="533" y="14"/>
                      </a:lnTo>
                      <a:lnTo>
                        <a:pt x="542" y="22"/>
                      </a:lnTo>
                      <a:lnTo>
                        <a:pt x="542" y="22"/>
                      </a:lnTo>
                      <a:lnTo>
                        <a:pt x="0" y="22"/>
                      </a:lnTo>
                      <a:lnTo>
                        <a:pt x="11" y="13"/>
                      </a:lnTo>
                      <a:lnTo>
                        <a:pt x="29" y="4"/>
                      </a:lnTo>
                      <a:lnTo>
                        <a:pt x="5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415">
                  <a:extLst>
                    <a:ext uri="{FF2B5EF4-FFF2-40B4-BE49-F238E27FC236}">
                      <a16:creationId xmlns:a16="http://schemas.microsoft.com/office/drawing/2014/main" id="{3BD2D797-E5AD-4493-BD39-5917FBEB09C2}"/>
                    </a:ext>
                  </a:extLst>
                </p:cNvPr>
                <p:cNvSpPr>
                  <a:spLocks/>
                </p:cNvSpPr>
                <p:nvPr/>
              </p:nvSpPr>
              <p:spPr bwMode="auto">
                <a:xfrm>
                  <a:off x="887992" y="2834467"/>
                  <a:ext cx="111661" cy="11452"/>
                </a:xfrm>
                <a:custGeom>
                  <a:avLst/>
                  <a:gdLst>
                    <a:gd name="T0" fmla="*/ 34 w 624"/>
                    <a:gd name="T1" fmla="*/ 0 h 66"/>
                    <a:gd name="T2" fmla="*/ 576 w 624"/>
                    <a:gd name="T3" fmla="*/ 0 h 66"/>
                    <a:gd name="T4" fmla="*/ 584 w 624"/>
                    <a:gd name="T5" fmla="*/ 9 h 66"/>
                    <a:gd name="T6" fmla="*/ 592 w 624"/>
                    <a:gd name="T7" fmla="*/ 21 h 66"/>
                    <a:gd name="T8" fmla="*/ 602 w 624"/>
                    <a:gd name="T9" fmla="*/ 34 h 66"/>
                    <a:gd name="T10" fmla="*/ 624 w 624"/>
                    <a:gd name="T11" fmla="*/ 66 h 66"/>
                    <a:gd name="T12" fmla="*/ 0 w 624"/>
                    <a:gd name="T13" fmla="*/ 66 h 66"/>
                    <a:gd name="T14" fmla="*/ 4 w 624"/>
                    <a:gd name="T15" fmla="*/ 50 h 66"/>
                    <a:gd name="T16" fmla="*/ 16 w 624"/>
                    <a:gd name="T17" fmla="*/ 26 h 66"/>
                    <a:gd name="T18" fmla="*/ 29 w 624"/>
                    <a:gd name="T19" fmla="*/ 6 h 66"/>
                    <a:gd name="T20" fmla="*/ 34 w 624"/>
                    <a:gd name="T2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4" h="66">
                      <a:moveTo>
                        <a:pt x="34" y="0"/>
                      </a:moveTo>
                      <a:lnTo>
                        <a:pt x="576" y="0"/>
                      </a:lnTo>
                      <a:lnTo>
                        <a:pt x="584" y="9"/>
                      </a:lnTo>
                      <a:lnTo>
                        <a:pt x="592" y="21"/>
                      </a:lnTo>
                      <a:lnTo>
                        <a:pt x="602" y="34"/>
                      </a:lnTo>
                      <a:lnTo>
                        <a:pt x="624" y="66"/>
                      </a:lnTo>
                      <a:lnTo>
                        <a:pt x="0" y="66"/>
                      </a:lnTo>
                      <a:lnTo>
                        <a:pt x="4" y="50"/>
                      </a:lnTo>
                      <a:lnTo>
                        <a:pt x="16" y="26"/>
                      </a:lnTo>
                      <a:lnTo>
                        <a:pt x="29" y="6"/>
                      </a:lnTo>
                      <a:lnTo>
                        <a:pt x="3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416">
                  <a:extLst>
                    <a:ext uri="{FF2B5EF4-FFF2-40B4-BE49-F238E27FC236}">
                      <a16:creationId xmlns:a16="http://schemas.microsoft.com/office/drawing/2014/main" id="{5381DC01-1792-41C6-853C-E14EB712EFCE}"/>
                    </a:ext>
                  </a:extLst>
                </p:cNvPr>
                <p:cNvSpPr>
                  <a:spLocks/>
                </p:cNvSpPr>
                <p:nvPr/>
              </p:nvSpPr>
              <p:spPr bwMode="auto">
                <a:xfrm>
                  <a:off x="885129" y="2845919"/>
                  <a:ext cx="122397" cy="11452"/>
                </a:xfrm>
                <a:custGeom>
                  <a:avLst/>
                  <a:gdLst>
                    <a:gd name="T0" fmla="*/ 16 w 686"/>
                    <a:gd name="T1" fmla="*/ 0 h 64"/>
                    <a:gd name="T2" fmla="*/ 640 w 686"/>
                    <a:gd name="T3" fmla="*/ 0 h 64"/>
                    <a:gd name="T4" fmla="*/ 686 w 686"/>
                    <a:gd name="T5" fmla="*/ 64 h 64"/>
                    <a:gd name="T6" fmla="*/ 0 w 686"/>
                    <a:gd name="T7" fmla="*/ 64 h 64"/>
                    <a:gd name="T8" fmla="*/ 12 w 686"/>
                    <a:gd name="T9" fmla="*/ 13 h 64"/>
                    <a:gd name="T10" fmla="*/ 16 w 686"/>
                    <a:gd name="T11" fmla="*/ 0 h 64"/>
                  </a:gdLst>
                  <a:ahLst/>
                  <a:cxnLst>
                    <a:cxn ang="0">
                      <a:pos x="T0" y="T1"/>
                    </a:cxn>
                    <a:cxn ang="0">
                      <a:pos x="T2" y="T3"/>
                    </a:cxn>
                    <a:cxn ang="0">
                      <a:pos x="T4" y="T5"/>
                    </a:cxn>
                    <a:cxn ang="0">
                      <a:pos x="T6" y="T7"/>
                    </a:cxn>
                    <a:cxn ang="0">
                      <a:pos x="T8" y="T9"/>
                    </a:cxn>
                    <a:cxn ang="0">
                      <a:pos x="T10" y="T11"/>
                    </a:cxn>
                  </a:cxnLst>
                  <a:rect l="0" t="0" r="r" b="b"/>
                  <a:pathLst>
                    <a:path w="686" h="64">
                      <a:moveTo>
                        <a:pt x="16" y="0"/>
                      </a:moveTo>
                      <a:lnTo>
                        <a:pt x="640" y="0"/>
                      </a:lnTo>
                      <a:lnTo>
                        <a:pt x="686" y="64"/>
                      </a:lnTo>
                      <a:lnTo>
                        <a:pt x="0" y="64"/>
                      </a:lnTo>
                      <a:lnTo>
                        <a:pt x="12" y="13"/>
                      </a:lnTo>
                      <a:lnTo>
                        <a:pt x="1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417">
                  <a:extLst>
                    <a:ext uri="{FF2B5EF4-FFF2-40B4-BE49-F238E27FC236}">
                      <a16:creationId xmlns:a16="http://schemas.microsoft.com/office/drawing/2014/main" id="{AEF46495-D5E9-4A6F-BABE-DBC0C6DD6929}"/>
                    </a:ext>
                  </a:extLst>
                </p:cNvPr>
                <p:cNvSpPr>
                  <a:spLocks/>
                </p:cNvSpPr>
                <p:nvPr/>
              </p:nvSpPr>
              <p:spPr bwMode="auto">
                <a:xfrm>
                  <a:off x="882266" y="2857372"/>
                  <a:ext cx="133850" cy="11452"/>
                </a:xfrm>
                <a:custGeom>
                  <a:avLst/>
                  <a:gdLst>
                    <a:gd name="T0" fmla="*/ 14 w 746"/>
                    <a:gd name="T1" fmla="*/ 0 h 65"/>
                    <a:gd name="T2" fmla="*/ 700 w 746"/>
                    <a:gd name="T3" fmla="*/ 0 h 65"/>
                    <a:gd name="T4" fmla="*/ 746 w 746"/>
                    <a:gd name="T5" fmla="*/ 65 h 65"/>
                    <a:gd name="T6" fmla="*/ 306 w 746"/>
                    <a:gd name="T7" fmla="*/ 65 h 65"/>
                    <a:gd name="T8" fmla="*/ 327 w 746"/>
                    <a:gd name="T9" fmla="*/ 43 h 65"/>
                    <a:gd name="T10" fmla="*/ 175 w 746"/>
                    <a:gd name="T11" fmla="*/ 42 h 65"/>
                    <a:gd name="T12" fmla="*/ 170 w 746"/>
                    <a:gd name="T13" fmla="*/ 65 h 65"/>
                    <a:gd name="T14" fmla="*/ 0 w 746"/>
                    <a:gd name="T15" fmla="*/ 65 h 65"/>
                    <a:gd name="T16" fmla="*/ 14 w 746"/>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46" h="65">
                      <a:moveTo>
                        <a:pt x="14" y="0"/>
                      </a:moveTo>
                      <a:lnTo>
                        <a:pt x="700" y="0"/>
                      </a:lnTo>
                      <a:lnTo>
                        <a:pt x="746" y="65"/>
                      </a:lnTo>
                      <a:lnTo>
                        <a:pt x="306" y="65"/>
                      </a:lnTo>
                      <a:lnTo>
                        <a:pt x="327" y="43"/>
                      </a:lnTo>
                      <a:lnTo>
                        <a:pt x="175" y="42"/>
                      </a:lnTo>
                      <a:lnTo>
                        <a:pt x="170" y="65"/>
                      </a:lnTo>
                      <a:lnTo>
                        <a:pt x="0" y="65"/>
                      </a:lnTo>
                      <a:lnTo>
                        <a:pt x="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418">
                  <a:extLst>
                    <a:ext uri="{FF2B5EF4-FFF2-40B4-BE49-F238E27FC236}">
                      <a16:creationId xmlns:a16="http://schemas.microsoft.com/office/drawing/2014/main" id="{DA3EF4FC-14F3-4910-A795-80041F24E349}"/>
                    </a:ext>
                  </a:extLst>
                </p:cNvPr>
                <p:cNvSpPr>
                  <a:spLocks noEditPoints="1"/>
                </p:cNvSpPr>
                <p:nvPr/>
              </p:nvSpPr>
              <p:spPr bwMode="auto">
                <a:xfrm>
                  <a:off x="880118" y="2868824"/>
                  <a:ext cx="143871" cy="11452"/>
                </a:xfrm>
                <a:custGeom>
                  <a:avLst/>
                  <a:gdLst>
                    <a:gd name="T0" fmla="*/ 320 w 803"/>
                    <a:gd name="T1" fmla="*/ 0 h 65"/>
                    <a:gd name="T2" fmla="*/ 760 w 803"/>
                    <a:gd name="T3" fmla="*/ 0 h 65"/>
                    <a:gd name="T4" fmla="*/ 794 w 803"/>
                    <a:gd name="T5" fmla="*/ 50 h 65"/>
                    <a:gd name="T6" fmla="*/ 803 w 803"/>
                    <a:gd name="T7" fmla="*/ 65 h 65"/>
                    <a:gd name="T8" fmla="*/ 255 w 803"/>
                    <a:gd name="T9" fmla="*/ 65 h 65"/>
                    <a:gd name="T10" fmla="*/ 320 w 803"/>
                    <a:gd name="T11" fmla="*/ 0 h 65"/>
                    <a:gd name="T12" fmla="*/ 14 w 803"/>
                    <a:gd name="T13" fmla="*/ 0 h 65"/>
                    <a:gd name="T14" fmla="*/ 184 w 803"/>
                    <a:gd name="T15" fmla="*/ 0 h 65"/>
                    <a:gd name="T16" fmla="*/ 170 w 803"/>
                    <a:gd name="T17" fmla="*/ 65 h 65"/>
                    <a:gd name="T18" fmla="*/ 0 w 803"/>
                    <a:gd name="T19" fmla="*/ 65 h 65"/>
                    <a:gd name="T20" fmla="*/ 14 w 803"/>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3" h="65">
                      <a:moveTo>
                        <a:pt x="320" y="0"/>
                      </a:moveTo>
                      <a:lnTo>
                        <a:pt x="760" y="0"/>
                      </a:lnTo>
                      <a:lnTo>
                        <a:pt x="794" y="50"/>
                      </a:lnTo>
                      <a:lnTo>
                        <a:pt x="803" y="65"/>
                      </a:lnTo>
                      <a:lnTo>
                        <a:pt x="255" y="65"/>
                      </a:lnTo>
                      <a:lnTo>
                        <a:pt x="320" y="0"/>
                      </a:lnTo>
                      <a:close/>
                      <a:moveTo>
                        <a:pt x="14" y="0"/>
                      </a:moveTo>
                      <a:lnTo>
                        <a:pt x="184" y="0"/>
                      </a:lnTo>
                      <a:lnTo>
                        <a:pt x="170" y="65"/>
                      </a:lnTo>
                      <a:lnTo>
                        <a:pt x="0" y="65"/>
                      </a:lnTo>
                      <a:lnTo>
                        <a:pt x="1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419">
                  <a:extLst>
                    <a:ext uri="{FF2B5EF4-FFF2-40B4-BE49-F238E27FC236}">
                      <a16:creationId xmlns:a16="http://schemas.microsoft.com/office/drawing/2014/main" id="{0DF2031F-12F6-4FFC-ABE2-BF308DA2FB44}"/>
                    </a:ext>
                  </a:extLst>
                </p:cNvPr>
                <p:cNvSpPr>
                  <a:spLocks noEditPoints="1"/>
                </p:cNvSpPr>
                <p:nvPr/>
              </p:nvSpPr>
              <p:spPr bwMode="auto">
                <a:xfrm>
                  <a:off x="856498" y="2880277"/>
                  <a:ext cx="168207" cy="12168"/>
                </a:xfrm>
                <a:custGeom>
                  <a:avLst/>
                  <a:gdLst>
                    <a:gd name="T0" fmla="*/ 21 w 941"/>
                    <a:gd name="T1" fmla="*/ 32 h 65"/>
                    <a:gd name="T2" fmla="*/ 35 w 941"/>
                    <a:gd name="T3" fmla="*/ 32 h 65"/>
                    <a:gd name="T4" fmla="*/ 49 w 941"/>
                    <a:gd name="T5" fmla="*/ 40 h 65"/>
                    <a:gd name="T6" fmla="*/ 79 w 941"/>
                    <a:gd name="T7" fmla="*/ 65 h 65"/>
                    <a:gd name="T8" fmla="*/ 1 w 941"/>
                    <a:gd name="T9" fmla="*/ 65 h 65"/>
                    <a:gd name="T10" fmla="*/ 0 w 941"/>
                    <a:gd name="T11" fmla="*/ 56 h 65"/>
                    <a:gd name="T12" fmla="*/ 2 w 941"/>
                    <a:gd name="T13" fmla="*/ 44 h 65"/>
                    <a:gd name="T14" fmla="*/ 10 w 941"/>
                    <a:gd name="T15" fmla="*/ 36 h 65"/>
                    <a:gd name="T16" fmla="*/ 21 w 941"/>
                    <a:gd name="T17" fmla="*/ 32 h 65"/>
                    <a:gd name="T18" fmla="*/ 386 w 941"/>
                    <a:gd name="T19" fmla="*/ 0 h 65"/>
                    <a:gd name="T20" fmla="*/ 934 w 941"/>
                    <a:gd name="T21" fmla="*/ 0 h 65"/>
                    <a:gd name="T22" fmla="*/ 941 w 941"/>
                    <a:gd name="T23" fmla="*/ 13 h 65"/>
                    <a:gd name="T24" fmla="*/ 941 w 941"/>
                    <a:gd name="T25" fmla="*/ 13 h 65"/>
                    <a:gd name="T26" fmla="*/ 861 w 941"/>
                    <a:gd name="T27" fmla="*/ 60 h 65"/>
                    <a:gd name="T28" fmla="*/ 849 w 941"/>
                    <a:gd name="T29" fmla="*/ 65 h 65"/>
                    <a:gd name="T30" fmla="*/ 322 w 941"/>
                    <a:gd name="T31" fmla="*/ 65 h 65"/>
                    <a:gd name="T32" fmla="*/ 386 w 941"/>
                    <a:gd name="T33" fmla="*/ 0 h 65"/>
                    <a:gd name="T34" fmla="*/ 131 w 941"/>
                    <a:gd name="T35" fmla="*/ 0 h 65"/>
                    <a:gd name="T36" fmla="*/ 301 w 941"/>
                    <a:gd name="T37" fmla="*/ 0 h 65"/>
                    <a:gd name="T38" fmla="*/ 286 w 941"/>
                    <a:gd name="T39" fmla="*/ 65 h 65"/>
                    <a:gd name="T40" fmla="*/ 116 w 941"/>
                    <a:gd name="T41" fmla="*/ 65 h 65"/>
                    <a:gd name="T42" fmla="*/ 131 w 941"/>
                    <a:gd name="T4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41" h="65">
                      <a:moveTo>
                        <a:pt x="21" y="32"/>
                      </a:moveTo>
                      <a:lnTo>
                        <a:pt x="35" y="32"/>
                      </a:lnTo>
                      <a:lnTo>
                        <a:pt x="49" y="40"/>
                      </a:lnTo>
                      <a:lnTo>
                        <a:pt x="79" y="65"/>
                      </a:lnTo>
                      <a:lnTo>
                        <a:pt x="1" y="65"/>
                      </a:lnTo>
                      <a:lnTo>
                        <a:pt x="0" y="56"/>
                      </a:lnTo>
                      <a:lnTo>
                        <a:pt x="2" y="44"/>
                      </a:lnTo>
                      <a:lnTo>
                        <a:pt x="10" y="36"/>
                      </a:lnTo>
                      <a:lnTo>
                        <a:pt x="21" y="32"/>
                      </a:lnTo>
                      <a:close/>
                      <a:moveTo>
                        <a:pt x="386" y="0"/>
                      </a:moveTo>
                      <a:lnTo>
                        <a:pt x="934" y="0"/>
                      </a:lnTo>
                      <a:lnTo>
                        <a:pt x="941" y="13"/>
                      </a:lnTo>
                      <a:lnTo>
                        <a:pt x="941" y="13"/>
                      </a:lnTo>
                      <a:lnTo>
                        <a:pt x="861" y="60"/>
                      </a:lnTo>
                      <a:lnTo>
                        <a:pt x="849" y="65"/>
                      </a:lnTo>
                      <a:lnTo>
                        <a:pt x="322" y="65"/>
                      </a:lnTo>
                      <a:lnTo>
                        <a:pt x="386" y="0"/>
                      </a:lnTo>
                      <a:close/>
                      <a:moveTo>
                        <a:pt x="131" y="0"/>
                      </a:moveTo>
                      <a:lnTo>
                        <a:pt x="301" y="0"/>
                      </a:lnTo>
                      <a:lnTo>
                        <a:pt x="286" y="65"/>
                      </a:lnTo>
                      <a:lnTo>
                        <a:pt x="116" y="65"/>
                      </a:lnTo>
                      <a:lnTo>
                        <a:pt x="131"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420">
                  <a:extLst>
                    <a:ext uri="{FF2B5EF4-FFF2-40B4-BE49-F238E27FC236}">
                      <a16:creationId xmlns:a16="http://schemas.microsoft.com/office/drawing/2014/main" id="{4F1DAE1D-327A-4055-A57F-698C63529ACF}"/>
                    </a:ext>
                  </a:extLst>
                </p:cNvPr>
                <p:cNvSpPr>
                  <a:spLocks/>
                </p:cNvSpPr>
                <p:nvPr/>
              </p:nvSpPr>
              <p:spPr bwMode="auto">
                <a:xfrm>
                  <a:off x="856498" y="2892444"/>
                  <a:ext cx="151744" cy="11452"/>
                </a:xfrm>
                <a:custGeom>
                  <a:avLst/>
                  <a:gdLst>
                    <a:gd name="T0" fmla="*/ 0 w 848"/>
                    <a:gd name="T1" fmla="*/ 0 h 66"/>
                    <a:gd name="T2" fmla="*/ 78 w 848"/>
                    <a:gd name="T3" fmla="*/ 0 h 66"/>
                    <a:gd name="T4" fmla="*/ 110 w 848"/>
                    <a:gd name="T5" fmla="*/ 26 h 66"/>
                    <a:gd name="T6" fmla="*/ 115 w 848"/>
                    <a:gd name="T7" fmla="*/ 0 h 66"/>
                    <a:gd name="T8" fmla="*/ 285 w 848"/>
                    <a:gd name="T9" fmla="*/ 0 h 66"/>
                    <a:gd name="T10" fmla="*/ 276 w 848"/>
                    <a:gd name="T11" fmla="*/ 45 h 66"/>
                    <a:gd name="T12" fmla="*/ 321 w 848"/>
                    <a:gd name="T13" fmla="*/ 0 h 66"/>
                    <a:gd name="T14" fmla="*/ 848 w 848"/>
                    <a:gd name="T15" fmla="*/ 0 h 66"/>
                    <a:gd name="T16" fmla="*/ 778 w 848"/>
                    <a:gd name="T17" fmla="*/ 35 h 66"/>
                    <a:gd name="T18" fmla="*/ 706 w 848"/>
                    <a:gd name="T19" fmla="*/ 66 h 66"/>
                    <a:gd name="T20" fmla="*/ 68 w 848"/>
                    <a:gd name="T21" fmla="*/ 66 h 66"/>
                    <a:gd name="T22" fmla="*/ 12 w 848"/>
                    <a:gd name="T23" fmla="*/ 20 h 66"/>
                    <a:gd name="T24" fmla="*/ 1 w 848"/>
                    <a:gd name="T25" fmla="*/ 5 h 66"/>
                    <a:gd name="T26" fmla="*/ 0 w 848"/>
                    <a:gd name="T2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8" h="66">
                      <a:moveTo>
                        <a:pt x="0" y="0"/>
                      </a:moveTo>
                      <a:lnTo>
                        <a:pt x="78" y="0"/>
                      </a:lnTo>
                      <a:lnTo>
                        <a:pt x="110" y="26"/>
                      </a:lnTo>
                      <a:lnTo>
                        <a:pt x="115" y="0"/>
                      </a:lnTo>
                      <a:lnTo>
                        <a:pt x="285" y="0"/>
                      </a:lnTo>
                      <a:lnTo>
                        <a:pt x="276" y="45"/>
                      </a:lnTo>
                      <a:lnTo>
                        <a:pt x="321" y="0"/>
                      </a:lnTo>
                      <a:lnTo>
                        <a:pt x="848" y="0"/>
                      </a:lnTo>
                      <a:lnTo>
                        <a:pt x="778" y="35"/>
                      </a:lnTo>
                      <a:lnTo>
                        <a:pt x="706" y="66"/>
                      </a:lnTo>
                      <a:lnTo>
                        <a:pt x="68" y="66"/>
                      </a:lnTo>
                      <a:lnTo>
                        <a:pt x="12" y="20"/>
                      </a:lnTo>
                      <a:lnTo>
                        <a:pt x="1" y="5"/>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421">
                  <a:extLst>
                    <a:ext uri="{FF2B5EF4-FFF2-40B4-BE49-F238E27FC236}">
                      <a16:creationId xmlns:a16="http://schemas.microsoft.com/office/drawing/2014/main" id="{8BA55CAC-6EC6-4D2A-A145-F3E3454248B4}"/>
                    </a:ext>
                  </a:extLst>
                </p:cNvPr>
                <p:cNvSpPr>
                  <a:spLocks/>
                </p:cNvSpPr>
                <p:nvPr/>
              </p:nvSpPr>
              <p:spPr bwMode="auto">
                <a:xfrm>
                  <a:off x="868666" y="2903897"/>
                  <a:ext cx="114524" cy="11452"/>
                </a:xfrm>
                <a:custGeom>
                  <a:avLst/>
                  <a:gdLst>
                    <a:gd name="T0" fmla="*/ 0 w 638"/>
                    <a:gd name="T1" fmla="*/ 0 h 64"/>
                    <a:gd name="T2" fmla="*/ 638 w 638"/>
                    <a:gd name="T3" fmla="*/ 0 h 64"/>
                    <a:gd name="T4" fmla="*/ 624 w 638"/>
                    <a:gd name="T5" fmla="*/ 5 h 64"/>
                    <a:gd name="T6" fmla="*/ 538 w 638"/>
                    <a:gd name="T7" fmla="*/ 34 h 64"/>
                    <a:gd name="T8" fmla="*/ 450 w 638"/>
                    <a:gd name="T9" fmla="*/ 57 h 64"/>
                    <a:gd name="T10" fmla="*/ 418 w 638"/>
                    <a:gd name="T11" fmla="*/ 64 h 64"/>
                    <a:gd name="T12" fmla="*/ 43 w 638"/>
                    <a:gd name="T13" fmla="*/ 64 h 64"/>
                    <a:gd name="T14" fmla="*/ 41 w 638"/>
                    <a:gd name="T15" fmla="*/ 61 h 64"/>
                    <a:gd name="T16" fmla="*/ 34 w 638"/>
                    <a:gd name="T17" fmla="*/ 44 h 64"/>
                    <a:gd name="T18" fmla="*/ 31 w 638"/>
                    <a:gd name="T19" fmla="*/ 24 h 64"/>
                    <a:gd name="T20" fmla="*/ 0 w 638"/>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38" h="64">
                      <a:moveTo>
                        <a:pt x="0" y="0"/>
                      </a:moveTo>
                      <a:lnTo>
                        <a:pt x="638" y="0"/>
                      </a:lnTo>
                      <a:lnTo>
                        <a:pt x="624" y="5"/>
                      </a:lnTo>
                      <a:lnTo>
                        <a:pt x="538" y="34"/>
                      </a:lnTo>
                      <a:lnTo>
                        <a:pt x="450" y="57"/>
                      </a:lnTo>
                      <a:lnTo>
                        <a:pt x="418" y="64"/>
                      </a:lnTo>
                      <a:lnTo>
                        <a:pt x="43" y="64"/>
                      </a:lnTo>
                      <a:lnTo>
                        <a:pt x="41" y="61"/>
                      </a:lnTo>
                      <a:lnTo>
                        <a:pt x="34" y="44"/>
                      </a:lnTo>
                      <a:lnTo>
                        <a:pt x="31" y="24"/>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422">
                  <a:extLst>
                    <a:ext uri="{FF2B5EF4-FFF2-40B4-BE49-F238E27FC236}">
                      <a16:creationId xmlns:a16="http://schemas.microsoft.com/office/drawing/2014/main" id="{EA8308CC-8010-461F-9998-B0B715BC8359}"/>
                    </a:ext>
                  </a:extLst>
                </p:cNvPr>
                <p:cNvSpPr>
                  <a:spLocks/>
                </p:cNvSpPr>
                <p:nvPr/>
              </p:nvSpPr>
              <p:spPr bwMode="auto">
                <a:xfrm>
                  <a:off x="876539" y="2915349"/>
                  <a:ext cx="67283" cy="7158"/>
                </a:xfrm>
                <a:custGeom>
                  <a:avLst/>
                  <a:gdLst>
                    <a:gd name="T0" fmla="*/ 0 w 375"/>
                    <a:gd name="T1" fmla="*/ 0 h 38"/>
                    <a:gd name="T2" fmla="*/ 375 w 375"/>
                    <a:gd name="T3" fmla="*/ 0 h 38"/>
                    <a:gd name="T4" fmla="*/ 317 w 375"/>
                    <a:gd name="T5" fmla="*/ 11 h 38"/>
                    <a:gd name="T6" fmla="*/ 227 w 375"/>
                    <a:gd name="T7" fmla="*/ 25 h 38"/>
                    <a:gd name="T8" fmla="*/ 135 w 375"/>
                    <a:gd name="T9" fmla="*/ 34 h 38"/>
                    <a:gd name="T10" fmla="*/ 42 w 375"/>
                    <a:gd name="T11" fmla="*/ 38 h 38"/>
                    <a:gd name="T12" fmla="*/ 50 w 375"/>
                    <a:gd name="T13" fmla="*/ 30 h 38"/>
                    <a:gd name="T14" fmla="*/ 36 w 375"/>
                    <a:gd name="T15" fmla="*/ 27 h 38"/>
                    <a:gd name="T16" fmla="*/ 21 w 375"/>
                    <a:gd name="T17" fmla="*/ 21 h 38"/>
                    <a:gd name="T18" fmla="*/ 8 w 375"/>
                    <a:gd name="T19" fmla="*/ 10 h 38"/>
                    <a:gd name="T20" fmla="*/ 0 w 375"/>
                    <a:gd name="T21"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5" h="38">
                      <a:moveTo>
                        <a:pt x="0" y="0"/>
                      </a:moveTo>
                      <a:lnTo>
                        <a:pt x="375" y="0"/>
                      </a:lnTo>
                      <a:lnTo>
                        <a:pt x="317" y="11"/>
                      </a:lnTo>
                      <a:lnTo>
                        <a:pt x="227" y="25"/>
                      </a:lnTo>
                      <a:lnTo>
                        <a:pt x="135" y="34"/>
                      </a:lnTo>
                      <a:lnTo>
                        <a:pt x="42" y="38"/>
                      </a:lnTo>
                      <a:lnTo>
                        <a:pt x="50" y="30"/>
                      </a:lnTo>
                      <a:lnTo>
                        <a:pt x="36" y="27"/>
                      </a:lnTo>
                      <a:lnTo>
                        <a:pt x="21" y="21"/>
                      </a:lnTo>
                      <a:lnTo>
                        <a:pt x="8" y="10"/>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Line 423">
                  <a:extLst>
                    <a:ext uri="{FF2B5EF4-FFF2-40B4-BE49-F238E27FC236}">
                      <a16:creationId xmlns:a16="http://schemas.microsoft.com/office/drawing/2014/main" id="{32EB3CC0-4B8A-4480-9261-399C02E8D61C}"/>
                    </a:ext>
                  </a:extLst>
                </p:cNvPr>
                <p:cNvSpPr>
                  <a:spLocks noChangeShapeType="1"/>
                </p:cNvSpPr>
                <p:nvPr/>
              </p:nvSpPr>
              <p:spPr bwMode="auto">
                <a:xfrm flipH="1" flipV="1">
                  <a:off x="1021841" y="2878129"/>
                  <a:ext cx="2863" cy="5011"/>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Line 424">
                  <a:extLst>
                    <a:ext uri="{FF2B5EF4-FFF2-40B4-BE49-F238E27FC236}">
                      <a16:creationId xmlns:a16="http://schemas.microsoft.com/office/drawing/2014/main" id="{EB074029-4A0D-4699-A64A-50CD7206D22E}"/>
                    </a:ext>
                  </a:extLst>
                </p:cNvPr>
                <p:cNvSpPr>
                  <a:spLocks noChangeShapeType="1"/>
                </p:cNvSpPr>
                <p:nvPr/>
              </p:nvSpPr>
              <p:spPr bwMode="auto">
                <a:xfrm flipH="1" flipV="1">
                  <a:off x="995358" y="2840193"/>
                  <a:ext cx="26484" cy="3793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Line 425">
                  <a:extLst>
                    <a:ext uri="{FF2B5EF4-FFF2-40B4-BE49-F238E27FC236}">
                      <a16:creationId xmlns:a16="http://schemas.microsoft.com/office/drawing/2014/main" id="{B48D7E0E-E318-433C-BA68-50DF640D2266}"/>
                    </a:ext>
                  </a:extLst>
                </p:cNvPr>
                <p:cNvSpPr>
                  <a:spLocks noChangeShapeType="1"/>
                </p:cNvSpPr>
                <p:nvPr/>
              </p:nvSpPr>
              <p:spPr bwMode="auto">
                <a:xfrm flipH="1" flipV="1">
                  <a:off x="993926" y="2838046"/>
                  <a:ext cx="1432"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Line 426">
                  <a:extLst>
                    <a:ext uri="{FF2B5EF4-FFF2-40B4-BE49-F238E27FC236}">
                      <a16:creationId xmlns:a16="http://schemas.microsoft.com/office/drawing/2014/main" id="{71A10160-5289-4858-9D6F-285D90B0802B}"/>
                    </a:ext>
                  </a:extLst>
                </p:cNvPr>
                <p:cNvSpPr>
                  <a:spLocks noChangeShapeType="1"/>
                </p:cNvSpPr>
                <p:nvPr/>
              </p:nvSpPr>
              <p:spPr bwMode="auto">
                <a:xfrm flipH="1" flipV="1">
                  <a:off x="992495" y="2835899"/>
                  <a:ext cx="1432"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Line 427">
                  <a:extLst>
                    <a:ext uri="{FF2B5EF4-FFF2-40B4-BE49-F238E27FC236}">
                      <a16:creationId xmlns:a16="http://schemas.microsoft.com/office/drawing/2014/main" id="{BD0AD0CA-E4B1-47E1-9C5D-9D91721FCA70}"/>
                    </a:ext>
                  </a:extLst>
                </p:cNvPr>
                <p:cNvSpPr>
                  <a:spLocks noChangeShapeType="1"/>
                </p:cNvSpPr>
                <p:nvPr/>
              </p:nvSpPr>
              <p:spPr bwMode="auto">
                <a:xfrm flipH="1" flipV="1">
                  <a:off x="991063" y="2834467"/>
                  <a:ext cx="1432"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Line 428">
                  <a:extLst>
                    <a:ext uri="{FF2B5EF4-FFF2-40B4-BE49-F238E27FC236}">
                      <a16:creationId xmlns:a16="http://schemas.microsoft.com/office/drawing/2014/main" id="{140580A9-F215-45D8-AED0-9752741425E0}"/>
                    </a:ext>
                  </a:extLst>
                </p:cNvPr>
                <p:cNvSpPr>
                  <a:spLocks noChangeShapeType="1"/>
                </p:cNvSpPr>
                <p:nvPr/>
              </p:nvSpPr>
              <p:spPr bwMode="auto">
                <a:xfrm flipH="1" flipV="1">
                  <a:off x="988915" y="2833036"/>
                  <a:ext cx="2148"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Line 429">
                  <a:extLst>
                    <a:ext uri="{FF2B5EF4-FFF2-40B4-BE49-F238E27FC236}">
                      <a16:creationId xmlns:a16="http://schemas.microsoft.com/office/drawing/2014/main" id="{249FB188-EE95-4F73-B478-9B44D4C92015}"/>
                    </a:ext>
                  </a:extLst>
                </p:cNvPr>
                <p:cNvSpPr>
                  <a:spLocks noChangeShapeType="1"/>
                </p:cNvSpPr>
                <p:nvPr/>
              </p:nvSpPr>
              <p:spPr bwMode="auto">
                <a:xfrm flipH="1" flipV="1">
                  <a:off x="987484" y="2831604"/>
                  <a:ext cx="1432"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Line 430">
                  <a:extLst>
                    <a:ext uri="{FF2B5EF4-FFF2-40B4-BE49-F238E27FC236}">
                      <a16:creationId xmlns:a16="http://schemas.microsoft.com/office/drawing/2014/main" id="{CB99360C-25C4-4A06-B1E8-1938C476B341}"/>
                    </a:ext>
                  </a:extLst>
                </p:cNvPr>
                <p:cNvSpPr>
                  <a:spLocks noChangeShapeType="1"/>
                </p:cNvSpPr>
                <p:nvPr/>
              </p:nvSpPr>
              <p:spPr bwMode="auto">
                <a:xfrm flipH="1" flipV="1">
                  <a:off x="984621" y="2830888"/>
                  <a:ext cx="2863"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Line 431">
                  <a:extLst>
                    <a:ext uri="{FF2B5EF4-FFF2-40B4-BE49-F238E27FC236}">
                      <a16:creationId xmlns:a16="http://schemas.microsoft.com/office/drawing/2014/main" id="{8F95F846-C81F-4F42-A0B4-AFB419163011}"/>
                    </a:ext>
                  </a:extLst>
                </p:cNvPr>
                <p:cNvSpPr>
                  <a:spLocks noChangeShapeType="1"/>
                </p:cNvSpPr>
                <p:nvPr/>
              </p:nvSpPr>
              <p:spPr bwMode="auto">
                <a:xfrm flipH="1" flipV="1">
                  <a:off x="981758" y="2830172"/>
                  <a:ext cx="2863"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Line 432">
                  <a:extLst>
                    <a:ext uri="{FF2B5EF4-FFF2-40B4-BE49-F238E27FC236}">
                      <a16:creationId xmlns:a16="http://schemas.microsoft.com/office/drawing/2014/main" id="{16B11B0C-5321-4C13-893C-018FBA349A1B}"/>
                    </a:ext>
                  </a:extLst>
                </p:cNvPr>
                <p:cNvSpPr>
                  <a:spLocks noChangeShapeType="1"/>
                </p:cNvSpPr>
                <p:nvPr/>
              </p:nvSpPr>
              <p:spPr bwMode="auto">
                <a:xfrm flipH="1" flipV="1">
                  <a:off x="977463" y="2830172"/>
                  <a:ext cx="4295" cy="0"/>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Line 433">
                  <a:extLst>
                    <a:ext uri="{FF2B5EF4-FFF2-40B4-BE49-F238E27FC236}">
                      <a16:creationId xmlns:a16="http://schemas.microsoft.com/office/drawing/2014/main" id="{9EACD0D5-F296-48D0-A281-16D881141D97}"/>
                    </a:ext>
                  </a:extLst>
                </p:cNvPr>
                <p:cNvSpPr>
                  <a:spLocks noChangeShapeType="1"/>
                </p:cNvSpPr>
                <p:nvPr/>
              </p:nvSpPr>
              <p:spPr bwMode="auto">
                <a:xfrm flipH="1">
                  <a:off x="971737" y="2830172"/>
                  <a:ext cx="5726" cy="0"/>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Line 434">
                  <a:extLst>
                    <a:ext uri="{FF2B5EF4-FFF2-40B4-BE49-F238E27FC236}">
                      <a16:creationId xmlns:a16="http://schemas.microsoft.com/office/drawing/2014/main" id="{E24C72D9-971A-4B3F-B008-7391AC8F2F6F}"/>
                    </a:ext>
                  </a:extLst>
                </p:cNvPr>
                <p:cNvSpPr>
                  <a:spLocks noChangeShapeType="1"/>
                </p:cNvSpPr>
                <p:nvPr/>
              </p:nvSpPr>
              <p:spPr bwMode="auto">
                <a:xfrm flipH="1">
                  <a:off x="903023" y="2830172"/>
                  <a:ext cx="68714" cy="0"/>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Line 435">
                  <a:extLst>
                    <a:ext uri="{FF2B5EF4-FFF2-40B4-BE49-F238E27FC236}">
                      <a16:creationId xmlns:a16="http://schemas.microsoft.com/office/drawing/2014/main" id="{FFD8112B-13B0-4BE7-A394-9E7273CE8AA2}"/>
                    </a:ext>
                  </a:extLst>
                </p:cNvPr>
                <p:cNvSpPr>
                  <a:spLocks noChangeShapeType="1"/>
                </p:cNvSpPr>
                <p:nvPr/>
              </p:nvSpPr>
              <p:spPr bwMode="auto">
                <a:xfrm flipH="1">
                  <a:off x="898728" y="2830172"/>
                  <a:ext cx="4295"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Line 436">
                  <a:extLst>
                    <a:ext uri="{FF2B5EF4-FFF2-40B4-BE49-F238E27FC236}">
                      <a16:creationId xmlns:a16="http://schemas.microsoft.com/office/drawing/2014/main" id="{6DD62835-500B-42E6-B4DB-2FB8D34FA065}"/>
                    </a:ext>
                  </a:extLst>
                </p:cNvPr>
                <p:cNvSpPr>
                  <a:spLocks noChangeShapeType="1"/>
                </p:cNvSpPr>
                <p:nvPr/>
              </p:nvSpPr>
              <p:spPr bwMode="auto">
                <a:xfrm flipH="1">
                  <a:off x="895865" y="2830888"/>
                  <a:ext cx="2863"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Line 437">
                  <a:extLst>
                    <a:ext uri="{FF2B5EF4-FFF2-40B4-BE49-F238E27FC236}">
                      <a16:creationId xmlns:a16="http://schemas.microsoft.com/office/drawing/2014/main" id="{83DDA2BE-634B-4D62-B886-CDD0C853CEEB}"/>
                    </a:ext>
                  </a:extLst>
                </p:cNvPr>
                <p:cNvSpPr>
                  <a:spLocks noChangeShapeType="1"/>
                </p:cNvSpPr>
                <p:nvPr/>
              </p:nvSpPr>
              <p:spPr bwMode="auto">
                <a:xfrm flipH="1">
                  <a:off x="893002" y="2832320"/>
                  <a:ext cx="2863" cy="2863"/>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Line 438">
                  <a:extLst>
                    <a:ext uri="{FF2B5EF4-FFF2-40B4-BE49-F238E27FC236}">
                      <a16:creationId xmlns:a16="http://schemas.microsoft.com/office/drawing/2014/main" id="{E6041FEF-58AA-4DC0-B9C4-6BD155116F7B}"/>
                    </a:ext>
                  </a:extLst>
                </p:cNvPr>
                <p:cNvSpPr>
                  <a:spLocks noChangeShapeType="1"/>
                </p:cNvSpPr>
                <p:nvPr/>
              </p:nvSpPr>
              <p:spPr bwMode="auto">
                <a:xfrm flipH="1">
                  <a:off x="890855" y="2835183"/>
                  <a:ext cx="2148" cy="357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Line 439">
                  <a:extLst>
                    <a:ext uri="{FF2B5EF4-FFF2-40B4-BE49-F238E27FC236}">
                      <a16:creationId xmlns:a16="http://schemas.microsoft.com/office/drawing/2014/main" id="{FBDDDFF1-BB2E-401D-B224-69BDAC70F595}"/>
                    </a:ext>
                  </a:extLst>
                </p:cNvPr>
                <p:cNvSpPr>
                  <a:spLocks noChangeShapeType="1"/>
                </p:cNvSpPr>
                <p:nvPr/>
              </p:nvSpPr>
              <p:spPr bwMode="auto">
                <a:xfrm flipH="1">
                  <a:off x="888707" y="2838762"/>
                  <a:ext cx="2148"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Line 440">
                  <a:extLst>
                    <a:ext uri="{FF2B5EF4-FFF2-40B4-BE49-F238E27FC236}">
                      <a16:creationId xmlns:a16="http://schemas.microsoft.com/office/drawing/2014/main" id="{AB9BD419-5FBC-43A4-8EBC-D36ACF94D9BA}"/>
                    </a:ext>
                  </a:extLst>
                </p:cNvPr>
                <p:cNvSpPr>
                  <a:spLocks noChangeShapeType="1"/>
                </p:cNvSpPr>
                <p:nvPr/>
              </p:nvSpPr>
              <p:spPr bwMode="auto">
                <a:xfrm flipH="1">
                  <a:off x="887276" y="2843056"/>
                  <a:ext cx="1432" cy="5011"/>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Line 441">
                  <a:extLst>
                    <a:ext uri="{FF2B5EF4-FFF2-40B4-BE49-F238E27FC236}">
                      <a16:creationId xmlns:a16="http://schemas.microsoft.com/office/drawing/2014/main" id="{B339424F-7C6E-4463-995D-0BB292E518AA}"/>
                    </a:ext>
                  </a:extLst>
                </p:cNvPr>
                <p:cNvSpPr>
                  <a:spLocks noChangeShapeType="1"/>
                </p:cNvSpPr>
                <p:nvPr/>
              </p:nvSpPr>
              <p:spPr bwMode="auto">
                <a:xfrm flipH="1">
                  <a:off x="876539" y="2848067"/>
                  <a:ext cx="10737" cy="48673"/>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Line 442">
                  <a:extLst>
                    <a:ext uri="{FF2B5EF4-FFF2-40B4-BE49-F238E27FC236}">
                      <a16:creationId xmlns:a16="http://schemas.microsoft.com/office/drawing/2014/main" id="{AE3596A9-E3CC-4111-9367-BA844CF21C60}"/>
                    </a:ext>
                  </a:extLst>
                </p:cNvPr>
                <p:cNvSpPr>
                  <a:spLocks noChangeShapeType="1"/>
                </p:cNvSpPr>
                <p:nvPr/>
              </p:nvSpPr>
              <p:spPr bwMode="auto">
                <a:xfrm flipH="1" flipV="1">
                  <a:off x="865087" y="2888150"/>
                  <a:ext cx="11452" cy="858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Line 443">
                  <a:extLst>
                    <a:ext uri="{FF2B5EF4-FFF2-40B4-BE49-F238E27FC236}">
                      <a16:creationId xmlns:a16="http://schemas.microsoft.com/office/drawing/2014/main" id="{F4E64F4D-8732-473D-B9A5-1F51B0F0CE67}"/>
                    </a:ext>
                  </a:extLst>
                </p:cNvPr>
                <p:cNvSpPr>
                  <a:spLocks noChangeShapeType="1"/>
                </p:cNvSpPr>
                <p:nvPr/>
              </p:nvSpPr>
              <p:spPr bwMode="auto">
                <a:xfrm flipH="1" flipV="1">
                  <a:off x="862939" y="2886718"/>
                  <a:ext cx="2148"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Line 444">
                  <a:extLst>
                    <a:ext uri="{FF2B5EF4-FFF2-40B4-BE49-F238E27FC236}">
                      <a16:creationId xmlns:a16="http://schemas.microsoft.com/office/drawing/2014/main" id="{937FE869-CB36-4683-83BB-F749A4944119}"/>
                    </a:ext>
                  </a:extLst>
                </p:cNvPr>
                <p:cNvSpPr>
                  <a:spLocks noChangeShapeType="1"/>
                </p:cNvSpPr>
                <p:nvPr/>
              </p:nvSpPr>
              <p:spPr bwMode="auto">
                <a:xfrm flipH="1">
                  <a:off x="860076" y="2886718"/>
                  <a:ext cx="2863" cy="0"/>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Line 445">
                  <a:extLst>
                    <a:ext uri="{FF2B5EF4-FFF2-40B4-BE49-F238E27FC236}">
                      <a16:creationId xmlns:a16="http://schemas.microsoft.com/office/drawing/2014/main" id="{B72D23AE-7926-4665-8465-B7D9622DF2A7}"/>
                    </a:ext>
                  </a:extLst>
                </p:cNvPr>
                <p:cNvSpPr>
                  <a:spLocks noChangeShapeType="1"/>
                </p:cNvSpPr>
                <p:nvPr/>
              </p:nvSpPr>
              <p:spPr bwMode="auto">
                <a:xfrm flipH="1">
                  <a:off x="858645" y="2886718"/>
                  <a:ext cx="1432"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Line 446">
                  <a:extLst>
                    <a:ext uri="{FF2B5EF4-FFF2-40B4-BE49-F238E27FC236}">
                      <a16:creationId xmlns:a16="http://schemas.microsoft.com/office/drawing/2014/main" id="{9CDC4F28-A215-42EE-8A5B-F8BA414C16DE}"/>
                    </a:ext>
                  </a:extLst>
                </p:cNvPr>
                <p:cNvSpPr>
                  <a:spLocks noChangeShapeType="1"/>
                </p:cNvSpPr>
                <p:nvPr/>
              </p:nvSpPr>
              <p:spPr bwMode="auto">
                <a:xfrm flipH="1">
                  <a:off x="857213" y="2887434"/>
                  <a:ext cx="1432"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Line 447">
                  <a:extLst>
                    <a:ext uri="{FF2B5EF4-FFF2-40B4-BE49-F238E27FC236}">
                      <a16:creationId xmlns:a16="http://schemas.microsoft.com/office/drawing/2014/main" id="{74ABA97D-BE62-4D76-B03C-CBE4B9222E44}"/>
                    </a:ext>
                  </a:extLst>
                </p:cNvPr>
                <p:cNvSpPr>
                  <a:spLocks noChangeShapeType="1"/>
                </p:cNvSpPr>
                <p:nvPr/>
              </p:nvSpPr>
              <p:spPr bwMode="auto">
                <a:xfrm flipH="1">
                  <a:off x="856498" y="2888866"/>
                  <a:ext cx="716"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Line 448">
                  <a:extLst>
                    <a:ext uri="{FF2B5EF4-FFF2-40B4-BE49-F238E27FC236}">
                      <a16:creationId xmlns:a16="http://schemas.microsoft.com/office/drawing/2014/main" id="{97A302AE-88CB-4BDD-BE39-9F4E27286A18}"/>
                    </a:ext>
                  </a:extLst>
                </p:cNvPr>
                <p:cNvSpPr>
                  <a:spLocks noChangeShapeType="1"/>
                </p:cNvSpPr>
                <p:nvPr/>
              </p:nvSpPr>
              <p:spPr bwMode="auto">
                <a:xfrm>
                  <a:off x="856498" y="2890297"/>
                  <a:ext cx="716" cy="2863"/>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Line 449">
                  <a:extLst>
                    <a:ext uri="{FF2B5EF4-FFF2-40B4-BE49-F238E27FC236}">
                      <a16:creationId xmlns:a16="http://schemas.microsoft.com/office/drawing/2014/main" id="{DDD24A8F-1758-4477-8BA5-878160C3BAD0}"/>
                    </a:ext>
                  </a:extLst>
                </p:cNvPr>
                <p:cNvSpPr>
                  <a:spLocks noChangeShapeType="1"/>
                </p:cNvSpPr>
                <p:nvPr/>
              </p:nvSpPr>
              <p:spPr bwMode="auto">
                <a:xfrm>
                  <a:off x="857213" y="2893160"/>
                  <a:ext cx="1432" cy="2863"/>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Line 450">
                  <a:extLst>
                    <a:ext uri="{FF2B5EF4-FFF2-40B4-BE49-F238E27FC236}">
                      <a16:creationId xmlns:a16="http://schemas.microsoft.com/office/drawing/2014/main" id="{2C12D68A-3C20-4702-A1C6-EC08509F488B}"/>
                    </a:ext>
                  </a:extLst>
                </p:cNvPr>
                <p:cNvSpPr>
                  <a:spLocks noChangeShapeType="1"/>
                </p:cNvSpPr>
                <p:nvPr/>
              </p:nvSpPr>
              <p:spPr bwMode="auto">
                <a:xfrm>
                  <a:off x="858645" y="2896024"/>
                  <a:ext cx="15747" cy="1216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Line 451">
                  <a:extLst>
                    <a:ext uri="{FF2B5EF4-FFF2-40B4-BE49-F238E27FC236}">
                      <a16:creationId xmlns:a16="http://schemas.microsoft.com/office/drawing/2014/main" id="{FBDB59E5-73E1-4401-A902-D35527E4C05F}"/>
                    </a:ext>
                  </a:extLst>
                </p:cNvPr>
                <p:cNvSpPr>
                  <a:spLocks noChangeShapeType="1"/>
                </p:cNvSpPr>
                <p:nvPr/>
              </p:nvSpPr>
              <p:spPr bwMode="auto">
                <a:xfrm>
                  <a:off x="874392" y="2908191"/>
                  <a:ext cx="716" cy="357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Line 452">
                  <a:extLst>
                    <a:ext uri="{FF2B5EF4-FFF2-40B4-BE49-F238E27FC236}">
                      <a16:creationId xmlns:a16="http://schemas.microsoft.com/office/drawing/2014/main" id="{8AF52353-0447-4644-8683-B705C2217150}"/>
                    </a:ext>
                  </a:extLst>
                </p:cNvPr>
                <p:cNvSpPr>
                  <a:spLocks noChangeShapeType="1"/>
                </p:cNvSpPr>
                <p:nvPr/>
              </p:nvSpPr>
              <p:spPr bwMode="auto">
                <a:xfrm>
                  <a:off x="875108" y="2911771"/>
                  <a:ext cx="716" cy="357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Line 453">
                  <a:extLst>
                    <a:ext uri="{FF2B5EF4-FFF2-40B4-BE49-F238E27FC236}">
                      <a16:creationId xmlns:a16="http://schemas.microsoft.com/office/drawing/2014/main" id="{117CA56B-5227-460B-B4D2-293E1FC3EAD8}"/>
                    </a:ext>
                  </a:extLst>
                </p:cNvPr>
                <p:cNvSpPr>
                  <a:spLocks noChangeShapeType="1"/>
                </p:cNvSpPr>
                <p:nvPr/>
              </p:nvSpPr>
              <p:spPr bwMode="auto">
                <a:xfrm>
                  <a:off x="875823" y="2915349"/>
                  <a:ext cx="2148"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Line 454">
                  <a:extLst>
                    <a:ext uri="{FF2B5EF4-FFF2-40B4-BE49-F238E27FC236}">
                      <a16:creationId xmlns:a16="http://schemas.microsoft.com/office/drawing/2014/main" id="{1B6FE7A2-698A-4978-AE88-B997D926D08F}"/>
                    </a:ext>
                  </a:extLst>
                </p:cNvPr>
                <p:cNvSpPr>
                  <a:spLocks noChangeShapeType="1"/>
                </p:cNvSpPr>
                <p:nvPr/>
              </p:nvSpPr>
              <p:spPr bwMode="auto">
                <a:xfrm>
                  <a:off x="877971" y="2917497"/>
                  <a:ext cx="2148"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Line 455">
                  <a:extLst>
                    <a:ext uri="{FF2B5EF4-FFF2-40B4-BE49-F238E27FC236}">
                      <a16:creationId xmlns:a16="http://schemas.microsoft.com/office/drawing/2014/main" id="{080E5D10-72F8-4D62-BE3A-B60690169EB5}"/>
                    </a:ext>
                  </a:extLst>
                </p:cNvPr>
                <p:cNvSpPr>
                  <a:spLocks noChangeShapeType="1"/>
                </p:cNvSpPr>
                <p:nvPr/>
              </p:nvSpPr>
              <p:spPr bwMode="auto">
                <a:xfrm>
                  <a:off x="880118" y="2918928"/>
                  <a:ext cx="2863"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Line 456">
                  <a:extLst>
                    <a:ext uri="{FF2B5EF4-FFF2-40B4-BE49-F238E27FC236}">
                      <a16:creationId xmlns:a16="http://schemas.microsoft.com/office/drawing/2014/main" id="{DC1CE2A2-8BC9-4160-8E6C-F824C7A057DA}"/>
                    </a:ext>
                  </a:extLst>
                </p:cNvPr>
                <p:cNvSpPr>
                  <a:spLocks noChangeShapeType="1"/>
                </p:cNvSpPr>
                <p:nvPr/>
              </p:nvSpPr>
              <p:spPr bwMode="auto">
                <a:xfrm>
                  <a:off x="882981" y="2920360"/>
                  <a:ext cx="2148"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Line 457">
                  <a:extLst>
                    <a:ext uri="{FF2B5EF4-FFF2-40B4-BE49-F238E27FC236}">
                      <a16:creationId xmlns:a16="http://schemas.microsoft.com/office/drawing/2014/main" id="{05187E5D-D6D1-4726-92E1-0A8E1DE16D08}"/>
                    </a:ext>
                  </a:extLst>
                </p:cNvPr>
                <p:cNvSpPr>
                  <a:spLocks noChangeShapeType="1"/>
                </p:cNvSpPr>
                <p:nvPr/>
              </p:nvSpPr>
              <p:spPr bwMode="auto">
                <a:xfrm flipH="1">
                  <a:off x="884413" y="2921075"/>
                  <a:ext cx="716"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Line 458">
                  <a:extLst>
                    <a:ext uri="{FF2B5EF4-FFF2-40B4-BE49-F238E27FC236}">
                      <a16:creationId xmlns:a16="http://schemas.microsoft.com/office/drawing/2014/main" id="{46B0E6DF-0663-4692-8FD0-5118481CCC32}"/>
                    </a:ext>
                  </a:extLst>
                </p:cNvPr>
                <p:cNvSpPr>
                  <a:spLocks noChangeShapeType="1"/>
                </p:cNvSpPr>
                <p:nvPr/>
              </p:nvSpPr>
              <p:spPr bwMode="auto">
                <a:xfrm flipV="1">
                  <a:off x="884413" y="2921791"/>
                  <a:ext cx="16463"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Line 459">
                  <a:extLst>
                    <a:ext uri="{FF2B5EF4-FFF2-40B4-BE49-F238E27FC236}">
                      <a16:creationId xmlns:a16="http://schemas.microsoft.com/office/drawing/2014/main" id="{35659E01-3965-404F-AFA5-5896701AECEB}"/>
                    </a:ext>
                  </a:extLst>
                </p:cNvPr>
                <p:cNvSpPr>
                  <a:spLocks noChangeShapeType="1"/>
                </p:cNvSpPr>
                <p:nvPr/>
              </p:nvSpPr>
              <p:spPr bwMode="auto">
                <a:xfrm flipV="1">
                  <a:off x="900876" y="2919644"/>
                  <a:ext cx="16463"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4" name="Line 460">
                  <a:extLst>
                    <a:ext uri="{FF2B5EF4-FFF2-40B4-BE49-F238E27FC236}">
                      <a16:creationId xmlns:a16="http://schemas.microsoft.com/office/drawing/2014/main" id="{0D6F6896-EB0C-47D7-9A7D-DAC11F559A0F}"/>
                    </a:ext>
                  </a:extLst>
                </p:cNvPr>
                <p:cNvSpPr>
                  <a:spLocks noChangeShapeType="1"/>
                </p:cNvSpPr>
                <p:nvPr/>
              </p:nvSpPr>
              <p:spPr bwMode="auto">
                <a:xfrm flipV="1">
                  <a:off x="917338" y="2917497"/>
                  <a:ext cx="15747"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Line 461">
                  <a:extLst>
                    <a:ext uri="{FF2B5EF4-FFF2-40B4-BE49-F238E27FC236}">
                      <a16:creationId xmlns:a16="http://schemas.microsoft.com/office/drawing/2014/main" id="{71E0C3E0-48C0-4EA3-A487-E368B832597D}"/>
                    </a:ext>
                  </a:extLst>
                </p:cNvPr>
                <p:cNvSpPr>
                  <a:spLocks noChangeShapeType="1"/>
                </p:cNvSpPr>
                <p:nvPr/>
              </p:nvSpPr>
              <p:spPr bwMode="auto">
                <a:xfrm flipV="1">
                  <a:off x="933085" y="2914634"/>
                  <a:ext cx="16463" cy="2863"/>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Line 462">
                  <a:extLst>
                    <a:ext uri="{FF2B5EF4-FFF2-40B4-BE49-F238E27FC236}">
                      <a16:creationId xmlns:a16="http://schemas.microsoft.com/office/drawing/2014/main" id="{45A2F867-BB14-4D38-AC3C-4B1BE44F0DE9}"/>
                    </a:ext>
                  </a:extLst>
                </p:cNvPr>
                <p:cNvSpPr>
                  <a:spLocks noChangeShapeType="1"/>
                </p:cNvSpPr>
                <p:nvPr/>
              </p:nvSpPr>
              <p:spPr bwMode="auto">
                <a:xfrm flipV="1">
                  <a:off x="949548" y="2910339"/>
                  <a:ext cx="15747"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Line 463">
                  <a:extLst>
                    <a:ext uri="{FF2B5EF4-FFF2-40B4-BE49-F238E27FC236}">
                      <a16:creationId xmlns:a16="http://schemas.microsoft.com/office/drawing/2014/main" id="{FF8DA7A4-E263-41D4-947E-A8886CD6F52E}"/>
                    </a:ext>
                  </a:extLst>
                </p:cNvPr>
                <p:cNvSpPr>
                  <a:spLocks noChangeShapeType="1"/>
                </p:cNvSpPr>
                <p:nvPr/>
              </p:nvSpPr>
              <p:spPr bwMode="auto">
                <a:xfrm flipV="1">
                  <a:off x="965295" y="2904613"/>
                  <a:ext cx="15031" cy="572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Line 464">
                  <a:extLst>
                    <a:ext uri="{FF2B5EF4-FFF2-40B4-BE49-F238E27FC236}">
                      <a16:creationId xmlns:a16="http://schemas.microsoft.com/office/drawing/2014/main" id="{B69656EC-C683-4265-8545-16C6134A38F4}"/>
                    </a:ext>
                  </a:extLst>
                </p:cNvPr>
                <p:cNvSpPr>
                  <a:spLocks noChangeShapeType="1"/>
                </p:cNvSpPr>
                <p:nvPr/>
              </p:nvSpPr>
              <p:spPr bwMode="auto">
                <a:xfrm flipV="1">
                  <a:off x="980326" y="2898887"/>
                  <a:ext cx="15747" cy="572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Line 465">
                  <a:extLst>
                    <a:ext uri="{FF2B5EF4-FFF2-40B4-BE49-F238E27FC236}">
                      <a16:creationId xmlns:a16="http://schemas.microsoft.com/office/drawing/2014/main" id="{C14F9B0A-2E4D-4709-876C-BF98CD8FDB3B}"/>
                    </a:ext>
                  </a:extLst>
                </p:cNvPr>
                <p:cNvSpPr>
                  <a:spLocks noChangeShapeType="1"/>
                </p:cNvSpPr>
                <p:nvPr/>
              </p:nvSpPr>
              <p:spPr bwMode="auto">
                <a:xfrm flipV="1">
                  <a:off x="996073" y="2891013"/>
                  <a:ext cx="14315" cy="7874"/>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Line 466">
                  <a:extLst>
                    <a:ext uri="{FF2B5EF4-FFF2-40B4-BE49-F238E27FC236}">
                      <a16:creationId xmlns:a16="http://schemas.microsoft.com/office/drawing/2014/main" id="{E95CF49D-DF68-4A51-B886-4D3E87FFB2B1}"/>
                    </a:ext>
                  </a:extLst>
                </p:cNvPr>
                <p:cNvSpPr>
                  <a:spLocks noChangeShapeType="1"/>
                </p:cNvSpPr>
                <p:nvPr/>
              </p:nvSpPr>
              <p:spPr bwMode="auto">
                <a:xfrm flipV="1">
                  <a:off x="1010389" y="2883140"/>
                  <a:ext cx="14315" cy="7874"/>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Line 467">
                  <a:extLst>
                    <a:ext uri="{FF2B5EF4-FFF2-40B4-BE49-F238E27FC236}">
                      <a16:creationId xmlns:a16="http://schemas.microsoft.com/office/drawing/2014/main" id="{D103BD54-08A0-4F49-AA29-F0FA89A3783B}"/>
                    </a:ext>
                  </a:extLst>
                </p:cNvPr>
                <p:cNvSpPr>
                  <a:spLocks noChangeShapeType="1"/>
                </p:cNvSpPr>
                <p:nvPr/>
              </p:nvSpPr>
              <p:spPr bwMode="auto">
                <a:xfrm>
                  <a:off x="913760" y="2864530"/>
                  <a:ext cx="27199"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Line 468">
                  <a:extLst>
                    <a:ext uri="{FF2B5EF4-FFF2-40B4-BE49-F238E27FC236}">
                      <a16:creationId xmlns:a16="http://schemas.microsoft.com/office/drawing/2014/main" id="{6C7EDCE8-57DF-4592-842A-E98333BB8380}"/>
                    </a:ext>
                  </a:extLst>
                </p:cNvPr>
                <p:cNvSpPr>
                  <a:spLocks noChangeShapeType="1"/>
                </p:cNvSpPr>
                <p:nvPr/>
              </p:nvSpPr>
              <p:spPr bwMode="auto">
                <a:xfrm flipH="1">
                  <a:off x="905886" y="2865245"/>
                  <a:ext cx="35073" cy="35073"/>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Line 469">
                  <a:extLst>
                    <a:ext uri="{FF2B5EF4-FFF2-40B4-BE49-F238E27FC236}">
                      <a16:creationId xmlns:a16="http://schemas.microsoft.com/office/drawing/2014/main" id="{1AD41231-A825-412F-9945-80C1EA3CAE1F}"/>
                    </a:ext>
                  </a:extLst>
                </p:cNvPr>
                <p:cNvSpPr>
                  <a:spLocks noChangeShapeType="1"/>
                </p:cNvSpPr>
                <p:nvPr/>
              </p:nvSpPr>
              <p:spPr bwMode="auto">
                <a:xfrm flipV="1">
                  <a:off x="905886" y="2864530"/>
                  <a:ext cx="7874" cy="3578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470">
                  <a:extLst>
                    <a:ext uri="{FF2B5EF4-FFF2-40B4-BE49-F238E27FC236}">
                      <a16:creationId xmlns:a16="http://schemas.microsoft.com/office/drawing/2014/main" id="{81C0C720-61D9-421C-8FF1-64A27238EE0E}"/>
                    </a:ext>
                  </a:extLst>
                </p:cNvPr>
                <p:cNvSpPr>
                  <a:spLocks/>
                </p:cNvSpPr>
                <p:nvPr/>
              </p:nvSpPr>
              <p:spPr bwMode="auto">
                <a:xfrm>
                  <a:off x="1015399" y="2786510"/>
                  <a:ext cx="38652" cy="6442"/>
                </a:xfrm>
                <a:custGeom>
                  <a:avLst/>
                  <a:gdLst>
                    <a:gd name="T0" fmla="*/ 106 w 215"/>
                    <a:gd name="T1" fmla="*/ 0 h 33"/>
                    <a:gd name="T2" fmla="*/ 145 w 215"/>
                    <a:gd name="T3" fmla="*/ 4 h 33"/>
                    <a:gd name="T4" fmla="*/ 180 w 215"/>
                    <a:gd name="T5" fmla="*/ 15 h 33"/>
                    <a:gd name="T6" fmla="*/ 213 w 215"/>
                    <a:gd name="T7" fmla="*/ 33 h 33"/>
                    <a:gd name="T8" fmla="*/ 215 w 215"/>
                    <a:gd name="T9" fmla="*/ 33 h 33"/>
                    <a:gd name="T10" fmla="*/ 0 w 215"/>
                    <a:gd name="T11" fmla="*/ 33 h 33"/>
                    <a:gd name="T12" fmla="*/ 0 w 215"/>
                    <a:gd name="T13" fmla="*/ 33 h 33"/>
                    <a:gd name="T14" fmla="*/ 33 w 215"/>
                    <a:gd name="T15" fmla="*/ 15 h 33"/>
                    <a:gd name="T16" fmla="*/ 68 w 215"/>
                    <a:gd name="T17" fmla="*/ 4 h 33"/>
                    <a:gd name="T18" fmla="*/ 106 w 215"/>
                    <a:gd name="T1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5" h="33">
                      <a:moveTo>
                        <a:pt x="106" y="0"/>
                      </a:moveTo>
                      <a:lnTo>
                        <a:pt x="145" y="4"/>
                      </a:lnTo>
                      <a:lnTo>
                        <a:pt x="180" y="15"/>
                      </a:lnTo>
                      <a:lnTo>
                        <a:pt x="213" y="33"/>
                      </a:lnTo>
                      <a:lnTo>
                        <a:pt x="215" y="33"/>
                      </a:lnTo>
                      <a:lnTo>
                        <a:pt x="0" y="33"/>
                      </a:lnTo>
                      <a:lnTo>
                        <a:pt x="0" y="33"/>
                      </a:lnTo>
                      <a:lnTo>
                        <a:pt x="33" y="15"/>
                      </a:lnTo>
                      <a:lnTo>
                        <a:pt x="68" y="4"/>
                      </a:lnTo>
                      <a:lnTo>
                        <a:pt x="106"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471">
                  <a:extLst>
                    <a:ext uri="{FF2B5EF4-FFF2-40B4-BE49-F238E27FC236}">
                      <a16:creationId xmlns:a16="http://schemas.microsoft.com/office/drawing/2014/main" id="{4A1ABCA2-A934-4A85-A86A-B4063E4C28B8}"/>
                    </a:ext>
                  </a:extLst>
                </p:cNvPr>
                <p:cNvSpPr>
                  <a:spLocks/>
                </p:cNvSpPr>
                <p:nvPr/>
              </p:nvSpPr>
              <p:spPr bwMode="auto">
                <a:xfrm>
                  <a:off x="1005378" y="2792952"/>
                  <a:ext cx="59409" cy="11452"/>
                </a:xfrm>
                <a:custGeom>
                  <a:avLst/>
                  <a:gdLst>
                    <a:gd name="T0" fmla="*/ 58 w 330"/>
                    <a:gd name="T1" fmla="*/ 0 h 65"/>
                    <a:gd name="T2" fmla="*/ 273 w 330"/>
                    <a:gd name="T3" fmla="*/ 0 h 65"/>
                    <a:gd name="T4" fmla="*/ 300 w 330"/>
                    <a:gd name="T5" fmla="*/ 23 h 65"/>
                    <a:gd name="T6" fmla="*/ 324 w 330"/>
                    <a:gd name="T7" fmla="*/ 52 h 65"/>
                    <a:gd name="T8" fmla="*/ 330 w 330"/>
                    <a:gd name="T9" fmla="*/ 65 h 65"/>
                    <a:gd name="T10" fmla="*/ 0 w 330"/>
                    <a:gd name="T11" fmla="*/ 65 h 65"/>
                    <a:gd name="T12" fmla="*/ 7 w 330"/>
                    <a:gd name="T13" fmla="*/ 52 h 65"/>
                    <a:gd name="T14" fmla="*/ 30 w 330"/>
                    <a:gd name="T15" fmla="*/ 23 h 65"/>
                    <a:gd name="T16" fmla="*/ 58 w 330"/>
                    <a:gd name="T1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65">
                      <a:moveTo>
                        <a:pt x="58" y="0"/>
                      </a:moveTo>
                      <a:lnTo>
                        <a:pt x="273" y="0"/>
                      </a:lnTo>
                      <a:lnTo>
                        <a:pt x="300" y="23"/>
                      </a:lnTo>
                      <a:lnTo>
                        <a:pt x="324" y="52"/>
                      </a:lnTo>
                      <a:lnTo>
                        <a:pt x="330" y="65"/>
                      </a:lnTo>
                      <a:lnTo>
                        <a:pt x="0" y="65"/>
                      </a:lnTo>
                      <a:lnTo>
                        <a:pt x="7" y="52"/>
                      </a:lnTo>
                      <a:lnTo>
                        <a:pt x="30" y="23"/>
                      </a:lnTo>
                      <a:lnTo>
                        <a:pt x="5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472">
                  <a:extLst>
                    <a:ext uri="{FF2B5EF4-FFF2-40B4-BE49-F238E27FC236}">
                      <a16:creationId xmlns:a16="http://schemas.microsoft.com/office/drawing/2014/main" id="{26B2B874-B9B2-4D8C-AEF1-5ED4D0F7627C}"/>
                    </a:ext>
                  </a:extLst>
                </p:cNvPr>
                <p:cNvSpPr>
                  <a:spLocks/>
                </p:cNvSpPr>
                <p:nvPr/>
              </p:nvSpPr>
              <p:spPr bwMode="auto">
                <a:xfrm>
                  <a:off x="1001084" y="2804405"/>
                  <a:ext cx="67283" cy="11452"/>
                </a:xfrm>
                <a:custGeom>
                  <a:avLst/>
                  <a:gdLst>
                    <a:gd name="T0" fmla="*/ 22 w 374"/>
                    <a:gd name="T1" fmla="*/ 0 h 64"/>
                    <a:gd name="T2" fmla="*/ 352 w 374"/>
                    <a:gd name="T3" fmla="*/ 0 h 64"/>
                    <a:gd name="T4" fmla="*/ 363 w 374"/>
                    <a:gd name="T5" fmla="*/ 20 h 64"/>
                    <a:gd name="T6" fmla="*/ 374 w 374"/>
                    <a:gd name="T7" fmla="*/ 55 h 64"/>
                    <a:gd name="T8" fmla="*/ 374 w 374"/>
                    <a:gd name="T9" fmla="*/ 64 h 64"/>
                    <a:gd name="T10" fmla="*/ 0 w 374"/>
                    <a:gd name="T11" fmla="*/ 64 h 64"/>
                    <a:gd name="T12" fmla="*/ 0 w 374"/>
                    <a:gd name="T13" fmla="*/ 55 h 64"/>
                    <a:gd name="T14" fmla="*/ 12 w 374"/>
                    <a:gd name="T15" fmla="*/ 20 h 64"/>
                    <a:gd name="T16" fmla="*/ 22 w 37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64">
                      <a:moveTo>
                        <a:pt x="22" y="0"/>
                      </a:moveTo>
                      <a:lnTo>
                        <a:pt x="352" y="0"/>
                      </a:lnTo>
                      <a:lnTo>
                        <a:pt x="363" y="20"/>
                      </a:lnTo>
                      <a:lnTo>
                        <a:pt x="374" y="55"/>
                      </a:lnTo>
                      <a:lnTo>
                        <a:pt x="374" y="64"/>
                      </a:lnTo>
                      <a:lnTo>
                        <a:pt x="0" y="64"/>
                      </a:lnTo>
                      <a:lnTo>
                        <a:pt x="0" y="55"/>
                      </a:lnTo>
                      <a:lnTo>
                        <a:pt x="12" y="20"/>
                      </a:lnTo>
                      <a:lnTo>
                        <a:pt x="22"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473">
                  <a:extLst>
                    <a:ext uri="{FF2B5EF4-FFF2-40B4-BE49-F238E27FC236}">
                      <a16:creationId xmlns:a16="http://schemas.microsoft.com/office/drawing/2014/main" id="{48D85996-8A67-49C3-B6BD-D61467CEE69B}"/>
                    </a:ext>
                  </a:extLst>
                </p:cNvPr>
                <p:cNvSpPr>
                  <a:spLocks/>
                </p:cNvSpPr>
                <p:nvPr/>
              </p:nvSpPr>
              <p:spPr bwMode="auto">
                <a:xfrm>
                  <a:off x="1001084" y="2815857"/>
                  <a:ext cx="67999" cy="11452"/>
                </a:xfrm>
                <a:custGeom>
                  <a:avLst/>
                  <a:gdLst>
                    <a:gd name="T0" fmla="*/ 4 w 382"/>
                    <a:gd name="T1" fmla="*/ 0 h 66"/>
                    <a:gd name="T2" fmla="*/ 378 w 382"/>
                    <a:gd name="T3" fmla="*/ 0 h 66"/>
                    <a:gd name="T4" fmla="*/ 382 w 382"/>
                    <a:gd name="T5" fmla="*/ 29 h 66"/>
                    <a:gd name="T6" fmla="*/ 378 w 382"/>
                    <a:gd name="T7" fmla="*/ 66 h 66"/>
                    <a:gd name="T8" fmla="*/ 4 w 382"/>
                    <a:gd name="T9" fmla="*/ 66 h 66"/>
                    <a:gd name="T10" fmla="*/ 0 w 382"/>
                    <a:gd name="T11" fmla="*/ 29 h 66"/>
                    <a:gd name="T12" fmla="*/ 0 w 382"/>
                    <a:gd name="T13" fmla="*/ 29 h 66"/>
                    <a:gd name="T14" fmla="*/ 4 w 382"/>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2" h="66">
                      <a:moveTo>
                        <a:pt x="4" y="0"/>
                      </a:moveTo>
                      <a:lnTo>
                        <a:pt x="378" y="0"/>
                      </a:lnTo>
                      <a:lnTo>
                        <a:pt x="382" y="29"/>
                      </a:lnTo>
                      <a:lnTo>
                        <a:pt x="378" y="66"/>
                      </a:lnTo>
                      <a:lnTo>
                        <a:pt x="4" y="66"/>
                      </a:lnTo>
                      <a:lnTo>
                        <a:pt x="0" y="29"/>
                      </a:lnTo>
                      <a:lnTo>
                        <a:pt x="0" y="29"/>
                      </a:lnTo>
                      <a:lnTo>
                        <a:pt x="4"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474">
                  <a:extLst>
                    <a:ext uri="{FF2B5EF4-FFF2-40B4-BE49-F238E27FC236}">
                      <a16:creationId xmlns:a16="http://schemas.microsoft.com/office/drawing/2014/main" id="{D8072CEF-62FD-4E3E-9B59-B0CA8AB3666B}"/>
                    </a:ext>
                  </a:extLst>
                </p:cNvPr>
                <p:cNvSpPr>
                  <a:spLocks/>
                </p:cNvSpPr>
                <p:nvPr/>
              </p:nvSpPr>
              <p:spPr bwMode="auto">
                <a:xfrm>
                  <a:off x="1001084" y="2827309"/>
                  <a:ext cx="67283" cy="11452"/>
                </a:xfrm>
                <a:custGeom>
                  <a:avLst/>
                  <a:gdLst>
                    <a:gd name="T0" fmla="*/ 0 w 374"/>
                    <a:gd name="T1" fmla="*/ 0 h 64"/>
                    <a:gd name="T2" fmla="*/ 374 w 374"/>
                    <a:gd name="T3" fmla="*/ 0 h 64"/>
                    <a:gd name="T4" fmla="*/ 374 w 374"/>
                    <a:gd name="T5" fmla="*/ 2 h 64"/>
                    <a:gd name="T6" fmla="*/ 363 w 374"/>
                    <a:gd name="T7" fmla="*/ 38 h 64"/>
                    <a:gd name="T8" fmla="*/ 349 w 374"/>
                    <a:gd name="T9" fmla="*/ 64 h 64"/>
                    <a:gd name="T10" fmla="*/ 25 w 374"/>
                    <a:gd name="T11" fmla="*/ 64 h 64"/>
                    <a:gd name="T12" fmla="*/ 12 w 374"/>
                    <a:gd name="T13" fmla="*/ 38 h 64"/>
                    <a:gd name="T14" fmla="*/ 0 w 374"/>
                    <a:gd name="T15" fmla="*/ 2 h 64"/>
                    <a:gd name="T16" fmla="*/ 0 w 374"/>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4" h="64">
                      <a:moveTo>
                        <a:pt x="0" y="0"/>
                      </a:moveTo>
                      <a:lnTo>
                        <a:pt x="374" y="0"/>
                      </a:lnTo>
                      <a:lnTo>
                        <a:pt x="374" y="2"/>
                      </a:lnTo>
                      <a:lnTo>
                        <a:pt x="363" y="38"/>
                      </a:lnTo>
                      <a:lnTo>
                        <a:pt x="349" y="64"/>
                      </a:lnTo>
                      <a:lnTo>
                        <a:pt x="25" y="64"/>
                      </a:lnTo>
                      <a:lnTo>
                        <a:pt x="12" y="38"/>
                      </a:lnTo>
                      <a:lnTo>
                        <a:pt x="0" y="2"/>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475">
                  <a:extLst>
                    <a:ext uri="{FF2B5EF4-FFF2-40B4-BE49-F238E27FC236}">
                      <a16:creationId xmlns:a16="http://schemas.microsoft.com/office/drawing/2014/main" id="{DC595A42-28EC-4AA0-8773-22526F1892F2}"/>
                    </a:ext>
                  </a:extLst>
                </p:cNvPr>
                <p:cNvSpPr>
                  <a:spLocks/>
                </p:cNvSpPr>
                <p:nvPr/>
              </p:nvSpPr>
              <p:spPr bwMode="auto">
                <a:xfrm>
                  <a:off x="1006094" y="2838762"/>
                  <a:ext cx="57978" cy="11452"/>
                </a:xfrm>
                <a:custGeom>
                  <a:avLst/>
                  <a:gdLst>
                    <a:gd name="T0" fmla="*/ 0 w 324"/>
                    <a:gd name="T1" fmla="*/ 0 h 64"/>
                    <a:gd name="T2" fmla="*/ 324 w 324"/>
                    <a:gd name="T3" fmla="*/ 0 h 64"/>
                    <a:gd name="T4" fmla="*/ 321 w 324"/>
                    <a:gd name="T5" fmla="*/ 6 h 64"/>
                    <a:gd name="T6" fmla="*/ 297 w 324"/>
                    <a:gd name="T7" fmla="*/ 35 h 64"/>
                    <a:gd name="T8" fmla="*/ 268 w 324"/>
                    <a:gd name="T9" fmla="*/ 59 h 64"/>
                    <a:gd name="T10" fmla="*/ 259 w 324"/>
                    <a:gd name="T11" fmla="*/ 64 h 64"/>
                    <a:gd name="T12" fmla="*/ 64 w 324"/>
                    <a:gd name="T13" fmla="*/ 64 h 64"/>
                    <a:gd name="T14" fmla="*/ 55 w 324"/>
                    <a:gd name="T15" fmla="*/ 59 h 64"/>
                    <a:gd name="T16" fmla="*/ 27 w 324"/>
                    <a:gd name="T17" fmla="*/ 35 h 64"/>
                    <a:gd name="T18" fmla="*/ 4 w 324"/>
                    <a:gd name="T19" fmla="*/ 6 h 64"/>
                    <a:gd name="T20" fmla="*/ 0 w 324"/>
                    <a:gd name="T2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4" h="64">
                      <a:moveTo>
                        <a:pt x="0" y="0"/>
                      </a:moveTo>
                      <a:lnTo>
                        <a:pt x="324" y="0"/>
                      </a:lnTo>
                      <a:lnTo>
                        <a:pt x="321" y="6"/>
                      </a:lnTo>
                      <a:lnTo>
                        <a:pt x="297" y="35"/>
                      </a:lnTo>
                      <a:lnTo>
                        <a:pt x="268" y="59"/>
                      </a:lnTo>
                      <a:lnTo>
                        <a:pt x="259" y="64"/>
                      </a:lnTo>
                      <a:lnTo>
                        <a:pt x="64" y="64"/>
                      </a:lnTo>
                      <a:lnTo>
                        <a:pt x="55" y="59"/>
                      </a:lnTo>
                      <a:lnTo>
                        <a:pt x="27" y="35"/>
                      </a:lnTo>
                      <a:lnTo>
                        <a:pt x="4" y="6"/>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476">
                  <a:extLst>
                    <a:ext uri="{FF2B5EF4-FFF2-40B4-BE49-F238E27FC236}">
                      <a16:creationId xmlns:a16="http://schemas.microsoft.com/office/drawing/2014/main" id="{42A9A525-EC45-4ECB-9A80-BF5F6BC07170}"/>
                    </a:ext>
                  </a:extLst>
                </p:cNvPr>
                <p:cNvSpPr>
                  <a:spLocks/>
                </p:cNvSpPr>
                <p:nvPr/>
              </p:nvSpPr>
              <p:spPr bwMode="auto">
                <a:xfrm>
                  <a:off x="1017546" y="2850214"/>
                  <a:ext cx="35073" cy="5011"/>
                </a:xfrm>
                <a:custGeom>
                  <a:avLst/>
                  <a:gdLst>
                    <a:gd name="T0" fmla="*/ 0 w 195"/>
                    <a:gd name="T1" fmla="*/ 0 h 27"/>
                    <a:gd name="T2" fmla="*/ 195 w 195"/>
                    <a:gd name="T3" fmla="*/ 0 h 27"/>
                    <a:gd name="T4" fmla="*/ 171 w 195"/>
                    <a:gd name="T5" fmla="*/ 13 h 27"/>
                    <a:gd name="T6" fmla="*/ 136 w 195"/>
                    <a:gd name="T7" fmla="*/ 24 h 27"/>
                    <a:gd name="T8" fmla="*/ 97 w 195"/>
                    <a:gd name="T9" fmla="*/ 27 h 27"/>
                    <a:gd name="T10" fmla="*/ 97 w 195"/>
                    <a:gd name="T11" fmla="*/ 27 h 27"/>
                    <a:gd name="T12" fmla="*/ 59 w 195"/>
                    <a:gd name="T13" fmla="*/ 24 h 27"/>
                    <a:gd name="T14" fmla="*/ 24 w 195"/>
                    <a:gd name="T15" fmla="*/ 13 h 27"/>
                    <a:gd name="T16" fmla="*/ 0 w 195"/>
                    <a:gd name="T17" fmla="*/ 0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5" h="27">
                      <a:moveTo>
                        <a:pt x="0" y="0"/>
                      </a:moveTo>
                      <a:lnTo>
                        <a:pt x="195" y="0"/>
                      </a:lnTo>
                      <a:lnTo>
                        <a:pt x="171" y="13"/>
                      </a:lnTo>
                      <a:lnTo>
                        <a:pt x="136" y="24"/>
                      </a:lnTo>
                      <a:lnTo>
                        <a:pt x="97" y="27"/>
                      </a:lnTo>
                      <a:lnTo>
                        <a:pt x="97" y="27"/>
                      </a:lnTo>
                      <a:lnTo>
                        <a:pt x="59" y="24"/>
                      </a:lnTo>
                      <a:lnTo>
                        <a:pt x="24" y="13"/>
                      </a:lnTo>
                      <a:lnTo>
                        <a:pt x="0"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Line 477">
                  <a:extLst>
                    <a:ext uri="{FF2B5EF4-FFF2-40B4-BE49-F238E27FC236}">
                      <a16:creationId xmlns:a16="http://schemas.microsoft.com/office/drawing/2014/main" id="{F6A67254-58DA-4ACB-9CEE-7D7089C5E2F2}"/>
                    </a:ext>
                  </a:extLst>
                </p:cNvPr>
                <p:cNvSpPr>
                  <a:spLocks noChangeShapeType="1"/>
                </p:cNvSpPr>
                <p:nvPr/>
              </p:nvSpPr>
              <p:spPr bwMode="auto">
                <a:xfrm>
                  <a:off x="1034725" y="2786510"/>
                  <a:ext cx="7158"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Line 478">
                  <a:extLst>
                    <a:ext uri="{FF2B5EF4-FFF2-40B4-BE49-F238E27FC236}">
                      <a16:creationId xmlns:a16="http://schemas.microsoft.com/office/drawing/2014/main" id="{A77D57EB-9733-48B7-B633-1156273F1498}"/>
                    </a:ext>
                  </a:extLst>
                </p:cNvPr>
                <p:cNvSpPr>
                  <a:spLocks noChangeShapeType="1"/>
                </p:cNvSpPr>
                <p:nvPr/>
              </p:nvSpPr>
              <p:spPr bwMode="auto">
                <a:xfrm>
                  <a:off x="1041883" y="2787226"/>
                  <a:ext cx="6442"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Line 479">
                  <a:extLst>
                    <a:ext uri="{FF2B5EF4-FFF2-40B4-BE49-F238E27FC236}">
                      <a16:creationId xmlns:a16="http://schemas.microsoft.com/office/drawing/2014/main" id="{D8D56BAF-8BC3-445E-895B-849ECC6CC70A}"/>
                    </a:ext>
                  </a:extLst>
                </p:cNvPr>
                <p:cNvSpPr>
                  <a:spLocks noChangeShapeType="1"/>
                </p:cNvSpPr>
                <p:nvPr/>
              </p:nvSpPr>
              <p:spPr bwMode="auto">
                <a:xfrm>
                  <a:off x="1048325" y="2789373"/>
                  <a:ext cx="5726" cy="357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Line 480">
                  <a:extLst>
                    <a:ext uri="{FF2B5EF4-FFF2-40B4-BE49-F238E27FC236}">
                      <a16:creationId xmlns:a16="http://schemas.microsoft.com/office/drawing/2014/main" id="{48AC0158-30C6-4056-A634-E6DF251DC3BC}"/>
                    </a:ext>
                  </a:extLst>
                </p:cNvPr>
                <p:cNvSpPr>
                  <a:spLocks noChangeShapeType="1"/>
                </p:cNvSpPr>
                <p:nvPr/>
              </p:nvSpPr>
              <p:spPr bwMode="auto">
                <a:xfrm>
                  <a:off x="1054051" y="2792952"/>
                  <a:ext cx="5011"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Line 481">
                  <a:extLst>
                    <a:ext uri="{FF2B5EF4-FFF2-40B4-BE49-F238E27FC236}">
                      <a16:creationId xmlns:a16="http://schemas.microsoft.com/office/drawing/2014/main" id="{70C0AAF7-986C-4905-AE96-148FA56CD0BD}"/>
                    </a:ext>
                  </a:extLst>
                </p:cNvPr>
                <p:cNvSpPr>
                  <a:spLocks noChangeShapeType="1"/>
                </p:cNvSpPr>
                <p:nvPr/>
              </p:nvSpPr>
              <p:spPr bwMode="auto">
                <a:xfrm>
                  <a:off x="1059061" y="2797247"/>
                  <a:ext cx="4295" cy="5011"/>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Line 482">
                  <a:extLst>
                    <a:ext uri="{FF2B5EF4-FFF2-40B4-BE49-F238E27FC236}">
                      <a16:creationId xmlns:a16="http://schemas.microsoft.com/office/drawing/2014/main" id="{21088857-1292-4B9F-9C47-017AD9E44DE7}"/>
                    </a:ext>
                  </a:extLst>
                </p:cNvPr>
                <p:cNvSpPr>
                  <a:spLocks noChangeShapeType="1"/>
                </p:cNvSpPr>
                <p:nvPr/>
              </p:nvSpPr>
              <p:spPr bwMode="auto">
                <a:xfrm>
                  <a:off x="1063356" y="2802257"/>
                  <a:ext cx="2863" cy="572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Line 483">
                  <a:extLst>
                    <a:ext uri="{FF2B5EF4-FFF2-40B4-BE49-F238E27FC236}">
                      <a16:creationId xmlns:a16="http://schemas.microsoft.com/office/drawing/2014/main" id="{256CA235-7528-407D-B302-4AD4C2A1D260}"/>
                    </a:ext>
                  </a:extLst>
                </p:cNvPr>
                <p:cNvSpPr>
                  <a:spLocks noChangeShapeType="1"/>
                </p:cNvSpPr>
                <p:nvPr/>
              </p:nvSpPr>
              <p:spPr bwMode="auto">
                <a:xfrm>
                  <a:off x="1066219" y="2807983"/>
                  <a:ext cx="2148" cy="644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Line 484">
                  <a:extLst>
                    <a:ext uri="{FF2B5EF4-FFF2-40B4-BE49-F238E27FC236}">
                      <a16:creationId xmlns:a16="http://schemas.microsoft.com/office/drawing/2014/main" id="{AFC113B2-FB2B-471A-9BE5-45DCF153C49D}"/>
                    </a:ext>
                  </a:extLst>
                </p:cNvPr>
                <p:cNvSpPr>
                  <a:spLocks noChangeShapeType="1"/>
                </p:cNvSpPr>
                <p:nvPr/>
              </p:nvSpPr>
              <p:spPr bwMode="auto">
                <a:xfrm>
                  <a:off x="1068366" y="2814425"/>
                  <a:ext cx="716" cy="644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Line 485">
                  <a:extLst>
                    <a:ext uri="{FF2B5EF4-FFF2-40B4-BE49-F238E27FC236}">
                      <a16:creationId xmlns:a16="http://schemas.microsoft.com/office/drawing/2014/main" id="{EAA2B3BF-E3E9-431D-AECA-40ADCAFF5E71}"/>
                    </a:ext>
                  </a:extLst>
                </p:cNvPr>
                <p:cNvSpPr>
                  <a:spLocks noChangeShapeType="1"/>
                </p:cNvSpPr>
                <p:nvPr/>
              </p:nvSpPr>
              <p:spPr bwMode="auto">
                <a:xfrm flipH="1">
                  <a:off x="1068366" y="2820867"/>
                  <a:ext cx="716" cy="715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Line 486">
                  <a:extLst>
                    <a:ext uri="{FF2B5EF4-FFF2-40B4-BE49-F238E27FC236}">
                      <a16:creationId xmlns:a16="http://schemas.microsoft.com/office/drawing/2014/main" id="{DEA17CF9-B946-4EF7-8FD5-366903F38697}"/>
                    </a:ext>
                  </a:extLst>
                </p:cNvPr>
                <p:cNvSpPr>
                  <a:spLocks noChangeShapeType="1"/>
                </p:cNvSpPr>
                <p:nvPr/>
              </p:nvSpPr>
              <p:spPr bwMode="auto">
                <a:xfrm flipH="1">
                  <a:off x="1066219" y="2828025"/>
                  <a:ext cx="2148" cy="644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Line 487">
                  <a:extLst>
                    <a:ext uri="{FF2B5EF4-FFF2-40B4-BE49-F238E27FC236}">
                      <a16:creationId xmlns:a16="http://schemas.microsoft.com/office/drawing/2014/main" id="{30091128-A4D3-4573-96DC-BBA7FED58109}"/>
                    </a:ext>
                  </a:extLst>
                </p:cNvPr>
                <p:cNvSpPr>
                  <a:spLocks noChangeShapeType="1"/>
                </p:cNvSpPr>
                <p:nvPr/>
              </p:nvSpPr>
              <p:spPr bwMode="auto">
                <a:xfrm flipH="1">
                  <a:off x="1063356" y="2834467"/>
                  <a:ext cx="2863" cy="572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Line 488">
                  <a:extLst>
                    <a:ext uri="{FF2B5EF4-FFF2-40B4-BE49-F238E27FC236}">
                      <a16:creationId xmlns:a16="http://schemas.microsoft.com/office/drawing/2014/main" id="{F683B685-E9F0-4EC7-B8D3-01AE88D69F26}"/>
                    </a:ext>
                  </a:extLst>
                </p:cNvPr>
                <p:cNvSpPr>
                  <a:spLocks noChangeShapeType="1"/>
                </p:cNvSpPr>
                <p:nvPr/>
              </p:nvSpPr>
              <p:spPr bwMode="auto">
                <a:xfrm flipH="1">
                  <a:off x="1059061" y="2840193"/>
                  <a:ext cx="4295" cy="5011"/>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Line 489">
                  <a:extLst>
                    <a:ext uri="{FF2B5EF4-FFF2-40B4-BE49-F238E27FC236}">
                      <a16:creationId xmlns:a16="http://schemas.microsoft.com/office/drawing/2014/main" id="{93D62023-2931-4AC0-A3BD-C91A848E6026}"/>
                    </a:ext>
                  </a:extLst>
                </p:cNvPr>
                <p:cNvSpPr>
                  <a:spLocks noChangeShapeType="1"/>
                </p:cNvSpPr>
                <p:nvPr/>
              </p:nvSpPr>
              <p:spPr bwMode="auto">
                <a:xfrm flipH="1">
                  <a:off x="1054051" y="2845203"/>
                  <a:ext cx="5011"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Line 490">
                  <a:extLst>
                    <a:ext uri="{FF2B5EF4-FFF2-40B4-BE49-F238E27FC236}">
                      <a16:creationId xmlns:a16="http://schemas.microsoft.com/office/drawing/2014/main" id="{FD2867C8-1057-4120-B0CD-624D98EF0692}"/>
                    </a:ext>
                  </a:extLst>
                </p:cNvPr>
                <p:cNvSpPr>
                  <a:spLocks noChangeShapeType="1"/>
                </p:cNvSpPr>
                <p:nvPr/>
              </p:nvSpPr>
              <p:spPr bwMode="auto">
                <a:xfrm flipH="1">
                  <a:off x="1048325" y="2849498"/>
                  <a:ext cx="5726" cy="357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Line 491">
                  <a:extLst>
                    <a:ext uri="{FF2B5EF4-FFF2-40B4-BE49-F238E27FC236}">
                      <a16:creationId xmlns:a16="http://schemas.microsoft.com/office/drawing/2014/main" id="{ECAFF3AB-B5DC-4091-B66F-794547F65436}"/>
                    </a:ext>
                  </a:extLst>
                </p:cNvPr>
                <p:cNvSpPr>
                  <a:spLocks noChangeShapeType="1"/>
                </p:cNvSpPr>
                <p:nvPr/>
              </p:nvSpPr>
              <p:spPr bwMode="auto">
                <a:xfrm flipH="1">
                  <a:off x="1041883" y="2853077"/>
                  <a:ext cx="6442"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Line 492">
                  <a:extLst>
                    <a:ext uri="{FF2B5EF4-FFF2-40B4-BE49-F238E27FC236}">
                      <a16:creationId xmlns:a16="http://schemas.microsoft.com/office/drawing/2014/main" id="{0FA5494E-96C5-41C0-ACA1-F866FA95631F}"/>
                    </a:ext>
                  </a:extLst>
                </p:cNvPr>
                <p:cNvSpPr>
                  <a:spLocks noChangeShapeType="1"/>
                </p:cNvSpPr>
                <p:nvPr/>
              </p:nvSpPr>
              <p:spPr bwMode="auto">
                <a:xfrm flipH="1">
                  <a:off x="1034725" y="2854509"/>
                  <a:ext cx="7158"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Line 493">
                  <a:extLst>
                    <a:ext uri="{FF2B5EF4-FFF2-40B4-BE49-F238E27FC236}">
                      <a16:creationId xmlns:a16="http://schemas.microsoft.com/office/drawing/2014/main" id="{04D86972-4361-404A-9E8D-DA35B4CAB015}"/>
                    </a:ext>
                  </a:extLst>
                </p:cNvPr>
                <p:cNvSpPr>
                  <a:spLocks noChangeShapeType="1"/>
                </p:cNvSpPr>
                <p:nvPr/>
              </p:nvSpPr>
              <p:spPr bwMode="auto">
                <a:xfrm flipH="1" flipV="1">
                  <a:off x="1027567" y="2854509"/>
                  <a:ext cx="7158"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8" name="Line 494">
                  <a:extLst>
                    <a:ext uri="{FF2B5EF4-FFF2-40B4-BE49-F238E27FC236}">
                      <a16:creationId xmlns:a16="http://schemas.microsoft.com/office/drawing/2014/main" id="{F2F9780C-CB53-47CB-953C-92494EC5521C}"/>
                    </a:ext>
                  </a:extLst>
                </p:cNvPr>
                <p:cNvSpPr>
                  <a:spLocks noChangeShapeType="1"/>
                </p:cNvSpPr>
                <p:nvPr/>
              </p:nvSpPr>
              <p:spPr bwMode="auto">
                <a:xfrm flipH="1" flipV="1">
                  <a:off x="1021841" y="2853077"/>
                  <a:ext cx="5726" cy="143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Line 495">
                  <a:extLst>
                    <a:ext uri="{FF2B5EF4-FFF2-40B4-BE49-F238E27FC236}">
                      <a16:creationId xmlns:a16="http://schemas.microsoft.com/office/drawing/2014/main" id="{AB4F11F0-F6C9-4A46-8D49-249A6AFB7C7A}"/>
                    </a:ext>
                  </a:extLst>
                </p:cNvPr>
                <p:cNvSpPr>
                  <a:spLocks noChangeShapeType="1"/>
                </p:cNvSpPr>
                <p:nvPr/>
              </p:nvSpPr>
              <p:spPr bwMode="auto">
                <a:xfrm flipH="1" flipV="1">
                  <a:off x="1015399" y="2849498"/>
                  <a:ext cx="6442" cy="357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Line 496">
                  <a:extLst>
                    <a:ext uri="{FF2B5EF4-FFF2-40B4-BE49-F238E27FC236}">
                      <a16:creationId xmlns:a16="http://schemas.microsoft.com/office/drawing/2014/main" id="{2CD1190C-963A-4F57-AD67-CB1A0DD197EF}"/>
                    </a:ext>
                  </a:extLst>
                </p:cNvPr>
                <p:cNvSpPr>
                  <a:spLocks noChangeShapeType="1"/>
                </p:cNvSpPr>
                <p:nvPr/>
              </p:nvSpPr>
              <p:spPr bwMode="auto">
                <a:xfrm flipH="1" flipV="1">
                  <a:off x="1011105" y="2845203"/>
                  <a:ext cx="4295"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1" name="Line 497">
                  <a:extLst>
                    <a:ext uri="{FF2B5EF4-FFF2-40B4-BE49-F238E27FC236}">
                      <a16:creationId xmlns:a16="http://schemas.microsoft.com/office/drawing/2014/main" id="{AAD7F0F0-C3DD-4639-9FD6-12F13A22189B}"/>
                    </a:ext>
                  </a:extLst>
                </p:cNvPr>
                <p:cNvSpPr>
                  <a:spLocks noChangeShapeType="1"/>
                </p:cNvSpPr>
                <p:nvPr/>
              </p:nvSpPr>
              <p:spPr bwMode="auto">
                <a:xfrm flipH="1" flipV="1">
                  <a:off x="1006810" y="2840193"/>
                  <a:ext cx="4295" cy="5011"/>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Line 498">
                  <a:extLst>
                    <a:ext uri="{FF2B5EF4-FFF2-40B4-BE49-F238E27FC236}">
                      <a16:creationId xmlns:a16="http://schemas.microsoft.com/office/drawing/2014/main" id="{F25FB664-2978-4DF5-AE87-D5F013207859}"/>
                    </a:ext>
                  </a:extLst>
                </p:cNvPr>
                <p:cNvSpPr>
                  <a:spLocks noChangeShapeType="1"/>
                </p:cNvSpPr>
                <p:nvPr/>
              </p:nvSpPr>
              <p:spPr bwMode="auto">
                <a:xfrm flipH="1" flipV="1">
                  <a:off x="1003231" y="2834467"/>
                  <a:ext cx="3579" cy="572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Line 499">
                  <a:extLst>
                    <a:ext uri="{FF2B5EF4-FFF2-40B4-BE49-F238E27FC236}">
                      <a16:creationId xmlns:a16="http://schemas.microsoft.com/office/drawing/2014/main" id="{3BE8318B-D374-4E4A-84B7-07C7A155ED52}"/>
                    </a:ext>
                  </a:extLst>
                </p:cNvPr>
                <p:cNvSpPr>
                  <a:spLocks noChangeShapeType="1"/>
                </p:cNvSpPr>
                <p:nvPr/>
              </p:nvSpPr>
              <p:spPr bwMode="auto">
                <a:xfrm flipH="1" flipV="1">
                  <a:off x="1001084" y="2828025"/>
                  <a:ext cx="2148" cy="644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Line 500">
                  <a:extLst>
                    <a:ext uri="{FF2B5EF4-FFF2-40B4-BE49-F238E27FC236}">
                      <a16:creationId xmlns:a16="http://schemas.microsoft.com/office/drawing/2014/main" id="{FDEB8B74-0C6B-4B4A-BE1B-844389DD0FC0}"/>
                    </a:ext>
                  </a:extLst>
                </p:cNvPr>
                <p:cNvSpPr>
                  <a:spLocks noChangeShapeType="1"/>
                </p:cNvSpPr>
                <p:nvPr/>
              </p:nvSpPr>
              <p:spPr bwMode="auto">
                <a:xfrm flipH="1" flipV="1">
                  <a:off x="1001084" y="2820867"/>
                  <a:ext cx="0" cy="715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Line 501">
                  <a:extLst>
                    <a:ext uri="{FF2B5EF4-FFF2-40B4-BE49-F238E27FC236}">
                      <a16:creationId xmlns:a16="http://schemas.microsoft.com/office/drawing/2014/main" id="{4C6E9A92-D4F6-451D-AB5B-E9D223A737CD}"/>
                    </a:ext>
                  </a:extLst>
                </p:cNvPr>
                <p:cNvSpPr>
                  <a:spLocks noChangeShapeType="1"/>
                </p:cNvSpPr>
                <p:nvPr/>
              </p:nvSpPr>
              <p:spPr bwMode="auto">
                <a:xfrm flipV="1">
                  <a:off x="1001084" y="2814425"/>
                  <a:ext cx="0" cy="644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Line 502">
                  <a:extLst>
                    <a:ext uri="{FF2B5EF4-FFF2-40B4-BE49-F238E27FC236}">
                      <a16:creationId xmlns:a16="http://schemas.microsoft.com/office/drawing/2014/main" id="{7BDD7EF2-9869-4E38-8C2E-5417711EE208}"/>
                    </a:ext>
                  </a:extLst>
                </p:cNvPr>
                <p:cNvSpPr>
                  <a:spLocks noChangeShapeType="1"/>
                </p:cNvSpPr>
                <p:nvPr/>
              </p:nvSpPr>
              <p:spPr bwMode="auto">
                <a:xfrm flipV="1">
                  <a:off x="1001084" y="2807983"/>
                  <a:ext cx="2148" cy="6442"/>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Line 503">
                  <a:extLst>
                    <a:ext uri="{FF2B5EF4-FFF2-40B4-BE49-F238E27FC236}">
                      <a16:creationId xmlns:a16="http://schemas.microsoft.com/office/drawing/2014/main" id="{BE0A3F17-D17C-46FC-80DB-8805D1628E7C}"/>
                    </a:ext>
                  </a:extLst>
                </p:cNvPr>
                <p:cNvSpPr>
                  <a:spLocks noChangeShapeType="1"/>
                </p:cNvSpPr>
                <p:nvPr/>
              </p:nvSpPr>
              <p:spPr bwMode="auto">
                <a:xfrm flipV="1">
                  <a:off x="1003231" y="2802257"/>
                  <a:ext cx="3579" cy="572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Line 504">
                  <a:extLst>
                    <a:ext uri="{FF2B5EF4-FFF2-40B4-BE49-F238E27FC236}">
                      <a16:creationId xmlns:a16="http://schemas.microsoft.com/office/drawing/2014/main" id="{AEC0E36B-6600-44BA-9282-38E07F2FC4C5}"/>
                    </a:ext>
                  </a:extLst>
                </p:cNvPr>
                <p:cNvSpPr>
                  <a:spLocks noChangeShapeType="1"/>
                </p:cNvSpPr>
                <p:nvPr/>
              </p:nvSpPr>
              <p:spPr bwMode="auto">
                <a:xfrm flipV="1">
                  <a:off x="1006810" y="2797247"/>
                  <a:ext cx="4295" cy="5011"/>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Line 505">
                  <a:extLst>
                    <a:ext uri="{FF2B5EF4-FFF2-40B4-BE49-F238E27FC236}">
                      <a16:creationId xmlns:a16="http://schemas.microsoft.com/office/drawing/2014/main" id="{0F6BCF01-AC89-46EE-BE83-8EAD965ACDD1}"/>
                    </a:ext>
                  </a:extLst>
                </p:cNvPr>
                <p:cNvSpPr>
                  <a:spLocks noChangeShapeType="1"/>
                </p:cNvSpPr>
                <p:nvPr/>
              </p:nvSpPr>
              <p:spPr bwMode="auto">
                <a:xfrm flipV="1">
                  <a:off x="1011105" y="2792952"/>
                  <a:ext cx="4295" cy="4295"/>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Line 506">
                  <a:extLst>
                    <a:ext uri="{FF2B5EF4-FFF2-40B4-BE49-F238E27FC236}">
                      <a16:creationId xmlns:a16="http://schemas.microsoft.com/office/drawing/2014/main" id="{6443B8D5-9FE8-4DEE-880D-3C5599B28D60}"/>
                    </a:ext>
                  </a:extLst>
                </p:cNvPr>
                <p:cNvSpPr>
                  <a:spLocks noChangeShapeType="1"/>
                </p:cNvSpPr>
                <p:nvPr/>
              </p:nvSpPr>
              <p:spPr bwMode="auto">
                <a:xfrm flipV="1">
                  <a:off x="1015399" y="2789373"/>
                  <a:ext cx="6442" cy="3579"/>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Line 507">
                  <a:extLst>
                    <a:ext uri="{FF2B5EF4-FFF2-40B4-BE49-F238E27FC236}">
                      <a16:creationId xmlns:a16="http://schemas.microsoft.com/office/drawing/2014/main" id="{9CB02880-491A-4FE6-8EA9-954C9CF56220}"/>
                    </a:ext>
                  </a:extLst>
                </p:cNvPr>
                <p:cNvSpPr>
                  <a:spLocks noChangeShapeType="1"/>
                </p:cNvSpPr>
                <p:nvPr/>
              </p:nvSpPr>
              <p:spPr bwMode="auto">
                <a:xfrm flipV="1">
                  <a:off x="1021841" y="2787226"/>
                  <a:ext cx="5726" cy="2148"/>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Line 508">
                  <a:extLst>
                    <a:ext uri="{FF2B5EF4-FFF2-40B4-BE49-F238E27FC236}">
                      <a16:creationId xmlns:a16="http://schemas.microsoft.com/office/drawing/2014/main" id="{787E655E-BD63-48F2-B56F-E66230571995}"/>
                    </a:ext>
                  </a:extLst>
                </p:cNvPr>
                <p:cNvSpPr>
                  <a:spLocks noChangeShapeType="1"/>
                </p:cNvSpPr>
                <p:nvPr/>
              </p:nvSpPr>
              <p:spPr bwMode="auto">
                <a:xfrm flipV="1">
                  <a:off x="1027567" y="2786510"/>
                  <a:ext cx="7158" cy="716"/>
                </a:xfrm>
                <a:prstGeom prst="line">
                  <a:avLst/>
                </a:prstGeom>
                <a:solidFill>
                  <a:schemeClr val="bg1"/>
                </a:solid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sp>
        <p:nvSpPr>
          <p:cNvPr id="5" name="Rectangle 4"/>
          <p:cNvSpPr/>
          <p:nvPr/>
        </p:nvSpPr>
        <p:spPr>
          <a:xfrm>
            <a:off x="1381537" y="3095925"/>
            <a:ext cx="6923563" cy="65836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2103120" tIns="0" rIns="137160" bIns="0" numCol="1" spcCol="182880" anchor="ctr"/>
          <a:lstStyle/>
          <a:p>
            <a:pPr marL="171450" indent="-171450" algn="just">
              <a:spcAft>
                <a:spcPts val="300"/>
              </a:spcAft>
              <a:buFont typeface="Arial" panose="020B0604020202020204" pitchFamily="34" charset="0"/>
              <a:buChar char="•"/>
            </a:pPr>
            <a:r>
              <a:rPr lang="en-US" sz="900" dirty="0">
                <a:solidFill>
                  <a:srgbClr val="000000"/>
                </a:solidFill>
                <a:cs typeface="Calibri" pitchFamily="34" charset="0"/>
              </a:rPr>
              <a:t>Consumer spending bounced back in Q2 — growing  4.6% on an annualized basis in real terms — after weak Q1 growth.</a:t>
            </a:r>
          </a:p>
          <a:p>
            <a:pPr marL="171450" indent="-171450" algn="just">
              <a:spcAft>
                <a:spcPts val="300"/>
              </a:spcAft>
              <a:buFont typeface="Arial" panose="020B0604020202020204" pitchFamily="34" charset="0"/>
              <a:buChar char="•"/>
            </a:pPr>
            <a:r>
              <a:rPr lang="en-US" sz="900" dirty="0">
                <a:solidFill>
                  <a:srgbClr val="000000"/>
                </a:solidFill>
                <a:cs typeface="Calibri" pitchFamily="34" charset="0"/>
              </a:rPr>
              <a:t>While it is unlikely consumers will maintain this strong spending pace, there are few signs of a pronounced slowdown or near-term recession. </a:t>
            </a:r>
          </a:p>
        </p:txBody>
      </p:sp>
      <p:sp>
        <p:nvSpPr>
          <p:cNvPr id="6" name="Pentagon 12"/>
          <p:cNvSpPr/>
          <p:nvPr/>
        </p:nvSpPr>
        <p:spPr>
          <a:xfrm>
            <a:off x="1381537" y="3095925"/>
            <a:ext cx="2039112" cy="658368"/>
          </a:xfrm>
          <a:prstGeom prst="homePlate">
            <a:avLst/>
          </a:prstGeom>
          <a:solidFill>
            <a:srgbClr val="008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nSpc>
                <a:spcPct val="114000"/>
              </a:lnSpc>
            </a:pPr>
            <a:r>
              <a:rPr lang="en-US" sz="1200" b="1" dirty="0">
                <a:solidFill>
                  <a:schemeClr val="bg1"/>
                </a:solidFill>
              </a:rPr>
              <a:t>Robust Consumer Spending</a:t>
            </a:r>
          </a:p>
        </p:txBody>
      </p:sp>
      <p:sp>
        <p:nvSpPr>
          <p:cNvPr id="79" name="Pentagon 12"/>
          <p:cNvSpPr/>
          <p:nvPr/>
        </p:nvSpPr>
        <p:spPr>
          <a:xfrm flipH="1">
            <a:off x="757086" y="4056727"/>
            <a:ext cx="7548015" cy="320040"/>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p>
            <a:pPr algn="r">
              <a:lnSpc>
                <a:spcPct val="114000"/>
              </a:lnSpc>
            </a:pPr>
            <a:r>
              <a:rPr lang="en-US" sz="1200" b="1" dirty="0">
                <a:solidFill>
                  <a:schemeClr val="bg1"/>
                </a:solidFill>
              </a:rPr>
              <a:t>ECONOMIC HEADWINDS</a:t>
            </a:r>
          </a:p>
        </p:txBody>
      </p:sp>
      <p:sp>
        <p:nvSpPr>
          <p:cNvPr id="264" name="Rectangle 263">
            <a:extLst>
              <a:ext uri="{FF2B5EF4-FFF2-40B4-BE49-F238E27FC236}">
                <a16:creationId xmlns:a16="http://schemas.microsoft.com/office/drawing/2014/main" id="{28A2DF9F-1508-421C-A2EA-A2E95C62AD6E}"/>
              </a:ext>
            </a:extLst>
          </p:cNvPr>
          <p:cNvSpPr/>
          <p:nvPr/>
        </p:nvSpPr>
        <p:spPr>
          <a:xfrm flipH="1">
            <a:off x="768556" y="5445697"/>
            <a:ext cx="6933852" cy="65836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2176272" bIns="0" numCol="1" spcCol="182880" anchor="ctr"/>
          <a:lstStyle/>
          <a:p>
            <a:pPr marL="171450" indent="-171450" algn="just">
              <a:spcAft>
                <a:spcPts val="300"/>
              </a:spcAft>
              <a:buFont typeface="Arial" panose="020B0604020202020204" pitchFamily="34" charset="0"/>
              <a:buChar char="•"/>
            </a:pPr>
            <a:r>
              <a:rPr lang="en-US" sz="900" dirty="0">
                <a:solidFill>
                  <a:srgbClr val="000000"/>
                </a:solidFill>
                <a:cs typeface="Calibri" pitchFamily="34" charset="0"/>
              </a:rPr>
              <a:t>Economic uncertainty has spread throughout the global economy, severely weighing on U.S. business confidence.</a:t>
            </a:r>
          </a:p>
          <a:p>
            <a:pPr marL="171450" indent="-171450" algn="just">
              <a:spcAft>
                <a:spcPts val="300"/>
              </a:spcAft>
              <a:buFont typeface="Arial" panose="020B0604020202020204" pitchFamily="34" charset="0"/>
              <a:buChar char="•"/>
            </a:pPr>
            <a:r>
              <a:rPr lang="en-US" sz="900" dirty="0">
                <a:solidFill>
                  <a:srgbClr val="000000"/>
                </a:solidFill>
                <a:cs typeface="Calibri" pitchFamily="34" charset="0"/>
              </a:rPr>
              <a:t>U.S. small businesses are more upbeat but are showing signs of concern; a trend that could portend the end of the current business cycle if it continues. </a:t>
            </a:r>
          </a:p>
        </p:txBody>
      </p:sp>
      <p:sp>
        <p:nvSpPr>
          <p:cNvPr id="269" name="Pentagon 12">
            <a:extLst>
              <a:ext uri="{FF2B5EF4-FFF2-40B4-BE49-F238E27FC236}">
                <a16:creationId xmlns:a16="http://schemas.microsoft.com/office/drawing/2014/main" id="{35FCD222-8741-4910-B60E-34D79971B73A}"/>
              </a:ext>
            </a:extLst>
          </p:cNvPr>
          <p:cNvSpPr/>
          <p:nvPr/>
        </p:nvSpPr>
        <p:spPr>
          <a:xfrm flipH="1">
            <a:off x="5663296" y="5445697"/>
            <a:ext cx="2039112" cy="65836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nSpc>
                <a:spcPct val="114000"/>
              </a:lnSpc>
            </a:pPr>
            <a:r>
              <a:rPr lang="en-US" sz="1200" b="1" dirty="0">
                <a:solidFill>
                  <a:schemeClr val="bg1"/>
                </a:solidFill>
              </a:rPr>
              <a:t>Waning Business Optimism</a:t>
            </a:r>
          </a:p>
        </p:txBody>
      </p:sp>
      <p:sp>
        <p:nvSpPr>
          <p:cNvPr id="271" name="Oval 237">
            <a:extLst>
              <a:ext uri="{FF2B5EF4-FFF2-40B4-BE49-F238E27FC236}">
                <a16:creationId xmlns:a16="http://schemas.microsoft.com/office/drawing/2014/main" id="{8D1A9528-4207-4273-9BBC-D563F84CB73D}"/>
              </a:ext>
            </a:extLst>
          </p:cNvPr>
          <p:cNvSpPr>
            <a:spLocks noChangeArrowheads="1"/>
          </p:cNvSpPr>
          <p:nvPr/>
        </p:nvSpPr>
        <p:spPr bwMode="gray">
          <a:xfrm flipH="1">
            <a:off x="7772099" y="5445697"/>
            <a:ext cx="532854" cy="658368"/>
          </a:xfrm>
          <a:prstGeom prst="rect">
            <a:avLst/>
          </a:prstGeom>
          <a:solidFill>
            <a:srgbClr val="C00000"/>
          </a:solidFill>
          <a:ln>
            <a:noFill/>
          </a:ln>
          <a:effectLst/>
        </p:spPr>
        <p:txBody>
          <a:bodyPr wrap="none" anchor="ctr"/>
          <a:lstStyle/>
          <a:p>
            <a:endParaRPr lang="en-US" sz="1400" dirty="0"/>
          </a:p>
        </p:txBody>
      </p:sp>
      <p:sp>
        <p:nvSpPr>
          <p:cNvPr id="263" name="Oval 237">
            <a:extLst>
              <a:ext uri="{FF2B5EF4-FFF2-40B4-BE49-F238E27FC236}">
                <a16:creationId xmlns:a16="http://schemas.microsoft.com/office/drawing/2014/main" id="{CB3AB006-F77E-4651-8EED-5BF8CA95FD4B}"/>
              </a:ext>
            </a:extLst>
          </p:cNvPr>
          <p:cNvSpPr>
            <a:spLocks noChangeArrowheads="1"/>
          </p:cNvSpPr>
          <p:nvPr/>
        </p:nvSpPr>
        <p:spPr bwMode="gray">
          <a:xfrm>
            <a:off x="766866" y="2252972"/>
            <a:ext cx="532854" cy="658368"/>
          </a:xfrm>
          <a:prstGeom prst="rect">
            <a:avLst/>
          </a:prstGeom>
          <a:solidFill>
            <a:srgbClr val="008000"/>
          </a:solidFill>
          <a:ln>
            <a:noFill/>
          </a:ln>
          <a:effectLst/>
        </p:spPr>
        <p:txBody>
          <a:bodyPr wrap="none" anchor="ctr"/>
          <a:lstStyle/>
          <a:p>
            <a:endParaRPr lang="en-US" sz="1400" dirty="0"/>
          </a:p>
        </p:txBody>
      </p:sp>
      <p:pic>
        <p:nvPicPr>
          <p:cNvPr id="307" name="Picture 306" descr="A close up of a logo&#10;&#10;Description automatically generated">
            <a:extLst>
              <a:ext uri="{FF2B5EF4-FFF2-40B4-BE49-F238E27FC236}">
                <a16:creationId xmlns:a16="http://schemas.microsoft.com/office/drawing/2014/main" id="{57AF46FB-46FD-4723-B1E6-75CED65C72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grpSp>
        <p:nvGrpSpPr>
          <p:cNvPr id="8" name="Group 7">
            <a:extLst>
              <a:ext uri="{FF2B5EF4-FFF2-40B4-BE49-F238E27FC236}">
                <a16:creationId xmlns:a16="http://schemas.microsoft.com/office/drawing/2014/main" id="{8918136E-728A-4CEE-854E-5876FD33F35D}"/>
              </a:ext>
            </a:extLst>
          </p:cNvPr>
          <p:cNvGrpSpPr/>
          <p:nvPr/>
        </p:nvGrpSpPr>
        <p:grpSpPr>
          <a:xfrm>
            <a:off x="768556" y="4582048"/>
            <a:ext cx="7536397" cy="658368"/>
            <a:chOff x="768556" y="4582048"/>
            <a:chExt cx="7536397" cy="658368"/>
          </a:xfrm>
        </p:grpSpPr>
        <p:sp>
          <p:nvSpPr>
            <p:cNvPr id="121" name="Rectangle 120"/>
            <p:cNvSpPr/>
            <p:nvPr/>
          </p:nvSpPr>
          <p:spPr>
            <a:xfrm flipH="1">
              <a:off x="768556" y="4582048"/>
              <a:ext cx="6922381" cy="658368"/>
            </a:xfrm>
            <a:prstGeom prst="rect">
              <a:avLst/>
            </a:prstGeom>
            <a:solidFill>
              <a:srgbClr val="E8E8E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0" rIns="2194560" bIns="0" numCol="1" spcCol="182880" anchor="ctr"/>
            <a:lstStyle/>
            <a:p>
              <a:pPr marL="171450" lvl="0" indent="-171450" algn="just">
                <a:lnSpc>
                  <a:spcPct val="114000"/>
                </a:lnSpc>
                <a:spcAft>
                  <a:spcPts val="300"/>
                </a:spcAft>
                <a:buFont typeface="Arial" panose="020B0604020202020204" pitchFamily="34" charset="0"/>
                <a:buChar char="•"/>
                <a:defRPr/>
              </a:pPr>
              <a:r>
                <a:rPr lang="en-US" sz="900" dirty="0">
                  <a:solidFill>
                    <a:srgbClr val="000000"/>
                  </a:solidFill>
                  <a:cs typeface="Calibri" pitchFamily="34" charset="0"/>
                </a:rPr>
                <a:t>Global manufacturing activity has suffered due to slowing global growth and escalating trade tensions between the United States and China.</a:t>
              </a:r>
            </a:p>
            <a:p>
              <a:pPr marL="171450" lvl="0" indent="-171450" algn="just">
                <a:lnSpc>
                  <a:spcPct val="114000"/>
                </a:lnSpc>
                <a:spcAft>
                  <a:spcPts val="300"/>
                </a:spcAft>
                <a:buFont typeface="Arial" panose="020B0604020202020204" pitchFamily="34" charset="0"/>
                <a:buChar char="•"/>
                <a:defRPr/>
              </a:pPr>
              <a:r>
                <a:rPr lang="en-US" sz="900" dirty="0">
                  <a:solidFill>
                    <a:srgbClr val="000000"/>
                  </a:solidFill>
                  <a:cs typeface="Calibri" pitchFamily="34" charset="0"/>
                </a:rPr>
                <a:t>Manufacturing in the United States, China, and Europe have slowed significantly as demand wanes, and is unlikely to recover in 2019.</a:t>
              </a:r>
            </a:p>
          </p:txBody>
        </p:sp>
        <p:sp>
          <p:nvSpPr>
            <p:cNvPr id="122" name="Pentagon 12"/>
            <p:cNvSpPr/>
            <p:nvPr/>
          </p:nvSpPr>
          <p:spPr>
            <a:xfrm flipH="1">
              <a:off x="5651825" y="4582048"/>
              <a:ext cx="2039112" cy="658368"/>
            </a:xfrm>
            <a:prstGeom prst="homePlat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82880" rIns="182880" anchor="ctr"/>
            <a:lstStyle/>
            <a:p>
              <a:pPr>
                <a:lnSpc>
                  <a:spcPct val="114000"/>
                </a:lnSpc>
              </a:pPr>
              <a:r>
                <a:rPr lang="en-US" sz="1200" b="1" dirty="0">
                  <a:solidFill>
                    <a:schemeClr val="bg1"/>
                  </a:solidFill>
                </a:rPr>
                <a:t>Global Manufacturing Slowdown</a:t>
              </a:r>
            </a:p>
          </p:txBody>
        </p:sp>
        <p:grpSp>
          <p:nvGrpSpPr>
            <p:cNvPr id="2" name="Group 1">
              <a:extLst>
                <a:ext uri="{FF2B5EF4-FFF2-40B4-BE49-F238E27FC236}">
                  <a16:creationId xmlns:a16="http://schemas.microsoft.com/office/drawing/2014/main" id="{3DA5B3C7-5108-4B84-8A42-7448D4861A36}"/>
                </a:ext>
              </a:extLst>
            </p:cNvPr>
            <p:cNvGrpSpPr/>
            <p:nvPr/>
          </p:nvGrpSpPr>
          <p:grpSpPr>
            <a:xfrm>
              <a:off x="7772099" y="4582048"/>
              <a:ext cx="532854" cy="658368"/>
              <a:chOff x="7772099" y="4582048"/>
              <a:chExt cx="532854" cy="658368"/>
            </a:xfrm>
          </p:grpSpPr>
          <p:sp>
            <p:nvSpPr>
              <p:cNvPr id="442" name="Oval 237">
                <a:extLst>
                  <a:ext uri="{FF2B5EF4-FFF2-40B4-BE49-F238E27FC236}">
                    <a16:creationId xmlns:a16="http://schemas.microsoft.com/office/drawing/2014/main" id="{FE4FBF8E-8FE6-42C0-A091-F9B94B47788E}"/>
                  </a:ext>
                </a:extLst>
              </p:cNvPr>
              <p:cNvSpPr>
                <a:spLocks noChangeArrowheads="1"/>
              </p:cNvSpPr>
              <p:nvPr/>
            </p:nvSpPr>
            <p:spPr bwMode="gray">
              <a:xfrm flipH="1">
                <a:off x="7772099" y="4582048"/>
                <a:ext cx="532854" cy="658368"/>
              </a:xfrm>
              <a:prstGeom prst="rect">
                <a:avLst/>
              </a:prstGeom>
              <a:solidFill>
                <a:srgbClr val="C00000"/>
              </a:solidFill>
              <a:ln>
                <a:noFill/>
              </a:ln>
              <a:effectLst/>
            </p:spPr>
            <p:txBody>
              <a:bodyPr wrap="none" anchor="ctr"/>
              <a:lstStyle/>
              <a:p>
                <a:endParaRPr lang="en-US" sz="1400" dirty="0"/>
              </a:p>
            </p:txBody>
          </p:sp>
          <p:grpSp>
            <p:nvGrpSpPr>
              <p:cNvPr id="308" name="Group 4433">
                <a:extLst>
                  <a:ext uri="{FF2B5EF4-FFF2-40B4-BE49-F238E27FC236}">
                    <a16:creationId xmlns:a16="http://schemas.microsoft.com/office/drawing/2014/main" id="{686C9AFB-38EB-496B-B3BE-41BE7B1F2FFC}"/>
                  </a:ext>
                </a:extLst>
              </p:cNvPr>
              <p:cNvGrpSpPr>
                <a:grpSpLocks noChangeAspect="1"/>
              </p:cNvGrpSpPr>
              <p:nvPr/>
            </p:nvGrpSpPr>
            <p:grpSpPr>
              <a:xfrm>
                <a:off x="7860218" y="4692812"/>
                <a:ext cx="356616" cy="436841"/>
                <a:chOff x="3552825" y="4945063"/>
                <a:chExt cx="966788" cy="1184275"/>
              </a:xfrm>
              <a:solidFill>
                <a:schemeClr val="bg1"/>
              </a:solidFill>
            </p:grpSpPr>
            <p:sp>
              <p:nvSpPr>
                <p:cNvPr id="309" name="Rectangle 323">
                  <a:extLst>
                    <a:ext uri="{FF2B5EF4-FFF2-40B4-BE49-F238E27FC236}">
                      <a16:creationId xmlns:a16="http://schemas.microsoft.com/office/drawing/2014/main" id="{30581B34-ECBF-46FF-A4FE-7A4D883A8EBE}"/>
                    </a:ext>
                  </a:extLst>
                </p:cNvPr>
                <p:cNvSpPr>
                  <a:spLocks noChangeArrowheads="1"/>
                </p:cNvSpPr>
                <p:nvPr/>
              </p:nvSpPr>
              <p:spPr bwMode="auto">
                <a:xfrm>
                  <a:off x="3616325" y="5108575"/>
                  <a:ext cx="95250" cy="6064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0" name="Rectangle 324">
                  <a:extLst>
                    <a:ext uri="{FF2B5EF4-FFF2-40B4-BE49-F238E27FC236}">
                      <a16:creationId xmlns:a16="http://schemas.microsoft.com/office/drawing/2014/main" id="{B798C9F2-FF04-431B-842C-84D331000E80}"/>
                    </a:ext>
                  </a:extLst>
                </p:cNvPr>
                <p:cNvSpPr>
                  <a:spLocks noChangeArrowheads="1"/>
                </p:cNvSpPr>
                <p:nvPr/>
              </p:nvSpPr>
              <p:spPr bwMode="auto">
                <a:xfrm>
                  <a:off x="3786188" y="5175250"/>
                  <a:ext cx="96838" cy="53975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325">
                  <a:extLst>
                    <a:ext uri="{FF2B5EF4-FFF2-40B4-BE49-F238E27FC236}">
                      <a16:creationId xmlns:a16="http://schemas.microsoft.com/office/drawing/2014/main" id="{F46D17D5-FEF9-474F-8708-B7A9AF3D740E}"/>
                    </a:ext>
                  </a:extLst>
                </p:cNvPr>
                <p:cNvSpPr>
                  <a:spLocks noEditPoints="1"/>
                </p:cNvSpPr>
                <p:nvPr/>
              </p:nvSpPr>
              <p:spPr bwMode="auto">
                <a:xfrm>
                  <a:off x="4040188" y="5624513"/>
                  <a:ext cx="455613" cy="146050"/>
                </a:xfrm>
                <a:custGeom>
                  <a:avLst/>
                  <a:gdLst>
                    <a:gd name="T0" fmla="*/ 226 w 287"/>
                    <a:gd name="T1" fmla="*/ 15 h 92"/>
                    <a:gd name="T2" fmla="*/ 226 w 287"/>
                    <a:gd name="T3" fmla="*/ 23 h 92"/>
                    <a:gd name="T4" fmla="*/ 272 w 287"/>
                    <a:gd name="T5" fmla="*/ 23 h 92"/>
                    <a:gd name="T6" fmla="*/ 272 w 287"/>
                    <a:gd name="T7" fmla="*/ 15 h 92"/>
                    <a:gd name="T8" fmla="*/ 226 w 287"/>
                    <a:gd name="T9" fmla="*/ 15 h 92"/>
                    <a:gd name="T10" fmla="*/ 155 w 287"/>
                    <a:gd name="T11" fmla="*/ 15 h 92"/>
                    <a:gd name="T12" fmla="*/ 155 w 287"/>
                    <a:gd name="T13" fmla="*/ 23 h 92"/>
                    <a:gd name="T14" fmla="*/ 201 w 287"/>
                    <a:gd name="T15" fmla="*/ 23 h 92"/>
                    <a:gd name="T16" fmla="*/ 201 w 287"/>
                    <a:gd name="T17" fmla="*/ 15 h 92"/>
                    <a:gd name="T18" fmla="*/ 155 w 287"/>
                    <a:gd name="T19" fmla="*/ 15 h 92"/>
                    <a:gd name="T20" fmla="*/ 85 w 287"/>
                    <a:gd name="T21" fmla="*/ 15 h 92"/>
                    <a:gd name="T22" fmla="*/ 85 w 287"/>
                    <a:gd name="T23" fmla="*/ 23 h 92"/>
                    <a:gd name="T24" fmla="*/ 130 w 287"/>
                    <a:gd name="T25" fmla="*/ 23 h 92"/>
                    <a:gd name="T26" fmla="*/ 130 w 287"/>
                    <a:gd name="T27" fmla="*/ 15 h 92"/>
                    <a:gd name="T28" fmla="*/ 85 w 287"/>
                    <a:gd name="T29" fmla="*/ 15 h 92"/>
                    <a:gd name="T30" fmla="*/ 14 w 287"/>
                    <a:gd name="T31" fmla="*/ 15 h 92"/>
                    <a:gd name="T32" fmla="*/ 14 w 287"/>
                    <a:gd name="T33" fmla="*/ 23 h 92"/>
                    <a:gd name="T34" fmla="*/ 60 w 287"/>
                    <a:gd name="T35" fmla="*/ 23 h 92"/>
                    <a:gd name="T36" fmla="*/ 60 w 287"/>
                    <a:gd name="T37" fmla="*/ 15 h 92"/>
                    <a:gd name="T38" fmla="*/ 14 w 287"/>
                    <a:gd name="T39" fmla="*/ 15 h 92"/>
                    <a:gd name="T40" fmla="*/ 0 w 287"/>
                    <a:gd name="T41" fmla="*/ 0 h 92"/>
                    <a:gd name="T42" fmla="*/ 287 w 287"/>
                    <a:gd name="T43" fmla="*/ 0 h 92"/>
                    <a:gd name="T44" fmla="*/ 287 w 287"/>
                    <a:gd name="T45" fmla="*/ 92 h 92"/>
                    <a:gd name="T46" fmla="*/ 0 w 287"/>
                    <a:gd name="T47" fmla="*/ 92 h 92"/>
                    <a:gd name="T48" fmla="*/ 0 w 287"/>
                    <a:gd name="T49"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7" h="92">
                      <a:moveTo>
                        <a:pt x="226" y="15"/>
                      </a:moveTo>
                      <a:lnTo>
                        <a:pt x="226" y="23"/>
                      </a:lnTo>
                      <a:lnTo>
                        <a:pt x="272" y="23"/>
                      </a:lnTo>
                      <a:lnTo>
                        <a:pt x="272" y="15"/>
                      </a:lnTo>
                      <a:lnTo>
                        <a:pt x="226" y="15"/>
                      </a:lnTo>
                      <a:close/>
                      <a:moveTo>
                        <a:pt x="155" y="15"/>
                      </a:moveTo>
                      <a:lnTo>
                        <a:pt x="155" y="23"/>
                      </a:lnTo>
                      <a:lnTo>
                        <a:pt x="201" y="23"/>
                      </a:lnTo>
                      <a:lnTo>
                        <a:pt x="201" y="15"/>
                      </a:lnTo>
                      <a:lnTo>
                        <a:pt x="155" y="15"/>
                      </a:lnTo>
                      <a:close/>
                      <a:moveTo>
                        <a:pt x="85" y="15"/>
                      </a:moveTo>
                      <a:lnTo>
                        <a:pt x="85" y="23"/>
                      </a:lnTo>
                      <a:lnTo>
                        <a:pt x="130" y="23"/>
                      </a:lnTo>
                      <a:lnTo>
                        <a:pt x="130" y="15"/>
                      </a:lnTo>
                      <a:lnTo>
                        <a:pt x="85" y="15"/>
                      </a:lnTo>
                      <a:close/>
                      <a:moveTo>
                        <a:pt x="14" y="15"/>
                      </a:moveTo>
                      <a:lnTo>
                        <a:pt x="14" y="23"/>
                      </a:lnTo>
                      <a:lnTo>
                        <a:pt x="60" y="23"/>
                      </a:lnTo>
                      <a:lnTo>
                        <a:pt x="60" y="15"/>
                      </a:lnTo>
                      <a:lnTo>
                        <a:pt x="14" y="15"/>
                      </a:lnTo>
                      <a:close/>
                      <a:moveTo>
                        <a:pt x="0" y="0"/>
                      </a:moveTo>
                      <a:lnTo>
                        <a:pt x="287" y="0"/>
                      </a:lnTo>
                      <a:lnTo>
                        <a:pt x="287" y="92"/>
                      </a:lnTo>
                      <a:lnTo>
                        <a:pt x="0" y="92"/>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Rectangle 326">
                  <a:extLst>
                    <a:ext uri="{FF2B5EF4-FFF2-40B4-BE49-F238E27FC236}">
                      <a16:creationId xmlns:a16="http://schemas.microsoft.com/office/drawing/2014/main" id="{286D18D1-360C-4BB5-A267-CE41F4250967}"/>
                    </a:ext>
                  </a:extLst>
                </p:cNvPr>
                <p:cNvSpPr>
                  <a:spLocks noChangeArrowheads="1"/>
                </p:cNvSpPr>
                <p:nvPr/>
              </p:nvSpPr>
              <p:spPr bwMode="auto">
                <a:xfrm>
                  <a:off x="3619500" y="6099175"/>
                  <a:ext cx="192088" cy="301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3" name="Rectangle 327">
                  <a:extLst>
                    <a:ext uri="{FF2B5EF4-FFF2-40B4-BE49-F238E27FC236}">
                      <a16:creationId xmlns:a16="http://schemas.microsoft.com/office/drawing/2014/main" id="{3A73FACA-2265-4DE1-8D18-9B893135835F}"/>
                    </a:ext>
                  </a:extLst>
                </p:cNvPr>
                <p:cNvSpPr>
                  <a:spLocks noChangeArrowheads="1"/>
                </p:cNvSpPr>
                <p:nvPr/>
              </p:nvSpPr>
              <p:spPr bwMode="auto">
                <a:xfrm>
                  <a:off x="3619500" y="6062663"/>
                  <a:ext cx="192088" cy="301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4" name="Rectangle 328">
                  <a:extLst>
                    <a:ext uri="{FF2B5EF4-FFF2-40B4-BE49-F238E27FC236}">
                      <a16:creationId xmlns:a16="http://schemas.microsoft.com/office/drawing/2014/main" id="{39D28853-14B9-43A0-88D9-847B7F9E21D3}"/>
                    </a:ext>
                  </a:extLst>
                </p:cNvPr>
                <p:cNvSpPr>
                  <a:spLocks noChangeArrowheads="1"/>
                </p:cNvSpPr>
                <p:nvPr/>
              </p:nvSpPr>
              <p:spPr bwMode="auto">
                <a:xfrm>
                  <a:off x="3619500" y="6027738"/>
                  <a:ext cx="192088" cy="301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5" name="Rectangle 329">
                  <a:extLst>
                    <a:ext uri="{FF2B5EF4-FFF2-40B4-BE49-F238E27FC236}">
                      <a16:creationId xmlns:a16="http://schemas.microsoft.com/office/drawing/2014/main" id="{E20E4590-94A7-45C1-A305-9BBED5330CC2}"/>
                    </a:ext>
                  </a:extLst>
                </p:cNvPr>
                <p:cNvSpPr>
                  <a:spLocks noChangeArrowheads="1"/>
                </p:cNvSpPr>
                <p:nvPr/>
              </p:nvSpPr>
              <p:spPr bwMode="auto">
                <a:xfrm>
                  <a:off x="3619500" y="5991225"/>
                  <a:ext cx="192088" cy="301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6" name="Rectangle 330">
                  <a:extLst>
                    <a:ext uri="{FF2B5EF4-FFF2-40B4-BE49-F238E27FC236}">
                      <a16:creationId xmlns:a16="http://schemas.microsoft.com/office/drawing/2014/main" id="{5BAD7FED-DD07-4184-ADA6-7C0D5F3313B5}"/>
                    </a:ext>
                  </a:extLst>
                </p:cNvPr>
                <p:cNvSpPr>
                  <a:spLocks noChangeArrowheads="1"/>
                </p:cNvSpPr>
                <p:nvPr/>
              </p:nvSpPr>
              <p:spPr bwMode="auto">
                <a:xfrm>
                  <a:off x="3619500" y="5957888"/>
                  <a:ext cx="192088" cy="285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331">
                  <a:extLst>
                    <a:ext uri="{FF2B5EF4-FFF2-40B4-BE49-F238E27FC236}">
                      <a16:creationId xmlns:a16="http://schemas.microsoft.com/office/drawing/2014/main" id="{F8B64EFD-BE4B-4773-A651-628E3A280397}"/>
                    </a:ext>
                  </a:extLst>
                </p:cNvPr>
                <p:cNvSpPr>
                  <a:spLocks noEditPoints="1"/>
                </p:cNvSpPr>
                <p:nvPr/>
              </p:nvSpPr>
              <p:spPr bwMode="auto">
                <a:xfrm>
                  <a:off x="3552825" y="5784850"/>
                  <a:ext cx="966788" cy="344488"/>
                </a:xfrm>
                <a:custGeom>
                  <a:avLst/>
                  <a:gdLst>
                    <a:gd name="T0" fmla="*/ 519 w 609"/>
                    <a:gd name="T1" fmla="*/ 123 h 217"/>
                    <a:gd name="T2" fmla="*/ 571 w 609"/>
                    <a:gd name="T3" fmla="*/ 102 h 217"/>
                    <a:gd name="T4" fmla="*/ 438 w 609"/>
                    <a:gd name="T5" fmla="*/ 102 h 217"/>
                    <a:gd name="T6" fmla="*/ 491 w 609"/>
                    <a:gd name="T7" fmla="*/ 123 h 217"/>
                    <a:gd name="T8" fmla="*/ 438 w 609"/>
                    <a:gd name="T9" fmla="*/ 102 h 217"/>
                    <a:gd name="T10" fmla="*/ 359 w 609"/>
                    <a:gd name="T11" fmla="*/ 123 h 217"/>
                    <a:gd name="T12" fmla="*/ 410 w 609"/>
                    <a:gd name="T13" fmla="*/ 102 h 217"/>
                    <a:gd name="T14" fmla="*/ 519 w 609"/>
                    <a:gd name="T15" fmla="*/ 64 h 217"/>
                    <a:gd name="T16" fmla="*/ 571 w 609"/>
                    <a:gd name="T17" fmla="*/ 85 h 217"/>
                    <a:gd name="T18" fmla="*/ 519 w 609"/>
                    <a:gd name="T19" fmla="*/ 64 h 217"/>
                    <a:gd name="T20" fmla="*/ 438 w 609"/>
                    <a:gd name="T21" fmla="*/ 85 h 217"/>
                    <a:gd name="T22" fmla="*/ 491 w 609"/>
                    <a:gd name="T23" fmla="*/ 64 h 217"/>
                    <a:gd name="T24" fmla="*/ 359 w 609"/>
                    <a:gd name="T25" fmla="*/ 64 h 217"/>
                    <a:gd name="T26" fmla="*/ 410 w 609"/>
                    <a:gd name="T27" fmla="*/ 85 h 217"/>
                    <a:gd name="T28" fmla="*/ 359 w 609"/>
                    <a:gd name="T29" fmla="*/ 64 h 217"/>
                    <a:gd name="T30" fmla="*/ 278 w 609"/>
                    <a:gd name="T31" fmla="*/ 85 h 217"/>
                    <a:gd name="T32" fmla="*/ 330 w 609"/>
                    <a:gd name="T33" fmla="*/ 64 h 217"/>
                    <a:gd name="T34" fmla="*/ 197 w 609"/>
                    <a:gd name="T35" fmla="*/ 64 h 217"/>
                    <a:gd name="T36" fmla="*/ 250 w 609"/>
                    <a:gd name="T37" fmla="*/ 85 h 217"/>
                    <a:gd name="T38" fmla="*/ 197 w 609"/>
                    <a:gd name="T39" fmla="*/ 64 h 217"/>
                    <a:gd name="T40" fmla="*/ 116 w 609"/>
                    <a:gd name="T41" fmla="*/ 85 h 217"/>
                    <a:gd name="T42" fmla="*/ 169 w 609"/>
                    <a:gd name="T43" fmla="*/ 64 h 217"/>
                    <a:gd name="T44" fmla="*/ 36 w 609"/>
                    <a:gd name="T45" fmla="*/ 64 h 217"/>
                    <a:gd name="T46" fmla="*/ 88 w 609"/>
                    <a:gd name="T47" fmla="*/ 85 h 217"/>
                    <a:gd name="T48" fmla="*/ 36 w 609"/>
                    <a:gd name="T49" fmla="*/ 64 h 217"/>
                    <a:gd name="T50" fmla="*/ 519 w 609"/>
                    <a:gd name="T51" fmla="*/ 45 h 217"/>
                    <a:gd name="T52" fmla="*/ 571 w 609"/>
                    <a:gd name="T53" fmla="*/ 23 h 217"/>
                    <a:gd name="T54" fmla="*/ 438 w 609"/>
                    <a:gd name="T55" fmla="*/ 23 h 217"/>
                    <a:gd name="T56" fmla="*/ 491 w 609"/>
                    <a:gd name="T57" fmla="*/ 45 h 217"/>
                    <a:gd name="T58" fmla="*/ 438 w 609"/>
                    <a:gd name="T59" fmla="*/ 23 h 217"/>
                    <a:gd name="T60" fmla="*/ 359 w 609"/>
                    <a:gd name="T61" fmla="*/ 45 h 217"/>
                    <a:gd name="T62" fmla="*/ 410 w 609"/>
                    <a:gd name="T63" fmla="*/ 23 h 217"/>
                    <a:gd name="T64" fmla="*/ 278 w 609"/>
                    <a:gd name="T65" fmla="*/ 23 h 217"/>
                    <a:gd name="T66" fmla="*/ 330 w 609"/>
                    <a:gd name="T67" fmla="*/ 45 h 217"/>
                    <a:gd name="T68" fmla="*/ 278 w 609"/>
                    <a:gd name="T69" fmla="*/ 23 h 217"/>
                    <a:gd name="T70" fmla="*/ 197 w 609"/>
                    <a:gd name="T71" fmla="*/ 45 h 217"/>
                    <a:gd name="T72" fmla="*/ 250 w 609"/>
                    <a:gd name="T73" fmla="*/ 23 h 217"/>
                    <a:gd name="T74" fmla="*/ 116 w 609"/>
                    <a:gd name="T75" fmla="*/ 23 h 217"/>
                    <a:gd name="T76" fmla="*/ 169 w 609"/>
                    <a:gd name="T77" fmla="*/ 45 h 217"/>
                    <a:gd name="T78" fmla="*/ 116 w 609"/>
                    <a:gd name="T79" fmla="*/ 23 h 217"/>
                    <a:gd name="T80" fmla="*/ 36 w 609"/>
                    <a:gd name="T81" fmla="*/ 45 h 217"/>
                    <a:gd name="T82" fmla="*/ 88 w 609"/>
                    <a:gd name="T83" fmla="*/ 23 h 217"/>
                    <a:gd name="T84" fmla="*/ 0 w 609"/>
                    <a:gd name="T85" fmla="*/ 0 h 217"/>
                    <a:gd name="T86" fmla="*/ 609 w 609"/>
                    <a:gd name="T87" fmla="*/ 217 h 217"/>
                    <a:gd name="T88" fmla="*/ 493 w 609"/>
                    <a:gd name="T89" fmla="*/ 152 h 217"/>
                    <a:gd name="T90" fmla="*/ 441 w 609"/>
                    <a:gd name="T91" fmla="*/ 217 h 217"/>
                    <a:gd name="T92" fmla="*/ 330 w 609"/>
                    <a:gd name="T93" fmla="*/ 103 h 217"/>
                    <a:gd name="T94" fmla="*/ 197 w 609"/>
                    <a:gd name="T95" fmla="*/ 217 h 217"/>
                    <a:gd name="T96" fmla="*/ 169 w 609"/>
                    <a:gd name="T97" fmla="*/ 103 h 217"/>
                    <a:gd name="T98" fmla="*/ 36 w 609"/>
                    <a:gd name="T99" fmla="*/ 217 h 217"/>
                    <a:gd name="T100" fmla="*/ 0 w 609"/>
                    <a:gd name="T101"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09" h="217">
                      <a:moveTo>
                        <a:pt x="519" y="102"/>
                      </a:moveTo>
                      <a:lnTo>
                        <a:pt x="519" y="123"/>
                      </a:lnTo>
                      <a:lnTo>
                        <a:pt x="571" y="123"/>
                      </a:lnTo>
                      <a:lnTo>
                        <a:pt x="571" y="102"/>
                      </a:lnTo>
                      <a:lnTo>
                        <a:pt x="519" y="102"/>
                      </a:lnTo>
                      <a:close/>
                      <a:moveTo>
                        <a:pt x="438" y="102"/>
                      </a:moveTo>
                      <a:lnTo>
                        <a:pt x="438" y="123"/>
                      </a:lnTo>
                      <a:lnTo>
                        <a:pt x="491" y="123"/>
                      </a:lnTo>
                      <a:lnTo>
                        <a:pt x="491" y="102"/>
                      </a:lnTo>
                      <a:lnTo>
                        <a:pt x="438" y="102"/>
                      </a:lnTo>
                      <a:close/>
                      <a:moveTo>
                        <a:pt x="359" y="102"/>
                      </a:moveTo>
                      <a:lnTo>
                        <a:pt x="359" y="123"/>
                      </a:lnTo>
                      <a:lnTo>
                        <a:pt x="410" y="123"/>
                      </a:lnTo>
                      <a:lnTo>
                        <a:pt x="410" y="102"/>
                      </a:lnTo>
                      <a:lnTo>
                        <a:pt x="359" y="102"/>
                      </a:lnTo>
                      <a:close/>
                      <a:moveTo>
                        <a:pt x="519" y="64"/>
                      </a:moveTo>
                      <a:lnTo>
                        <a:pt x="519" y="85"/>
                      </a:lnTo>
                      <a:lnTo>
                        <a:pt x="571" y="85"/>
                      </a:lnTo>
                      <a:lnTo>
                        <a:pt x="571" y="64"/>
                      </a:lnTo>
                      <a:lnTo>
                        <a:pt x="519" y="64"/>
                      </a:lnTo>
                      <a:close/>
                      <a:moveTo>
                        <a:pt x="438" y="64"/>
                      </a:moveTo>
                      <a:lnTo>
                        <a:pt x="438" y="85"/>
                      </a:lnTo>
                      <a:lnTo>
                        <a:pt x="491" y="85"/>
                      </a:lnTo>
                      <a:lnTo>
                        <a:pt x="491" y="64"/>
                      </a:lnTo>
                      <a:lnTo>
                        <a:pt x="438" y="64"/>
                      </a:lnTo>
                      <a:close/>
                      <a:moveTo>
                        <a:pt x="359" y="64"/>
                      </a:moveTo>
                      <a:lnTo>
                        <a:pt x="359" y="85"/>
                      </a:lnTo>
                      <a:lnTo>
                        <a:pt x="410" y="85"/>
                      </a:lnTo>
                      <a:lnTo>
                        <a:pt x="410" y="64"/>
                      </a:lnTo>
                      <a:lnTo>
                        <a:pt x="359" y="64"/>
                      </a:lnTo>
                      <a:close/>
                      <a:moveTo>
                        <a:pt x="278" y="64"/>
                      </a:moveTo>
                      <a:lnTo>
                        <a:pt x="278" y="85"/>
                      </a:lnTo>
                      <a:lnTo>
                        <a:pt x="330" y="85"/>
                      </a:lnTo>
                      <a:lnTo>
                        <a:pt x="330" y="64"/>
                      </a:lnTo>
                      <a:lnTo>
                        <a:pt x="278" y="64"/>
                      </a:lnTo>
                      <a:close/>
                      <a:moveTo>
                        <a:pt x="197" y="64"/>
                      </a:moveTo>
                      <a:lnTo>
                        <a:pt x="197" y="85"/>
                      </a:lnTo>
                      <a:lnTo>
                        <a:pt x="250" y="85"/>
                      </a:lnTo>
                      <a:lnTo>
                        <a:pt x="250" y="64"/>
                      </a:lnTo>
                      <a:lnTo>
                        <a:pt x="197" y="64"/>
                      </a:lnTo>
                      <a:close/>
                      <a:moveTo>
                        <a:pt x="116" y="64"/>
                      </a:moveTo>
                      <a:lnTo>
                        <a:pt x="116" y="85"/>
                      </a:lnTo>
                      <a:lnTo>
                        <a:pt x="169" y="85"/>
                      </a:lnTo>
                      <a:lnTo>
                        <a:pt x="169" y="64"/>
                      </a:lnTo>
                      <a:lnTo>
                        <a:pt x="116" y="64"/>
                      </a:lnTo>
                      <a:close/>
                      <a:moveTo>
                        <a:pt x="36" y="64"/>
                      </a:moveTo>
                      <a:lnTo>
                        <a:pt x="36" y="85"/>
                      </a:lnTo>
                      <a:lnTo>
                        <a:pt x="88" y="85"/>
                      </a:lnTo>
                      <a:lnTo>
                        <a:pt x="88" y="64"/>
                      </a:lnTo>
                      <a:lnTo>
                        <a:pt x="36" y="64"/>
                      </a:lnTo>
                      <a:close/>
                      <a:moveTo>
                        <a:pt x="519" y="23"/>
                      </a:moveTo>
                      <a:lnTo>
                        <a:pt x="519" y="45"/>
                      </a:lnTo>
                      <a:lnTo>
                        <a:pt x="571" y="45"/>
                      </a:lnTo>
                      <a:lnTo>
                        <a:pt x="571" y="23"/>
                      </a:lnTo>
                      <a:lnTo>
                        <a:pt x="519" y="23"/>
                      </a:lnTo>
                      <a:close/>
                      <a:moveTo>
                        <a:pt x="438" y="23"/>
                      </a:moveTo>
                      <a:lnTo>
                        <a:pt x="438" y="45"/>
                      </a:lnTo>
                      <a:lnTo>
                        <a:pt x="491" y="45"/>
                      </a:lnTo>
                      <a:lnTo>
                        <a:pt x="491" y="23"/>
                      </a:lnTo>
                      <a:lnTo>
                        <a:pt x="438" y="23"/>
                      </a:lnTo>
                      <a:close/>
                      <a:moveTo>
                        <a:pt x="359" y="23"/>
                      </a:moveTo>
                      <a:lnTo>
                        <a:pt x="359" y="45"/>
                      </a:lnTo>
                      <a:lnTo>
                        <a:pt x="410" y="45"/>
                      </a:lnTo>
                      <a:lnTo>
                        <a:pt x="410" y="23"/>
                      </a:lnTo>
                      <a:lnTo>
                        <a:pt x="359" y="23"/>
                      </a:lnTo>
                      <a:close/>
                      <a:moveTo>
                        <a:pt x="278" y="23"/>
                      </a:moveTo>
                      <a:lnTo>
                        <a:pt x="278" y="45"/>
                      </a:lnTo>
                      <a:lnTo>
                        <a:pt x="330" y="45"/>
                      </a:lnTo>
                      <a:lnTo>
                        <a:pt x="330" y="23"/>
                      </a:lnTo>
                      <a:lnTo>
                        <a:pt x="278" y="23"/>
                      </a:lnTo>
                      <a:close/>
                      <a:moveTo>
                        <a:pt x="197" y="23"/>
                      </a:moveTo>
                      <a:lnTo>
                        <a:pt x="197" y="45"/>
                      </a:lnTo>
                      <a:lnTo>
                        <a:pt x="250" y="45"/>
                      </a:lnTo>
                      <a:lnTo>
                        <a:pt x="250" y="23"/>
                      </a:lnTo>
                      <a:lnTo>
                        <a:pt x="197" y="23"/>
                      </a:lnTo>
                      <a:close/>
                      <a:moveTo>
                        <a:pt x="116" y="23"/>
                      </a:moveTo>
                      <a:lnTo>
                        <a:pt x="116" y="45"/>
                      </a:lnTo>
                      <a:lnTo>
                        <a:pt x="169" y="45"/>
                      </a:lnTo>
                      <a:lnTo>
                        <a:pt x="169" y="23"/>
                      </a:lnTo>
                      <a:lnTo>
                        <a:pt x="116" y="23"/>
                      </a:lnTo>
                      <a:close/>
                      <a:moveTo>
                        <a:pt x="36" y="23"/>
                      </a:moveTo>
                      <a:lnTo>
                        <a:pt x="36" y="45"/>
                      </a:lnTo>
                      <a:lnTo>
                        <a:pt x="88" y="45"/>
                      </a:lnTo>
                      <a:lnTo>
                        <a:pt x="88" y="23"/>
                      </a:lnTo>
                      <a:lnTo>
                        <a:pt x="36" y="23"/>
                      </a:lnTo>
                      <a:close/>
                      <a:moveTo>
                        <a:pt x="0" y="0"/>
                      </a:moveTo>
                      <a:lnTo>
                        <a:pt x="609" y="0"/>
                      </a:lnTo>
                      <a:lnTo>
                        <a:pt x="609" y="217"/>
                      </a:lnTo>
                      <a:lnTo>
                        <a:pt x="493" y="217"/>
                      </a:lnTo>
                      <a:lnTo>
                        <a:pt x="493" y="152"/>
                      </a:lnTo>
                      <a:lnTo>
                        <a:pt x="441" y="152"/>
                      </a:lnTo>
                      <a:lnTo>
                        <a:pt x="441" y="217"/>
                      </a:lnTo>
                      <a:lnTo>
                        <a:pt x="330" y="217"/>
                      </a:lnTo>
                      <a:lnTo>
                        <a:pt x="330" y="103"/>
                      </a:lnTo>
                      <a:lnTo>
                        <a:pt x="197" y="103"/>
                      </a:lnTo>
                      <a:lnTo>
                        <a:pt x="197" y="217"/>
                      </a:lnTo>
                      <a:lnTo>
                        <a:pt x="169" y="217"/>
                      </a:lnTo>
                      <a:lnTo>
                        <a:pt x="169" y="103"/>
                      </a:lnTo>
                      <a:lnTo>
                        <a:pt x="36" y="103"/>
                      </a:lnTo>
                      <a:lnTo>
                        <a:pt x="36" y="217"/>
                      </a:lnTo>
                      <a:lnTo>
                        <a:pt x="0" y="21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Rectangle 332">
                  <a:extLst>
                    <a:ext uri="{FF2B5EF4-FFF2-40B4-BE49-F238E27FC236}">
                      <a16:creationId xmlns:a16="http://schemas.microsoft.com/office/drawing/2014/main" id="{56F57BE8-973D-4B6A-B87B-0292D2887A3C}"/>
                    </a:ext>
                  </a:extLst>
                </p:cNvPr>
                <p:cNvSpPr>
                  <a:spLocks noChangeArrowheads="1"/>
                </p:cNvSpPr>
                <p:nvPr/>
              </p:nvSpPr>
              <p:spPr bwMode="auto">
                <a:xfrm>
                  <a:off x="3873500" y="6099175"/>
                  <a:ext cx="193675" cy="301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333">
                  <a:extLst>
                    <a:ext uri="{FF2B5EF4-FFF2-40B4-BE49-F238E27FC236}">
                      <a16:creationId xmlns:a16="http://schemas.microsoft.com/office/drawing/2014/main" id="{4D6EA5A0-3222-47F9-A339-292E5F75143B}"/>
                    </a:ext>
                  </a:extLst>
                </p:cNvPr>
                <p:cNvSpPr>
                  <a:spLocks noChangeArrowheads="1"/>
                </p:cNvSpPr>
                <p:nvPr/>
              </p:nvSpPr>
              <p:spPr bwMode="auto">
                <a:xfrm>
                  <a:off x="3873500" y="6062663"/>
                  <a:ext cx="193675" cy="301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Rectangle 334">
                  <a:extLst>
                    <a:ext uri="{FF2B5EF4-FFF2-40B4-BE49-F238E27FC236}">
                      <a16:creationId xmlns:a16="http://schemas.microsoft.com/office/drawing/2014/main" id="{4A0F6DC9-080F-46D2-8454-3851B50B1937}"/>
                    </a:ext>
                  </a:extLst>
                </p:cNvPr>
                <p:cNvSpPr>
                  <a:spLocks noChangeArrowheads="1"/>
                </p:cNvSpPr>
                <p:nvPr/>
              </p:nvSpPr>
              <p:spPr bwMode="auto">
                <a:xfrm>
                  <a:off x="3873500" y="6027738"/>
                  <a:ext cx="193675" cy="301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1" name="Rectangle 335">
                  <a:extLst>
                    <a:ext uri="{FF2B5EF4-FFF2-40B4-BE49-F238E27FC236}">
                      <a16:creationId xmlns:a16="http://schemas.microsoft.com/office/drawing/2014/main" id="{CE43B638-31BE-4AC2-B526-0FB122DA022D}"/>
                    </a:ext>
                  </a:extLst>
                </p:cNvPr>
                <p:cNvSpPr>
                  <a:spLocks noChangeArrowheads="1"/>
                </p:cNvSpPr>
                <p:nvPr/>
              </p:nvSpPr>
              <p:spPr bwMode="auto">
                <a:xfrm>
                  <a:off x="3873500" y="5991225"/>
                  <a:ext cx="193675" cy="3016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2" name="Rectangle 336">
                  <a:extLst>
                    <a:ext uri="{FF2B5EF4-FFF2-40B4-BE49-F238E27FC236}">
                      <a16:creationId xmlns:a16="http://schemas.microsoft.com/office/drawing/2014/main" id="{5E84A706-C24E-4872-8AA7-C443AB33C5C7}"/>
                    </a:ext>
                  </a:extLst>
                </p:cNvPr>
                <p:cNvSpPr>
                  <a:spLocks noChangeArrowheads="1"/>
                </p:cNvSpPr>
                <p:nvPr/>
              </p:nvSpPr>
              <p:spPr bwMode="auto">
                <a:xfrm>
                  <a:off x="3873500" y="5957888"/>
                  <a:ext cx="193675" cy="2857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3" name="Rectangle 337">
                  <a:extLst>
                    <a:ext uri="{FF2B5EF4-FFF2-40B4-BE49-F238E27FC236}">
                      <a16:creationId xmlns:a16="http://schemas.microsoft.com/office/drawing/2014/main" id="{2EE9145C-E7BF-4D6F-81F8-81B31AC847D9}"/>
                    </a:ext>
                  </a:extLst>
                </p:cNvPr>
                <p:cNvSpPr>
                  <a:spLocks noChangeArrowheads="1"/>
                </p:cNvSpPr>
                <p:nvPr/>
              </p:nvSpPr>
              <p:spPr bwMode="auto">
                <a:xfrm>
                  <a:off x="3575050" y="5718175"/>
                  <a:ext cx="346075" cy="52388"/>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338">
                  <a:extLst>
                    <a:ext uri="{FF2B5EF4-FFF2-40B4-BE49-F238E27FC236}">
                      <a16:creationId xmlns:a16="http://schemas.microsoft.com/office/drawing/2014/main" id="{84AD9AF2-6A2A-4E76-BDD9-C4CB1D9039B9}"/>
                    </a:ext>
                  </a:extLst>
                </p:cNvPr>
                <p:cNvSpPr>
                  <a:spLocks/>
                </p:cNvSpPr>
                <p:nvPr/>
              </p:nvSpPr>
              <p:spPr bwMode="auto">
                <a:xfrm>
                  <a:off x="3671888" y="4945063"/>
                  <a:ext cx="636588" cy="131763"/>
                </a:xfrm>
                <a:custGeom>
                  <a:avLst/>
                  <a:gdLst>
                    <a:gd name="T0" fmla="*/ 401 w 401"/>
                    <a:gd name="T1" fmla="*/ 0 h 83"/>
                    <a:gd name="T2" fmla="*/ 397 w 401"/>
                    <a:gd name="T3" fmla="*/ 7 h 83"/>
                    <a:gd name="T4" fmla="*/ 390 w 401"/>
                    <a:gd name="T5" fmla="*/ 17 h 83"/>
                    <a:gd name="T6" fmla="*/ 379 w 401"/>
                    <a:gd name="T7" fmla="*/ 27 h 83"/>
                    <a:gd name="T8" fmla="*/ 365 w 401"/>
                    <a:gd name="T9" fmla="*/ 38 h 83"/>
                    <a:gd name="T10" fmla="*/ 348 w 401"/>
                    <a:gd name="T11" fmla="*/ 47 h 83"/>
                    <a:gd name="T12" fmla="*/ 324 w 401"/>
                    <a:gd name="T13" fmla="*/ 57 h 83"/>
                    <a:gd name="T14" fmla="*/ 297 w 401"/>
                    <a:gd name="T15" fmla="*/ 63 h 83"/>
                    <a:gd name="T16" fmla="*/ 266 w 401"/>
                    <a:gd name="T17" fmla="*/ 64 h 83"/>
                    <a:gd name="T18" fmla="*/ 234 w 401"/>
                    <a:gd name="T19" fmla="*/ 62 h 83"/>
                    <a:gd name="T20" fmla="*/ 191 w 401"/>
                    <a:gd name="T21" fmla="*/ 58 h 83"/>
                    <a:gd name="T22" fmla="*/ 191 w 401"/>
                    <a:gd name="T23" fmla="*/ 58 h 83"/>
                    <a:gd name="T24" fmla="*/ 163 w 401"/>
                    <a:gd name="T25" fmla="*/ 55 h 83"/>
                    <a:gd name="T26" fmla="*/ 133 w 401"/>
                    <a:gd name="T27" fmla="*/ 52 h 83"/>
                    <a:gd name="T28" fmla="*/ 104 w 401"/>
                    <a:gd name="T29" fmla="*/ 51 h 83"/>
                    <a:gd name="T30" fmla="*/ 76 w 401"/>
                    <a:gd name="T31" fmla="*/ 52 h 83"/>
                    <a:gd name="T32" fmla="*/ 50 w 401"/>
                    <a:gd name="T33" fmla="*/ 58 h 83"/>
                    <a:gd name="T34" fmla="*/ 24 w 401"/>
                    <a:gd name="T35" fmla="*/ 68 h 83"/>
                    <a:gd name="T36" fmla="*/ 0 w 401"/>
                    <a:gd name="T37" fmla="*/ 83 h 83"/>
                    <a:gd name="T38" fmla="*/ 3 w 401"/>
                    <a:gd name="T39" fmla="*/ 76 h 83"/>
                    <a:gd name="T40" fmla="*/ 12 w 401"/>
                    <a:gd name="T41" fmla="*/ 66 h 83"/>
                    <a:gd name="T42" fmla="*/ 22 w 401"/>
                    <a:gd name="T43" fmla="*/ 55 h 83"/>
                    <a:gd name="T44" fmla="*/ 37 w 401"/>
                    <a:gd name="T45" fmla="*/ 44 h 83"/>
                    <a:gd name="T46" fmla="*/ 53 w 401"/>
                    <a:gd name="T47" fmla="*/ 34 h 83"/>
                    <a:gd name="T48" fmla="*/ 77 w 401"/>
                    <a:gd name="T49" fmla="*/ 25 h 83"/>
                    <a:gd name="T50" fmla="*/ 104 w 401"/>
                    <a:gd name="T51" fmla="*/ 20 h 83"/>
                    <a:gd name="T52" fmla="*/ 134 w 401"/>
                    <a:gd name="T53" fmla="*/ 18 h 83"/>
                    <a:gd name="T54" fmla="*/ 167 w 401"/>
                    <a:gd name="T55" fmla="*/ 20 h 83"/>
                    <a:gd name="T56" fmla="*/ 191 w 401"/>
                    <a:gd name="T57" fmla="*/ 22 h 83"/>
                    <a:gd name="T58" fmla="*/ 191 w 401"/>
                    <a:gd name="T59" fmla="*/ 22 h 83"/>
                    <a:gd name="T60" fmla="*/ 220 w 401"/>
                    <a:gd name="T61" fmla="*/ 26 h 83"/>
                    <a:gd name="T62" fmla="*/ 247 w 401"/>
                    <a:gd name="T63" fmla="*/ 28 h 83"/>
                    <a:gd name="T64" fmla="*/ 274 w 401"/>
                    <a:gd name="T65" fmla="*/ 31 h 83"/>
                    <a:gd name="T66" fmla="*/ 302 w 401"/>
                    <a:gd name="T67" fmla="*/ 31 h 83"/>
                    <a:gd name="T68" fmla="*/ 329 w 401"/>
                    <a:gd name="T69" fmla="*/ 30 h 83"/>
                    <a:gd name="T70" fmla="*/ 354 w 401"/>
                    <a:gd name="T71" fmla="*/ 24 h 83"/>
                    <a:gd name="T72" fmla="*/ 379 w 401"/>
                    <a:gd name="T73" fmla="*/ 14 h 83"/>
                    <a:gd name="T74" fmla="*/ 401 w 401"/>
                    <a:gd name="T75"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01" h="83">
                      <a:moveTo>
                        <a:pt x="401" y="0"/>
                      </a:moveTo>
                      <a:lnTo>
                        <a:pt x="397" y="7"/>
                      </a:lnTo>
                      <a:lnTo>
                        <a:pt x="390" y="17"/>
                      </a:lnTo>
                      <a:lnTo>
                        <a:pt x="379" y="27"/>
                      </a:lnTo>
                      <a:lnTo>
                        <a:pt x="365" y="38"/>
                      </a:lnTo>
                      <a:lnTo>
                        <a:pt x="348" y="47"/>
                      </a:lnTo>
                      <a:lnTo>
                        <a:pt x="324" y="57"/>
                      </a:lnTo>
                      <a:lnTo>
                        <a:pt x="297" y="63"/>
                      </a:lnTo>
                      <a:lnTo>
                        <a:pt x="266" y="64"/>
                      </a:lnTo>
                      <a:lnTo>
                        <a:pt x="234" y="62"/>
                      </a:lnTo>
                      <a:lnTo>
                        <a:pt x="191" y="58"/>
                      </a:lnTo>
                      <a:lnTo>
                        <a:pt x="191" y="58"/>
                      </a:lnTo>
                      <a:lnTo>
                        <a:pt x="163" y="55"/>
                      </a:lnTo>
                      <a:lnTo>
                        <a:pt x="133" y="52"/>
                      </a:lnTo>
                      <a:lnTo>
                        <a:pt x="104" y="51"/>
                      </a:lnTo>
                      <a:lnTo>
                        <a:pt x="76" y="52"/>
                      </a:lnTo>
                      <a:lnTo>
                        <a:pt x="50" y="58"/>
                      </a:lnTo>
                      <a:lnTo>
                        <a:pt x="24" y="68"/>
                      </a:lnTo>
                      <a:lnTo>
                        <a:pt x="0" y="83"/>
                      </a:lnTo>
                      <a:lnTo>
                        <a:pt x="3" y="76"/>
                      </a:lnTo>
                      <a:lnTo>
                        <a:pt x="12" y="66"/>
                      </a:lnTo>
                      <a:lnTo>
                        <a:pt x="22" y="55"/>
                      </a:lnTo>
                      <a:lnTo>
                        <a:pt x="37" y="44"/>
                      </a:lnTo>
                      <a:lnTo>
                        <a:pt x="53" y="34"/>
                      </a:lnTo>
                      <a:lnTo>
                        <a:pt x="77" y="25"/>
                      </a:lnTo>
                      <a:lnTo>
                        <a:pt x="104" y="20"/>
                      </a:lnTo>
                      <a:lnTo>
                        <a:pt x="134" y="18"/>
                      </a:lnTo>
                      <a:lnTo>
                        <a:pt x="167" y="20"/>
                      </a:lnTo>
                      <a:lnTo>
                        <a:pt x="191" y="22"/>
                      </a:lnTo>
                      <a:lnTo>
                        <a:pt x="191" y="22"/>
                      </a:lnTo>
                      <a:lnTo>
                        <a:pt x="220" y="26"/>
                      </a:lnTo>
                      <a:lnTo>
                        <a:pt x="247" y="28"/>
                      </a:lnTo>
                      <a:lnTo>
                        <a:pt x="274" y="31"/>
                      </a:lnTo>
                      <a:lnTo>
                        <a:pt x="302" y="31"/>
                      </a:lnTo>
                      <a:lnTo>
                        <a:pt x="329" y="30"/>
                      </a:lnTo>
                      <a:lnTo>
                        <a:pt x="354" y="24"/>
                      </a:lnTo>
                      <a:lnTo>
                        <a:pt x="379" y="14"/>
                      </a:lnTo>
                      <a:lnTo>
                        <a:pt x="4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339">
                  <a:extLst>
                    <a:ext uri="{FF2B5EF4-FFF2-40B4-BE49-F238E27FC236}">
                      <a16:creationId xmlns:a16="http://schemas.microsoft.com/office/drawing/2014/main" id="{475D6CD4-54A2-4017-98FE-63FE6C1093C8}"/>
                    </a:ext>
                  </a:extLst>
                </p:cNvPr>
                <p:cNvSpPr>
                  <a:spLocks/>
                </p:cNvSpPr>
                <p:nvPr/>
              </p:nvSpPr>
              <p:spPr bwMode="auto">
                <a:xfrm>
                  <a:off x="3843338" y="5054600"/>
                  <a:ext cx="428625" cy="103188"/>
                </a:xfrm>
                <a:custGeom>
                  <a:avLst/>
                  <a:gdLst>
                    <a:gd name="T0" fmla="*/ 270 w 270"/>
                    <a:gd name="T1" fmla="*/ 0 h 65"/>
                    <a:gd name="T2" fmla="*/ 266 w 270"/>
                    <a:gd name="T3" fmla="*/ 8 h 65"/>
                    <a:gd name="T4" fmla="*/ 259 w 270"/>
                    <a:gd name="T5" fmla="*/ 18 h 65"/>
                    <a:gd name="T6" fmla="*/ 248 w 270"/>
                    <a:gd name="T7" fmla="*/ 28 h 65"/>
                    <a:gd name="T8" fmla="*/ 234 w 270"/>
                    <a:gd name="T9" fmla="*/ 38 h 65"/>
                    <a:gd name="T10" fmla="*/ 219 w 270"/>
                    <a:gd name="T11" fmla="*/ 45 h 65"/>
                    <a:gd name="T12" fmla="*/ 200 w 270"/>
                    <a:gd name="T13" fmla="*/ 50 h 65"/>
                    <a:gd name="T14" fmla="*/ 179 w 270"/>
                    <a:gd name="T15" fmla="*/ 51 h 65"/>
                    <a:gd name="T16" fmla="*/ 157 w 270"/>
                    <a:gd name="T17" fmla="*/ 50 h 65"/>
                    <a:gd name="T18" fmla="*/ 128 w 270"/>
                    <a:gd name="T19" fmla="*/ 46 h 65"/>
                    <a:gd name="T20" fmla="*/ 128 w 270"/>
                    <a:gd name="T21" fmla="*/ 46 h 65"/>
                    <a:gd name="T22" fmla="*/ 106 w 270"/>
                    <a:gd name="T23" fmla="*/ 43 h 65"/>
                    <a:gd name="T24" fmla="*/ 83 w 270"/>
                    <a:gd name="T25" fmla="*/ 41 h 65"/>
                    <a:gd name="T26" fmla="*/ 61 w 270"/>
                    <a:gd name="T27" fmla="*/ 41 h 65"/>
                    <a:gd name="T28" fmla="*/ 39 w 270"/>
                    <a:gd name="T29" fmla="*/ 44 h 65"/>
                    <a:gd name="T30" fmla="*/ 19 w 270"/>
                    <a:gd name="T31" fmla="*/ 52 h 65"/>
                    <a:gd name="T32" fmla="*/ 0 w 270"/>
                    <a:gd name="T33" fmla="*/ 65 h 65"/>
                    <a:gd name="T34" fmla="*/ 4 w 270"/>
                    <a:gd name="T35" fmla="*/ 58 h 65"/>
                    <a:gd name="T36" fmla="*/ 12 w 270"/>
                    <a:gd name="T37" fmla="*/ 49 h 65"/>
                    <a:gd name="T38" fmla="*/ 23 w 270"/>
                    <a:gd name="T39" fmla="*/ 38 h 65"/>
                    <a:gd name="T40" fmla="*/ 36 w 270"/>
                    <a:gd name="T41" fmla="*/ 28 h 65"/>
                    <a:gd name="T42" fmla="*/ 52 w 270"/>
                    <a:gd name="T43" fmla="*/ 20 h 65"/>
                    <a:gd name="T44" fmla="*/ 70 w 270"/>
                    <a:gd name="T45" fmla="*/ 16 h 65"/>
                    <a:gd name="T46" fmla="*/ 90 w 270"/>
                    <a:gd name="T47" fmla="*/ 15 h 65"/>
                    <a:gd name="T48" fmla="*/ 113 w 270"/>
                    <a:gd name="T49" fmla="*/ 16 h 65"/>
                    <a:gd name="T50" fmla="*/ 128 w 270"/>
                    <a:gd name="T51" fmla="*/ 19 h 65"/>
                    <a:gd name="T52" fmla="*/ 128 w 270"/>
                    <a:gd name="T53" fmla="*/ 19 h 65"/>
                    <a:gd name="T54" fmla="*/ 150 w 270"/>
                    <a:gd name="T55" fmla="*/ 21 h 65"/>
                    <a:gd name="T56" fmla="*/ 171 w 270"/>
                    <a:gd name="T57" fmla="*/ 24 h 65"/>
                    <a:gd name="T58" fmla="*/ 192 w 270"/>
                    <a:gd name="T59" fmla="*/ 25 h 65"/>
                    <a:gd name="T60" fmla="*/ 214 w 270"/>
                    <a:gd name="T61" fmla="*/ 25 h 65"/>
                    <a:gd name="T62" fmla="*/ 233 w 270"/>
                    <a:gd name="T63" fmla="*/ 21 h 65"/>
                    <a:gd name="T64" fmla="*/ 252 w 270"/>
                    <a:gd name="T65" fmla="*/ 13 h 65"/>
                    <a:gd name="T66" fmla="*/ 270 w 270"/>
                    <a:gd name="T6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0" h="65">
                      <a:moveTo>
                        <a:pt x="270" y="0"/>
                      </a:moveTo>
                      <a:lnTo>
                        <a:pt x="266" y="8"/>
                      </a:lnTo>
                      <a:lnTo>
                        <a:pt x="259" y="18"/>
                      </a:lnTo>
                      <a:lnTo>
                        <a:pt x="248" y="28"/>
                      </a:lnTo>
                      <a:lnTo>
                        <a:pt x="234" y="38"/>
                      </a:lnTo>
                      <a:lnTo>
                        <a:pt x="219" y="45"/>
                      </a:lnTo>
                      <a:lnTo>
                        <a:pt x="200" y="50"/>
                      </a:lnTo>
                      <a:lnTo>
                        <a:pt x="179" y="51"/>
                      </a:lnTo>
                      <a:lnTo>
                        <a:pt x="157" y="50"/>
                      </a:lnTo>
                      <a:lnTo>
                        <a:pt x="128" y="46"/>
                      </a:lnTo>
                      <a:lnTo>
                        <a:pt x="128" y="46"/>
                      </a:lnTo>
                      <a:lnTo>
                        <a:pt x="106" y="43"/>
                      </a:lnTo>
                      <a:lnTo>
                        <a:pt x="83" y="41"/>
                      </a:lnTo>
                      <a:lnTo>
                        <a:pt x="61" y="41"/>
                      </a:lnTo>
                      <a:lnTo>
                        <a:pt x="39" y="44"/>
                      </a:lnTo>
                      <a:lnTo>
                        <a:pt x="19" y="52"/>
                      </a:lnTo>
                      <a:lnTo>
                        <a:pt x="0" y="65"/>
                      </a:lnTo>
                      <a:lnTo>
                        <a:pt x="4" y="58"/>
                      </a:lnTo>
                      <a:lnTo>
                        <a:pt x="12" y="49"/>
                      </a:lnTo>
                      <a:lnTo>
                        <a:pt x="23" y="38"/>
                      </a:lnTo>
                      <a:lnTo>
                        <a:pt x="36" y="28"/>
                      </a:lnTo>
                      <a:lnTo>
                        <a:pt x="52" y="20"/>
                      </a:lnTo>
                      <a:lnTo>
                        <a:pt x="70" y="16"/>
                      </a:lnTo>
                      <a:lnTo>
                        <a:pt x="90" y="15"/>
                      </a:lnTo>
                      <a:lnTo>
                        <a:pt x="113" y="16"/>
                      </a:lnTo>
                      <a:lnTo>
                        <a:pt x="128" y="19"/>
                      </a:lnTo>
                      <a:lnTo>
                        <a:pt x="128" y="19"/>
                      </a:lnTo>
                      <a:lnTo>
                        <a:pt x="150" y="21"/>
                      </a:lnTo>
                      <a:lnTo>
                        <a:pt x="171" y="24"/>
                      </a:lnTo>
                      <a:lnTo>
                        <a:pt x="192" y="25"/>
                      </a:lnTo>
                      <a:lnTo>
                        <a:pt x="214" y="25"/>
                      </a:lnTo>
                      <a:lnTo>
                        <a:pt x="233" y="21"/>
                      </a:lnTo>
                      <a:lnTo>
                        <a:pt x="252" y="13"/>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340">
                  <a:extLst>
                    <a:ext uri="{FF2B5EF4-FFF2-40B4-BE49-F238E27FC236}">
                      <a16:creationId xmlns:a16="http://schemas.microsoft.com/office/drawing/2014/main" id="{FAA6322A-B469-4A7E-9AC1-1DBC315E4C57}"/>
                    </a:ext>
                  </a:extLst>
                </p:cNvPr>
                <p:cNvSpPr>
                  <a:spLocks noEditPoints="1"/>
                </p:cNvSpPr>
                <p:nvPr/>
              </p:nvSpPr>
              <p:spPr bwMode="auto">
                <a:xfrm>
                  <a:off x="4146550" y="5540375"/>
                  <a:ext cx="257175" cy="74613"/>
                </a:xfrm>
                <a:custGeom>
                  <a:avLst/>
                  <a:gdLst>
                    <a:gd name="T0" fmla="*/ 134 w 162"/>
                    <a:gd name="T1" fmla="*/ 10 h 47"/>
                    <a:gd name="T2" fmla="*/ 134 w 162"/>
                    <a:gd name="T3" fmla="*/ 19 h 47"/>
                    <a:gd name="T4" fmla="*/ 156 w 162"/>
                    <a:gd name="T5" fmla="*/ 19 h 47"/>
                    <a:gd name="T6" fmla="*/ 156 w 162"/>
                    <a:gd name="T7" fmla="*/ 10 h 47"/>
                    <a:gd name="T8" fmla="*/ 134 w 162"/>
                    <a:gd name="T9" fmla="*/ 10 h 47"/>
                    <a:gd name="T10" fmla="*/ 104 w 162"/>
                    <a:gd name="T11" fmla="*/ 10 h 47"/>
                    <a:gd name="T12" fmla="*/ 104 w 162"/>
                    <a:gd name="T13" fmla="*/ 19 h 47"/>
                    <a:gd name="T14" fmla="*/ 125 w 162"/>
                    <a:gd name="T15" fmla="*/ 19 h 47"/>
                    <a:gd name="T16" fmla="*/ 125 w 162"/>
                    <a:gd name="T17" fmla="*/ 10 h 47"/>
                    <a:gd name="T18" fmla="*/ 104 w 162"/>
                    <a:gd name="T19" fmla="*/ 10 h 47"/>
                    <a:gd name="T20" fmla="*/ 72 w 162"/>
                    <a:gd name="T21" fmla="*/ 10 h 47"/>
                    <a:gd name="T22" fmla="*/ 72 w 162"/>
                    <a:gd name="T23" fmla="*/ 19 h 47"/>
                    <a:gd name="T24" fmla="*/ 93 w 162"/>
                    <a:gd name="T25" fmla="*/ 19 h 47"/>
                    <a:gd name="T26" fmla="*/ 93 w 162"/>
                    <a:gd name="T27" fmla="*/ 10 h 47"/>
                    <a:gd name="T28" fmla="*/ 72 w 162"/>
                    <a:gd name="T29" fmla="*/ 10 h 47"/>
                    <a:gd name="T30" fmla="*/ 41 w 162"/>
                    <a:gd name="T31" fmla="*/ 10 h 47"/>
                    <a:gd name="T32" fmla="*/ 41 w 162"/>
                    <a:gd name="T33" fmla="*/ 19 h 47"/>
                    <a:gd name="T34" fmla="*/ 61 w 162"/>
                    <a:gd name="T35" fmla="*/ 19 h 47"/>
                    <a:gd name="T36" fmla="*/ 61 w 162"/>
                    <a:gd name="T37" fmla="*/ 10 h 47"/>
                    <a:gd name="T38" fmla="*/ 41 w 162"/>
                    <a:gd name="T39" fmla="*/ 10 h 47"/>
                    <a:gd name="T40" fmla="*/ 9 w 162"/>
                    <a:gd name="T41" fmla="*/ 10 h 47"/>
                    <a:gd name="T42" fmla="*/ 9 w 162"/>
                    <a:gd name="T43" fmla="*/ 19 h 47"/>
                    <a:gd name="T44" fmla="*/ 29 w 162"/>
                    <a:gd name="T45" fmla="*/ 19 h 47"/>
                    <a:gd name="T46" fmla="*/ 29 w 162"/>
                    <a:gd name="T47" fmla="*/ 10 h 47"/>
                    <a:gd name="T48" fmla="*/ 9 w 162"/>
                    <a:gd name="T49" fmla="*/ 10 h 47"/>
                    <a:gd name="T50" fmla="*/ 0 w 162"/>
                    <a:gd name="T51" fmla="*/ 0 h 47"/>
                    <a:gd name="T52" fmla="*/ 162 w 162"/>
                    <a:gd name="T53" fmla="*/ 0 h 47"/>
                    <a:gd name="T54" fmla="*/ 162 w 162"/>
                    <a:gd name="T55" fmla="*/ 47 h 47"/>
                    <a:gd name="T56" fmla="*/ 0 w 162"/>
                    <a:gd name="T57" fmla="*/ 47 h 47"/>
                    <a:gd name="T58" fmla="*/ 0 w 162"/>
                    <a:gd name="T5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2" h="47">
                      <a:moveTo>
                        <a:pt x="134" y="10"/>
                      </a:moveTo>
                      <a:lnTo>
                        <a:pt x="134" y="19"/>
                      </a:lnTo>
                      <a:lnTo>
                        <a:pt x="156" y="19"/>
                      </a:lnTo>
                      <a:lnTo>
                        <a:pt x="156" y="10"/>
                      </a:lnTo>
                      <a:lnTo>
                        <a:pt x="134" y="10"/>
                      </a:lnTo>
                      <a:close/>
                      <a:moveTo>
                        <a:pt x="104" y="10"/>
                      </a:moveTo>
                      <a:lnTo>
                        <a:pt x="104" y="19"/>
                      </a:lnTo>
                      <a:lnTo>
                        <a:pt x="125" y="19"/>
                      </a:lnTo>
                      <a:lnTo>
                        <a:pt x="125" y="10"/>
                      </a:lnTo>
                      <a:lnTo>
                        <a:pt x="104" y="10"/>
                      </a:lnTo>
                      <a:close/>
                      <a:moveTo>
                        <a:pt x="72" y="10"/>
                      </a:moveTo>
                      <a:lnTo>
                        <a:pt x="72" y="19"/>
                      </a:lnTo>
                      <a:lnTo>
                        <a:pt x="93" y="19"/>
                      </a:lnTo>
                      <a:lnTo>
                        <a:pt x="93" y="10"/>
                      </a:lnTo>
                      <a:lnTo>
                        <a:pt x="72" y="10"/>
                      </a:lnTo>
                      <a:close/>
                      <a:moveTo>
                        <a:pt x="41" y="10"/>
                      </a:moveTo>
                      <a:lnTo>
                        <a:pt x="41" y="19"/>
                      </a:lnTo>
                      <a:lnTo>
                        <a:pt x="61" y="19"/>
                      </a:lnTo>
                      <a:lnTo>
                        <a:pt x="61" y="10"/>
                      </a:lnTo>
                      <a:lnTo>
                        <a:pt x="41" y="10"/>
                      </a:lnTo>
                      <a:close/>
                      <a:moveTo>
                        <a:pt x="9" y="10"/>
                      </a:moveTo>
                      <a:lnTo>
                        <a:pt x="9" y="19"/>
                      </a:lnTo>
                      <a:lnTo>
                        <a:pt x="29" y="19"/>
                      </a:lnTo>
                      <a:lnTo>
                        <a:pt x="29" y="10"/>
                      </a:lnTo>
                      <a:lnTo>
                        <a:pt x="9" y="10"/>
                      </a:lnTo>
                      <a:close/>
                      <a:moveTo>
                        <a:pt x="0" y="0"/>
                      </a:moveTo>
                      <a:lnTo>
                        <a:pt x="162" y="0"/>
                      </a:lnTo>
                      <a:lnTo>
                        <a:pt x="162" y="47"/>
                      </a:lnTo>
                      <a:lnTo>
                        <a:pt x="0" y="47"/>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nvGrpSpPr>
          <p:cNvPr id="7" name="Group 6">
            <a:extLst>
              <a:ext uri="{FF2B5EF4-FFF2-40B4-BE49-F238E27FC236}">
                <a16:creationId xmlns:a16="http://schemas.microsoft.com/office/drawing/2014/main" id="{713F24B8-9F49-4818-8A83-170CD1A8896D}"/>
              </a:ext>
            </a:extLst>
          </p:cNvPr>
          <p:cNvGrpSpPr/>
          <p:nvPr/>
        </p:nvGrpSpPr>
        <p:grpSpPr>
          <a:xfrm>
            <a:off x="757086" y="3095925"/>
            <a:ext cx="532854" cy="658368"/>
            <a:chOff x="757086" y="3095925"/>
            <a:chExt cx="532854" cy="658368"/>
          </a:xfrm>
        </p:grpSpPr>
        <p:sp>
          <p:nvSpPr>
            <p:cNvPr id="25" name="Oval 237"/>
            <p:cNvSpPr>
              <a:spLocks noChangeArrowheads="1"/>
            </p:cNvSpPr>
            <p:nvPr/>
          </p:nvSpPr>
          <p:spPr bwMode="gray">
            <a:xfrm>
              <a:off x="757086" y="3095925"/>
              <a:ext cx="532854" cy="658368"/>
            </a:xfrm>
            <a:prstGeom prst="rect">
              <a:avLst/>
            </a:prstGeom>
            <a:solidFill>
              <a:srgbClr val="008000"/>
            </a:solidFill>
            <a:ln>
              <a:noFill/>
            </a:ln>
            <a:effectLst/>
          </p:spPr>
          <p:txBody>
            <a:bodyPr wrap="none" anchor="ctr"/>
            <a:lstStyle/>
            <a:p>
              <a:endParaRPr lang="en-US" sz="1400" dirty="0"/>
            </a:p>
          </p:txBody>
        </p:sp>
        <p:grpSp>
          <p:nvGrpSpPr>
            <p:cNvPr id="329" name="Group 328">
              <a:extLst>
                <a:ext uri="{FF2B5EF4-FFF2-40B4-BE49-F238E27FC236}">
                  <a16:creationId xmlns:a16="http://schemas.microsoft.com/office/drawing/2014/main" id="{0D50E112-7404-49BD-BB0A-D32D19FC68CD}"/>
                </a:ext>
              </a:extLst>
            </p:cNvPr>
            <p:cNvGrpSpPr>
              <a:grpSpLocks noChangeAspect="1"/>
            </p:cNvGrpSpPr>
            <p:nvPr/>
          </p:nvGrpSpPr>
          <p:grpSpPr>
            <a:xfrm>
              <a:off x="819484" y="3222307"/>
              <a:ext cx="408058" cy="405604"/>
              <a:chOff x="3011488" y="5700712"/>
              <a:chExt cx="571500" cy="530225"/>
            </a:xfrm>
            <a:solidFill>
              <a:schemeClr val="bg1"/>
            </a:solidFill>
          </p:grpSpPr>
          <p:sp>
            <p:nvSpPr>
              <p:cNvPr id="330" name="Freeform 6591">
                <a:extLst>
                  <a:ext uri="{FF2B5EF4-FFF2-40B4-BE49-F238E27FC236}">
                    <a16:creationId xmlns:a16="http://schemas.microsoft.com/office/drawing/2014/main" id="{4BF23DD7-CC9A-4160-88FD-36C653394242}"/>
                  </a:ext>
                </a:extLst>
              </p:cNvPr>
              <p:cNvSpPr>
                <a:spLocks noEditPoints="1"/>
              </p:cNvSpPr>
              <p:nvPr/>
            </p:nvSpPr>
            <p:spPr bwMode="auto">
              <a:xfrm>
                <a:off x="3011488" y="5700712"/>
                <a:ext cx="571500" cy="336550"/>
              </a:xfrm>
              <a:custGeom>
                <a:avLst/>
                <a:gdLst/>
                <a:ahLst/>
                <a:cxnLst>
                  <a:cxn ang="0">
                    <a:pos x="9" y="65"/>
                  </a:cxn>
                  <a:cxn ang="0">
                    <a:pos x="22" y="153"/>
                  </a:cxn>
                  <a:cxn ang="0">
                    <a:pos x="238" y="201"/>
                  </a:cxn>
                  <a:cxn ang="0">
                    <a:pos x="295" y="68"/>
                  </a:cxn>
                  <a:cxn ang="0">
                    <a:pos x="9" y="65"/>
                  </a:cxn>
                  <a:cxn ang="0">
                    <a:pos x="325" y="0"/>
                  </a:cxn>
                  <a:cxn ang="0">
                    <a:pos x="356" y="0"/>
                  </a:cxn>
                  <a:cxn ang="0">
                    <a:pos x="358" y="2"/>
                  </a:cxn>
                  <a:cxn ang="0">
                    <a:pos x="360" y="7"/>
                  </a:cxn>
                  <a:cxn ang="0">
                    <a:pos x="358" y="9"/>
                  </a:cxn>
                  <a:cxn ang="0">
                    <a:pos x="356" y="11"/>
                  </a:cxn>
                  <a:cxn ang="0">
                    <a:pos x="330" y="11"/>
                  </a:cxn>
                  <a:cxn ang="0">
                    <a:pos x="306" y="63"/>
                  </a:cxn>
                  <a:cxn ang="0">
                    <a:pos x="306" y="65"/>
                  </a:cxn>
                  <a:cxn ang="0">
                    <a:pos x="244" y="207"/>
                  </a:cxn>
                  <a:cxn ang="0">
                    <a:pos x="242" y="209"/>
                  </a:cxn>
                  <a:cxn ang="0">
                    <a:pos x="240" y="212"/>
                  </a:cxn>
                  <a:cxn ang="0">
                    <a:pos x="240" y="212"/>
                  </a:cxn>
                  <a:cxn ang="0">
                    <a:pos x="15" y="161"/>
                  </a:cxn>
                  <a:cxn ang="0">
                    <a:pos x="13" y="161"/>
                  </a:cxn>
                  <a:cxn ang="0">
                    <a:pos x="13" y="157"/>
                  </a:cxn>
                  <a:cxn ang="0">
                    <a:pos x="0" y="61"/>
                  </a:cxn>
                  <a:cxn ang="0">
                    <a:pos x="0" y="61"/>
                  </a:cxn>
                  <a:cxn ang="0">
                    <a:pos x="0" y="59"/>
                  </a:cxn>
                  <a:cxn ang="0">
                    <a:pos x="2" y="57"/>
                  </a:cxn>
                  <a:cxn ang="0">
                    <a:pos x="4" y="57"/>
                  </a:cxn>
                  <a:cxn ang="0">
                    <a:pos x="299" y="59"/>
                  </a:cxn>
                  <a:cxn ang="0">
                    <a:pos x="321" y="4"/>
                  </a:cxn>
                  <a:cxn ang="0">
                    <a:pos x="323" y="2"/>
                  </a:cxn>
                  <a:cxn ang="0">
                    <a:pos x="325" y="0"/>
                  </a:cxn>
                </a:cxnLst>
                <a:rect l="0" t="0" r="r" b="b"/>
                <a:pathLst>
                  <a:path w="360" h="212">
                    <a:moveTo>
                      <a:pt x="9" y="65"/>
                    </a:moveTo>
                    <a:lnTo>
                      <a:pt x="22" y="153"/>
                    </a:lnTo>
                    <a:lnTo>
                      <a:pt x="238" y="201"/>
                    </a:lnTo>
                    <a:lnTo>
                      <a:pt x="295" y="68"/>
                    </a:lnTo>
                    <a:lnTo>
                      <a:pt x="9" y="65"/>
                    </a:lnTo>
                    <a:close/>
                    <a:moveTo>
                      <a:pt x="325" y="0"/>
                    </a:moveTo>
                    <a:lnTo>
                      <a:pt x="356" y="0"/>
                    </a:lnTo>
                    <a:lnTo>
                      <a:pt x="358" y="2"/>
                    </a:lnTo>
                    <a:lnTo>
                      <a:pt x="360" y="7"/>
                    </a:lnTo>
                    <a:lnTo>
                      <a:pt x="358" y="9"/>
                    </a:lnTo>
                    <a:lnTo>
                      <a:pt x="356" y="11"/>
                    </a:lnTo>
                    <a:lnTo>
                      <a:pt x="330" y="11"/>
                    </a:lnTo>
                    <a:lnTo>
                      <a:pt x="306" y="63"/>
                    </a:lnTo>
                    <a:lnTo>
                      <a:pt x="306" y="65"/>
                    </a:lnTo>
                    <a:lnTo>
                      <a:pt x="244" y="207"/>
                    </a:lnTo>
                    <a:lnTo>
                      <a:pt x="242" y="209"/>
                    </a:lnTo>
                    <a:lnTo>
                      <a:pt x="240" y="212"/>
                    </a:lnTo>
                    <a:lnTo>
                      <a:pt x="240" y="212"/>
                    </a:lnTo>
                    <a:lnTo>
                      <a:pt x="15" y="161"/>
                    </a:lnTo>
                    <a:lnTo>
                      <a:pt x="13" y="161"/>
                    </a:lnTo>
                    <a:lnTo>
                      <a:pt x="13" y="157"/>
                    </a:lnTo>
                    <a:lnTo>
                      <a:pt x="0" y="61"/>
                    </a:lnTo>
                    <a:lnTo>
                      <a:pt x="0" y="61"/>
                    </a:lnTo>
                    <a:lnTo>
                      <a:pt x="0" y="59"/>
                    </a:lnTo>
                    <a:lnTo>
                      <a:pt x="2" y="57"/>
                    </a:lnTo>
                    <a:lnTo>
                      <a:pt x="4" y="57"/>
                    </a:lnTo>
                    <a:lnTo>
                      <a:pt x="299" y="59"/>
                    </a:lnTo>
                    <a:lnTo>
                      <a:pt x="321" y="4"/>
                    </a:lnTo>
                    <a:lnTo>
                      <a:pt x="323" y="2"/>
                    </a:lnTo>
                    <a:lnTo>
                      <a:pt x="32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6592">
                <a:extLst>
                  <a:ext uri="{FF2B5EF4-FFF2-40B4-BE49-F238E27FC236}">
                    <a16:creationId xmlns:a16="http://schemas.microsoft.com/office/drawing/2014/main" id="{BF42E76F-B0F6-4051-B392-B4950B1C62F7}"/>
                  </a:ext>
                </a:extLst>
              </p:cNvPr>
              <p:cNvSpPr>
                <a:spLocks/>
              </p:cNvSpPr>
              <p:nvPr/>
            </p:nvSpPr>
            <p:spPr bwMode="auto">
              <a:xfrm>
                <a:off x="3043238" y="5994400"/>
                <a:ext cx="377825" cy="163513"/>
              </a:xfrm>
              <a:custGeom>
                <a:avLst/>
                <a:gdLst/>
                <a:ahLst/>
                <a:cxnLst>
                  <a:cxn ang="0">
                    <a:pos x="74" y="0"/>
                  </a:cxn>
                  <a:cxn ang="0">
                    <a:pos x="214" y="31"/>
                  </a:cxn>
                  <a:cxn ang="0">
                    <a:pos x="216" y="31"/>
                  </a:cxn>
                  <a:cxn ang="0">
                    <a:pos x="218" y="33"/>
                  </a:cxn>
                  <a:cxn ang="0">
                    <a:pos x="238" y="96"/>
                  </a:cxn>
                  <a:cxn ang="0">
                    <a:pos x="238" y="99"/>
                  </a:cxn>
                  <a:cxn ang="0">
                    <a:pos x="235" y="101"/>
                  </a:cxn>
                  <a:cxn ang="0">
                    <a:pos x="235" y="103"/>
                  </a:cxn>
                  <a:cxn ang="0">
                    <a:pos x="233" y="103"/>
                  </a:cxn>
                  <a:cxn ang="0">
                    <a:pos x="4" y="101"/>
                  </a:cxn>
                  <a:cxn ang="0">
                    <a:pos x="0" y="101"/>
                  </a:cxn>
                  <a:cxn ang="0">
                    <a:pos x="0" y="96"/>
                  </a:cxn>
                  <a:cxn ang="0">
                    <a:pos x="0" y="94"/>
                  </a:cxn>
                  <a:cxn ang="0">
                    <a:pos x="4" y="92"/>
                  </a:cxn>
                  <a:cxn ang="0">
                    <a:pos x="227" y="94"/>
                  </a:cxn>
                  <a:cxn ang="0">
                    <a:pos x="209" y="38"/>
                  </a:cxn>
                  <a:cxn ang="0">
                    <a:pos x="72" y="9"/>
                  </a:cxn>
                  <a:cxn ang="0">
                    <a:pos x="70" y="7"/>
                  </a:cxn>
                  <a:cxn ang="0">
                    <a:pos x="70" y="3"/>
                  </a:cxn>
                  <a:cxn ang="0">
                    <a:pos x="72" y="0"/>
                  </a:cxn>
                  <a:cxn ang="0">
                    <a:pos x="74" y="0"/>
                  </a:cxn>
                </a:cxnLst>
                <a:rect l="0" t="0" r="r" b="b"/>
                <a:pathLst>
                  <a:path w="238" h="103">
                    <a:moveTo>
                      <a:pt x="74" y="0"/>
                    </a:moveTo>
                    <a:lnTo>
                      <a:pt x="214" y="31"/>
                    </a:lnTo>
                    <a:lnTo>
                      <a:pt x="216" y="31"/>
                    </a:lnTo>
                    <a:lnTo>
                      <a:pt x="218" y="33"/>
                    </a:lnTo>
                    <a:lnTo>
                      <a:pt x="238" y="96"/>
                    </a:lnTo>
                    <a:lnTo>
                      <a:pt x="238" y="99"/>
                    </a:lnTo>
                    <a:lnTo>
                      <a:pt x="235" y="101"/>
                    </a:lnTo>
                    <a:lnTo>
                      <a:pt x="235" y="103"/>
                    </a:lnTo>
                    <a:lnTo>
                      <a:pt x="233" y="103"/>
                    </a:lnTo>
                    <a:lnTo>
                      <a:pt x="4" y="101"/>
                    </a:lnTo>
                    <a:lnTo>
                      <a:pt x="0" y="101"/>
                    </a:lnTo>
                    <a:lnTo>
                      <a:pt x="0" y="96"/>
                    </a:lnTo>
                    <a:lnTo>
                      <a:pt x="0" y="94"/>
                    </a:lnTo>
                    <a:lnTo>
                      <a:pt x="4" y="92"/>
                    </a:lnTo>
                    <a:lnTo>
                      <a:pt x="227" y="94"/>
                    </a:lnTo>
                    <a:lnTo>
                      <a:pt x="209" y="38"/>
                    </a:lnTo>
                    <a:lnTo>
                      <a:pt x="72" y="9"/>
                    </a:lnTo>
                    <a:lnTo>
                      <a:pt x="70" y="7"/>
                    </a:lnTo>
                    <a:lnTo>
                      <a:pt x="70" y="3"/>
                    </a:lnTo>
                    <a:lnTo>
                      <a:pt x="72" y="0"/>
                    </a:lnTo>
                    <a:lnTo>
                      <a:pt x="7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6593">
                <a:extLst>
                  <a:ext uri="{FF2B5EF4-FFF2-40B4-BE49-F238E27FC236}">
                    <a16:creationId xmlns:a16="http://schemas.microsoft.com/office/drawing/2014/main" id="{B6F8C92B-54CE-4181-8A7C-ED2F367D9854}"/>
                  </a:ext>
                </a:extLst>
              </p:cNvPr>
              <p:cNvSpPr>
                <a:spLocks noEditPoints="1"/>
              </p:cNvSpPr>
              <p:nvPr/>
            </p:nvSpPr>
            <p:spPr bwMode="auto">
              <a:xfrm>
                <a:off x="3049588" y="5815012"/>
                <a:ext cx="377825" cy="176213"/>
              </a:xfrm>
              <a:custGeom>
                <a:avLst/>
                <a:gdLst/>
                <a:ahLst/>
                <a:cxnLst>
                  <a:cxn ang="0">
                    <a:pos x="157" y="55"/>
                  </a:cxn>
                  <a:cxn ang="0">
                    <a:pos x="192" y="26"/>
                  </a:cxn>
                  <a:cxn ang="0">
                    <a:pos x="114" y="26"/>
                  </a:cxn>
                  <a:cxn ang="0">
                    <a:pos x="148" y="55"/>
                  </a:cxn>
                  <a:cxn ang="0">
                    <a:pos x="114" y="26"/>
                  </a:cxn>
                  <a:cxn ang="0">
                    <a:pos x="70" y="55"/>
                  </a:cxn>
                  <a:cxn ang="0">
                    <a:pos x="105" y="26"/>
                  </a:cxn>
                  <a:cxn ang="0">
                    <a:pos x="26" y="26"/>
                  </a:cxn>
                  <a:cxn ang="0">
                    <a:pos x="61" y="55"/>
                  </a:cxn>
                  <a:cxn ang="0">
                    <a:pos x="26" y="26"/>
                  </a:cxn>
                  <a:cxn ang="0">
                    <a:pos x="26" y="2"/>
                  </a:cxn>
                  <a:cxn ang="0">
                    <a:pos x="26" y="17"/>
                  </a:cxn>
                  <a:cxn ang="0">
                    <a:pos x="61" y="7"/>
                  </a:cxn>
                  <a:cxn ang="0">
                    <a:pos x="66" y="0"/>
                  </a:cxn>
                  <a:cxn ang="0">
                    <a:pos x="70" y="7"/>
                  </a:cxn>
                  <a:cxn ang="0">
                    <a:pos x="105" y="17"/>
                  </a:cxn>
                  <a:cxn ang="0">
                    <a:pos x="107" y="2"/>
                  </a:cxn>
                  <a:cxn ang="0">
                    <a:pos x="114" y="2"/>
                  </a:cxn>
                  <a:cxn ang="0">
                    <a:pos x="114" y="17"/>
                  </a:cxn>
                  <a:cxn ang="0">
                    <a:pos x="148" y="7"/>
                  </a:cxn>
                  <a:cxn ang="0">
                    <a:pos x="153" y="2"/>
                  </a:cxn>
                  <a:cxn ang="0">
                    <a:pos x="157" y="7"/>
                  </a:cxn>
                  <a:cxn ang="0">
                    <a:pos x="192" y="17"/>
                  </a:cxn>
                  <a:cxn ang="0">
                    <a:pos x="192" y="2"/>
                  </a:cxn>
                  <a:cxn ang="0">
                    <a:pos x="199" y="2"/>
                  </a:cxn>
                  <a:cxn ang="0">
                    <a:pos x="201" y="17"/>
                  </a:cxn>
                  <a:cxn ang="0">
                    <a:pos x="236" y="20"/>
                  </a:cxn>
                  <a:cxn ang="0">
                    <a:pos x="236" y="26"/>
                  </a:cxn>
                  <a:cxn ang="0">
                    <a:pos x="201" y="26"/>
                  </a:cxn>
                  <a:cxn ang="0">
                    <a:pos x="229" y="55"/>
                  </a:cxn>
                  <a:cxn ang="0">
                    <a:pos x="234" y="59"/>
                  </a:cxn>
                  <a:cxn ang="0">
                    <a:pos x="229" y="63"/>
                  </a:cxn>
                  <a:cxn ang="0">
                    <a:pos x="201" y="107"/>
                  </a:cxn>
                  <a:cxn ang="0">
                    <a:pos x="196" y="111"/>
                  </a:cxn>
                  <a:cxn ang="0">
                    <a:pos x="190" y="107"/>
                  </a:cxn>
                  <a:cxn ang="0">
                    <a:pos x="157" y="63"/>
                  </a:cxn>
                  <a:cxn ang="0">
                    <a:pos x="155" y="103"/>
                  </a:cxn>
                  <a:cxn ang="0">
                    <a:pos x="148" y="103"/>
                  </a:cxn>
                  <a:cxn ang="0">
                    <a:pos x="148" y="63"/>
                  </a:cxn>
                  <a:cxn ang="0">
                    <a:pos x="114" y="92"/>
                  </a:cxn>
                  <a:cxn ang="0">
                    <a:pos x="109" y="96"/>
                  </a:cxn>
                  <a:cxn ang="0">
                    <a:pos x="105" y="92"/>
                  </a:cxn>
                  <a:cxn ang="0">
                    <a:pos x="70" y="63"/>
                  </a:cxn>
                  <a:cxn ang="0">
                    <a:pos x="68" y="87"/>
                  </a:cxn>
                  <a:cxn ang="0">
                    <a:pos x="61" y="87"/>
                  </a:cxn>
                  <a:cxn ang="0">
                    <a:pos x="61" y="63"/>
                  </a:cxn>
                  <a:cxn ang="0">
                    <a:pos x="26" y="76"/>
                  </a:cxn>
                  <a:cxn ang="0">
                    <a:pos x="22" y="81"/>
                  </a:cxn>
                  <a:cxn ang="0">
                    <a:pos x="18" y="76"/>
                  </a:cxn>
                  <a:cxn ang="0">
                    <a:pos x="4" y="63"/>
                  </a:cxn>
                  <a:cxn ang="0">
                    <a:pos x="0" y="59"/>
                  </a:cxn>
                  <a:cxn ang="0">
                    <a:pos x="4" y="55"/>
                  </a:cxn>
                  <a:cxn ang="0">
                    <a:pos x="18" y="26"/>
                  </a:cxn>
                  <a:cxn ang="0">
                    <a:pos x="4" y="24"/>
                  </a:cxn>
                  <a:cxn ang="0">
                    <a:pos x="4" y="17"/>
                  </a:cxn>
                  <a:cxn ang="0">
                    <a:pos x="18" y="17"/>
                  </a:cxn>
                  <a:cxn ang="0">
                    <a:pos x="20" y="2"/>
                  </a:cxn>
                </a:cxnLst>
                <a:rect l="0" t="0" r="r" b="b"/>
                <a:pathLst>
                  <a:path w="238" h="111">
                    <a:moveTo>
                      <a:pt x="157" y="26"/>
                    </a:moveTo>
                    <a:lnTo>
                      <a:pt x="157" y="55"/>
                    </a:lnTo>
                    <a:lnTo>
                      <a:pt x="192" y="55"/>
                    </a:lnTo>
                    <a:lnTo>
                      <a:pt x="192" y="26"/>
                    </a:lnTo>
                    <a:lnTo>
                      <a:pt x="157" y="26"/>
                    </a:lnTo>
                    <a:close/>
                    <a:moveTo>
                      <a:pt x="114" y="26"/>
                    </a:moveTo>
                    <a:lnTo>
                      <a:pt x="114" y="55"/>
                    </a:lnTo>
                    <a:lnTo>
                      <a:pt x="148" y="55"/>
                    </a:lnTo>
                    <a:lnTo>
                      <a:pt x="148" y="26"/>
                    </a:lnTo>
                    <a:lnTo>
                      <a:pt x="114" y="26"/>
                    </a:lnTo>
                    <a:close/>
                    <a:moveTo>
                      <a:pt x="70" y="26"/>
                    </a:moveTo>
                    <a:lnTo>
                      <a:pt x="70" y="55"/>
                    </a:lnTo>
                    <a:lnTo>
                      <a:pt x="105" y="55"/>
                    </a:lnTo>
                    <a:lnTo>
                      <a:pt x="105" y="26"/>
                    </a:lnTo>
                    <a:lnTo>
                      <a:pt x="70" y="26"/>
                    </a:lnTo>
                    <a:close/>
                    <a:moveTo>
                      <a:pt x="26" y="26"/>
                    </a:moveTo>
                    <a:lnTo>
                      <a:pt x="26" y="55"/>
                    </a:lnTo>
                    <a:lnTo>
                      <a:pt x="61" y="55"/>
                    </a:lnTo>
                    <a:lnTo>
                      <a:pt x="61" y="26"/>
                    </a:lnTo>
                    <a:lnTo>
                      <a:pt x="26" y="26"/>
                    </a:lnTo>
                    <a:close/>
                    <a:moveTo>
                      <a:pt x="22" y="0"/>
                    </a:moveTo>
                    <a:lnTo>
                      <a:pt x="26" y="2"/>
                    </a:lnTo>
                    <a:lnTo>
                      <a:pt x="26" y="7"/>
                    </a:lnTo>
                    <a:lnTo>
                      <a:pt x="26" y="17"/>
                    </a:lnTo>
                    <a:lnTo>
                      <a:pt x="61" y="17"/>
                    </a:lnTo>
                    <a:lnTo>
                      <a:pt x="61" y="7"/>
                    </a:lnTo>
                    <a:lnTo>
                      <a:pt x="63" y="2"/>
                    </a:lnTo>
                    <a:lnTo>
                      <a:pt x="66" y="0"/>
                    </a:lnTo>
                    <a:lnTo>
                      <a:pt x="70" y="2"/>
                    </a:lnTo>
                    <a:lnTo>
                      <a:pt x="70" y="7"/>
                    </a:lnTo>
                    <a:lnTo>
                      <a:pt x="70" y="17"/>
                    </a:lnTo>
                    <a:lnTo>
                      <a:pt x="105" y="17"/>
                    </a:lnTo>
                    <a:lnTo>
                      <a:pt x="105" y="7"/>
                    </a:lnTo>
                    <a:lnTo>
                      <a:pt x="107" y="2"/>
                    </a:lnTo>
                    <a:lnTo>
                      <a:pt x="109" y="2"/>
                    </a:lnTo>
                    <a:lnTo>
                      <a:pt x="114" y="2"/>
                    </a:lnTo>
                    <a:lnTo>
                      <a:pt x="114" y="7"/>
                    </a:lnTo>
                    <a:lnTo>
                      <a:pt x="114" y="17"/>
                    </a:lnTo>
                    <a:lnTo>
                      <a:pt x="148" y="17"/>
                    </a:lnTo>
                    <a:lnTo>
                      <a:pt x="148" y="7"/>
                    </a:lnTo>
                    <a:lnTo>
                      <a:pt x="148" y="2"/>
                    </a:lnTo>
                    <a:lnTo>
                      <a:pt x="153" y="2"/>
                    </a:lnTo>
                    <a:lnTo>
                      <a:pt x="155" y="2"/>
                    </a:lnTo>
                    <a:lnTo>
                      <a:pt x="157" y="7"/>
                    </a:lnTo>
                    <a:lnTo>
                      <a:pt x="157" y="17"/>
                    </a:lnTo>
                    <a:lnTo>
                      <a:pt x="192" y="17"/>
                    </a:lnTo>
                    <a:lnTo>
                      <a:pt x="192" y="7"/>
                    </a:lnTo>
                    <a:lnTo>
                      <a:pt x="192" y="2"/>
                    </a:lnTo>
                    <a:lnTo>
                      <a:pt x="196" y="2"/>
                    </a:lnTo>
                    <a:lnTo>
                      <a:pt x="199" y="2"/>
                    </a:lnTo>
                    <a:lnTo>
                      <a:pt x="201" y="7"/>
                    </a:lnTo>
                    <a:lnTo>
                      <a:pt x="201" y="17"/>
                    </a:lnTo>
                    <a:lnTo>
                      <a:pt x="234" y="17"/>
                    </a:lnTo>
                    <a:lnTo>
                      <a:pt x="236" y="20"/>
                    </a:lnTo>
                    <a:lnTo>
                      <a:pt x="238" y="22"/>
                    </a:lnTo>
                    <a:lnTo>
                      <a:pt x="236" y="26"/>
                    </a:lnTo>
                    <a:lnTo>
                      <a:pt x="234" y="26"/>
                    </a:lnTo>
                    <a:lnTo>
                      <a:pt x="201" y="26"/>
                    </a:lnTo>
                    <a:lnTo>
                      <a:pt x="201" y="55"/>
                    </a:lnTo>
                    <a:lnTo>
                      <a:pt x="229" y="55"/>
                    </a:lnTo>
                    <a:lnTo>
                      <a:pt x="231" y="57"/>
                    </a:lnTo>
                    <a:lnTo>
                      <a:pt x="234" y="59"/>
                    </a:lnTo>
                    <a:lnTo>
                      <a:pt x="231" y="63"/>
                    </a:lnTo>
                    <a:lnTo>
                      <a:pt x="229" y="63"/>
                    </a:lnTo>
                    <a:lnTo>
                      <a:pt x="201" y="63"/>
                    </a:lnTo>
                    <a:lnTo>
                      <a:pt x="201" y="107"/>
                    </a:lnTo>
                    <a:lnTo>
                      <a:pt x="199" y="109"/>
                    </a:lnTo>
                    <a:lnTo>
                      <a:pt x="196" y="111"/>
                    </a:lnTo>
                    <a:lnTo>
                      <a:pt x="192" y="109"/>
                    </a:lnTo>
                    <a:lnTo>
                      <a:pt x="190" y="107"/>
                    </a:lnTo>
                    <a:lnTo>
                      <a:pt x="192" y="63"/>
                    </a:lnTo>
                    <a:lnTo>
                      <a:pt x="157" y="63"/>
                    </a:lnTo>
                    <a:lnTo>
                      <a:pt x="157" y="98"/>
                    </a:lnTo>
                    <a:lnTo>
                      <a:pt x="155" y="103"/>
                    </a:lnTo>
                    <a:lnTo>
                      <a:pt x="153" y="105"/>
                    </a:lnTo>
                    <a:lnTo>
                      <a:pt x="148" y="103"/>
                    </a:lnTo>
                    <a:lnTo>
                      <a:pt x="148" y="98"/>
                    </a:lnTo>
                    <a:lnTo>
                      <a:pt x="148" y="63"/>
                    </a:lnTo>
                    <a:lnTo>
                      <a:pt x="114" y="63"/>
                    </a:lnTo>
                    <a:lnTo>
                      <a:pt x="114" y="92"/>
                    </a:lnTo>
                    <a:lnTo>
                      <a:pt x="111" y="94"/>
                    </a:lnTo>
                    <a:lnTo>
                      <a:pt x="109" y="96"/>
                    </a:lnTo>
                    <a:lnTo>
                      <a:pt x="105" y="94"/>
                    </a:lnTo>
                    <a:lnTo>
                      <a:pt x="105" y="92"/>
                    </a:lnTo>
                    <a:lnTo>
                      <a:pt x="105" y="63"/>
                    </a:lnTo>
                    <a:lnTo>
                      <a:pt x="70" y="63"/>
                    </a:lnTo>
                    <a:lnTo>
                      <a:pt x="70" y="85"/>
                    </a:lnTo>
                    <a:lnTo>
                      <a:pt x="68" y="87"/>
                    </a:lnTo>
                    <a:lnTo>
                      <a:pt x="66" y="89"/>
                    </a:lnTo>
                    <a:lnTo>
                      <a:pt x="61" y="87"/>
                    </a:lnTo>
                    <a:lnTo>
                      <a:pt x="61" y="85"/>
                    </a:lnTo>
                    <a:lnTo>
                      <a:pt x="61" y="63"/>
                    </a:lnTo>
                    <a:lnTo>
                      <a:pt x="26" y="63"/>
                    </a:lnTo>
                    <a:lnTo>
                      <a:pt x="26" y="76"/>
                    </a:lnTo>
                    <a:lnTo>
                      <a:pt x="26" y="81"/>
                    </a:lnTo>
                    <a:lnTo>
                      <a:pt x="22" y="81"/>
                    </a:lnTo>
                    <a:lnTo>
                      <a:pt x="20" y="81"/>
                    </a:lnTo>
                    <a:lnTo>
                      <a:pt x="18" y="76"/>
                    </a:lnTo>
                    <a:lnTo>
                      <a:pt x="18" y="63"/>
                    </a:lnTo>
                    <a:lnTo>
                      <a:pt x="4" y="63"/>
                    </a:lnTo>
                    <a:lnTo>
                      <a:pt x="2" y="61"/>
                    </a:lnTo>
                    <a:lnTo>
                      <a:pt x="0" y="59"/>
                    </a:lnTo>
                    <a:lnTo>
                      <a:pt x="2" y="55"/>
                    </a:lnTo>
                    <a:lnTo>
                      <a:pt x="4" y="55"/>
                    </a:lnTo>
                    <a:lnTo>
                      <a:pt x="18" y="55"/>
                    </a:lnTo>
                    <a:lnTo>
                      <a:pt x="18" y="26"/>
                    </a:lnTo>
                    <a:lnTo>
                      <a:pt x="9" y="26"/>
                    </a:lnTo>
                    <a:lnTo>
                      <a:pt x="4" y="24"/>
                    </a:lnTo>
                    <a:lnTo>
                      <a:pt x="4" y="22"/>
                    </a:lnTo>
                    <a:lnTo>
                      <a:pt x="4" y="17"/>
                    </a:lnTo>
                    <a:lnTo>
                      <a:pt x="9" y="17"/>
                    </a:lnTo>
                    <a:lnTo>
                      <a:pt x="18" y="17"/>
                    </a:lnTo>
                    <a:lnTo>
                      <a:pt x="18" y="4"/>
                    </a:lnTo>
                    <a:lnTo>
                      <a:pt x="20" y="2"/>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3" name="Freeform 6594">
                <a:extLst>
                  <a:ext uri="{FF2B5EF4-FFF2-40B4-BE49-F238E27FC236}">
                    <a16:creationId xmlns:a16="http://schemas.microsoft.com/office/drawing/2014/main" id="{CD9670F5-FA04-4340-864E-8740FDBBFDD2}"/>
                  </a:ext>
                </a:extLst>
              </p:cNvPr>
              <p:cNvSpPr>
                <a:spLocks noEditPoints="1"/>
              </p:cNvSpPr>
              <p:nvPr/>
            </p:nvSpPr>
            <p:spPr bwMode="auto">
              <a:xfrm>
                <a:off x="3032125" y="6161087"/>
                <a:ext cx="69850" cy="69850"/>
              </a:xfrm>
              <a:custGeom>
                <a:avLst/>
                <a:gdLst/>
                <a:ahLst/>
                <a:cxnLst>
                  <a:cxn ang="0">
                    <a:pos x="22" y="13"/>
                  </a:cxn>
                  <a:cxn ang="0">
                    <a:pos x="18" y="15"/>
                  </a:cxn>
                  <a:cxn ang="0">
                    <a:pos x="15" y="18"/>
                  </a:cxn>
                  <a:cxn ang="0">
                    <a:pos x="13" y="22"/>
                  </a:cxn>
                  <a:cxn ang="0">
                    <a:pos x="15" y="26"/>
                  </a:cxn>
                  <a:cxn ang="0">
                    <a:pos x="18" y="29"/>
                  </a:cxn>
                  <a:cxn ang="0">
                    <a:pos x="22" y="31"/>
                  </a:cxn>
                  <a:cxn ang="0">
                    <a:pos x="26" y="29"/>
                  </a:cxn>
                  <a:cxn ang="0">
                    <a:pos x="29" y="26"/>
                  </a:cxn>
                  <a:cxn ang="0">
                    <a:pos x="31" y="22"/>
                  </a:cxn>
                  <a:cxn ang="0">
                    <a:pos x="29" y="18"/>
                  </a:cxn>
                  <a:cxn ang="0">
                    <a:pos x="26" y="15"/>
                  </a:cxn>
                  <a:cxn ang="0">
                    <a:pos x="22" y="13"/>
                  </a:cxn>
                  <a:cxn ang="0">
                    <a:pos x="22" y="0"/>
                  </a:cxn>
                  <a:cxn ang="0">
                    <a:pos x="29" y="2"/>
                  </a:cxn>
                  <a:cxn ang="0">
                    <a:pos x="35" y="5"/>
                  </a:cxn>
                  <a:cxn ang="0">
                    <a:pos x="39" y="9"/>
                  </a:cxn>
                  <a:cxn ang="0">
                    <a:pos x="42" y="15"/>
                  </a:cxn>
                  <a:cxn ang="0">
                    <a:pos x="44" y="22"/>
                  </a:cxn>
                  <a:cxn ang="0">
                    <a:pos x="42" y="29"/>
                  </a:cxn>
                  <a:cxn ang="0">
                    <a:pos x="39" y="35"/>
                  </a:cxn>
                  <a:cxn ang="0">
                    <a:pos x="35" y="39"/>
                  </a:cxn>
                  <a:cxn ang="0">
                    <a:pos x="29" y="42"/>
                  </a:cxn>
                  <a:cxn ang="0">
                    <a:pos x="22" y="44"/>
                  </a:cxn>
                  <a:cxn ang="0">
                    <a:pos x="15" y="42"/>
                  </a:cxn>
                  <a:cxn ang="0">
                    <a:pos x="9" y="39"/>
                  </a:cxn>
                  <a:cxn ang="0">
                    <a:pos x="5" y="35"/>
                  </a:cxn>
                  <a:cxn ang="0">
                    <a:pos x="2" y="29"/>
                  </a:cxn>
                  <a:cxn ang="0">
                    <a:pos x="0" y="22"/>
                  </a:cxn>
                  <a:cxn ang="0">
                    <a:pos x="2" y="15"/>
                  </a:cxn>
                  <a:cxn ang="0">
                    <a:pos x="5" y="9"/>
                  </a:cxn>
                  <a:cxn ang="0">
                    <a:pos x="9" y="5"/>
                  </a:cxn>
                  <a:cxn ang="0">
                    <a:pos x="15" y="2"/>
                  </a:cxn>
                  <a:cxn ang="0">
                    <a:pos x="22" y="0"/>
                  </a:cxn>
                </a:cxnLst>
                <a:rect l="0" t="0" r="r" b="b"/>
                <a:pathLst>
                  <a:path w="44" h="44">
                    <a:moveTo>
                      <a:pt x="22" y="13"/>
                    </a:moveTo>
                    <a:lnTo>
                      <a:pt x="18" y="15"/>
                    </a:lnTo>
                    <a:lnTo>
                      <a:pt x="15" y="18"/>
                    </a:lnTo>
                    <a:lnTo>
                      <a:pt x="13" y="22"/>
                    </a:lnTo>
                    <a:lnTo>
                      <a:pt x="15" y="26"/>
                    </a:lnTo>
                    <a:lnTo>
                      <a:pt x="18" y="29"/>
                    </a:lnTo>
                    <a:lnTo>
                      <a:pt x="22" y="31"/>
                    </a:lnTo>
                    <a:lnTo>
                      <a:pt x="26" y="29"/>
                    </a:lnTo>
                    <a:lnTo>
                      <a:pt x="29" y="26"/>
                    </a:lnTo>
                    <a:lnTo>
                      <a:pt x="31" y="22"/>
                    </a:lnTo>
                    <a:lnTo>
                      <a:pt x="29" y="18"/>
                    </a:lnTo>
                    <a:lnTo>
                      <a:pt x="26" y="15"/>
                    </a:lnTo>
                    <a:lnTo>
                      <a:pt x="22" y="13"/>
                    </a:lnTo>
                    <a:close/>
                    <a:moveTo>
                      <a:pt x="22" y="0"/>
                    </a:moveTo>
                    <a:lnTo>
                      <a:pt x="29" y="2"/>
                    </a:lnTo>
                    <a:lnTo>
                      <a:pt x="35" y="5"/>
                    </a:lnTo>
                    <a:lnTo>
                      <a:pt x="39" y="9"/>
                    </a:lnTo>
                    <a:lnTo>
                      <a:pt x="42" y="15"/>
                    </a:lnTo>
                    <a:lnTo>
                      <a:pt x="44" y="22"/>
                    </a:lnTo>
                    <a:lnTo>
                      <a:pt x="42" y="29"/>
                    </a:lnTo>
                    <a:lnTo>
                      <a:pt x="39" y="35"/>
                    </a:lnTo>
                    <a:lnTo>
                      <a:pt x="35" y="39"/>
                    </a:lnTo>
                    <a:lnTo>
                      <a:pt x="29" y="42"/>
                    </a:lnTo>
                    <a:lnTo>
                      <a:pt x="22" y="44"/>
                    </a:lnTo>
                    <a:lnTo>
                      <a:pt x="15" y="42"/>
                    </a:lnTo>
                    <a:lnTo>
                      <a:pt x="9" y="39"/>
                    </a:lnTo>
                    <a:lnTo>
                      <a:pt x="5" y="35"/>
                    </a:lnTo>
                    <a:lnTo>
                      <a:pt x="2" y="29"/>
                    </a:lnTo>
                    <a:lnTo>
                      <a:pt x="0" y="22"/>
                    </a:lnTo>
                    <a:lnTo>
                      <a:pt x="2" y="15"/>
                    </a:lnTo>
                    <a:lnTo>
                      <a:pt x="5" y="9"/>
                    </a:lnTo>
                    <a:lnTo>
                      <a:pt x="9" y="5"/>
                    </a:lnTo>
                    <a:lnTo>
                      <a:pt x="15" y="2"/>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6595">
                <a:extLst>
                  <a:ext uri="{FF2B5EF4-FFF2-40B4-BE49-F238E27FC236}">
                    <a16:creationId xmlns:a16="http://schemas.microsoft.com/office/drawing/2014/main" id="{31EA678E-1176-4471-BED3-FBFE2AD63849}"/>
                  </a:ext>
                </a:extLst>
              </p:cNvPr>
              <p:cNvSpPr>
                <a:spLocks noEditPoints="1"/>
              </p:cNvSpPr>
              <p:nvPr/>
            </p:nvSpPr>
            <p:spPr bwMode="auto">
              <a:xfrm>
                <a:off x="3336925" y="6164262"/>
                <a:ext cx="69850" cy="66675"/>
              </a:xfrm>
              <a:custGeom>
                <a:avLst/>
                <a:gdLst/>
                <a:ahLst/>
                <a:cxnLst>
                  <a:cxn ang="0">
                    <a:pos x="22" y="13"/>
                  </a:cxn>
                  <a:cxn ang="0">
                    <a:pos x="18" y="13"/>
                  </a:cxn>
                  <a:cxn ang="0">
                    <a:pos x="13" y="18"/>
                  </a:cxn>
                  <a:cxn ang="0">
                    <a:pos x="13" y="22"/>
                  </a:cxn>
                  <a:cxn ang="0">
                    <a:pos x="13" y="24"/>
                  </a:cxn>
                  <a:cxn ang="0">
                    <a:pos x="18" y="29"/>
                  </a:cxn>
                  <a:cxn ang="0">
                    <a:pos x="22" y="29"/>
                  </a:cxn>
                  <a:cxn ang="0">
                    <a:pos x="26" y="29"/>
                  </a:cxn>
                  <a:cxn ang="0">
                    <a:pos x="29" y="24"/>
                  </a:cxn>
                  <a:cxn ang="0">
                    <a:pos x="31" y="22"/>
                  </a:cxn>
                  <a:cxn ang="0">
                    <a:pos x="29" y="18"/>
                  </a:cxn>
                  <a:cxn ang="0">
                    <a:pos x="26" y="13"/>
                  </a:cxn>
                  <a:cxn ang="0">
                    <a:pos x="22" y="13"/>
                  </a:cxn>
                  <a:cxn ang="0">
                    <a:pos x="22" y="0"/>
                  </a:cxn>
                  <a:cxn ang="0">
                    <a:pos x="29" y="0"/>
                  </a:cxn>
                  <a:cxn ang="0">
                    <a:pos x="35" y="5"/>
                  </a:cxn>
                  <a:cxn ang="0">
                    <a:pos x="39" y="9"/>
                  </a:cxn>
                  <a:cxn ang="0">
                    <a:pos x="42" y="13"/>
                  </a:cxn>
                  <a:cxn ang="0">
                    <a:pos x="44" y="22"/>
                  </a:cxn>
                  <a:cxn ang="0">
                    <a:pos x="42" y="29"/>
                  </a:cxn>
                  <a:cxn ang="0">
                    <a:pos x="39" y="33"/>
                  </a:cxn>
                  <a:cxn ang="0">
                    <a:pos x="35" y="37"/>
                  </a:cxn>
                  <a:cxn ang="0">
                    <a:pos x="29" y="42"/>
                  </a:cxn>
                  <a:cxn ang="0">
                    <a:pos x="22" y="42"/>
                  </a:cxn>
                  <a:cxn ang="0">
                    <a:pos x="15" y="42"/>
                  </a:cxn>
                  <a:cxn ang="0">
                    <a:pos x="9" y="37"/>
                  </a:cxn>
                  <a:cxn ang="0">
                    <a:pos x="5" y="33"/>
                  </a:cxn>
                  <a:cxn ang="0">
                    <a:pos x="0" y="29"/>
                  </a:cxn>
                  <a:cxn ang="0">
                    <a:pos x="0" y="20"/>
                  </a:cxn>
                  <a:cxn ang="0">
                    <a:pos x="2" y="13"/>
                  </a:cxn>
                  <a:cxn ang="0">
                    <a:pos x="5" y="9"/>
                  </a:cxn>
                  <a:cxn ang="0">
                    <a:pos x="9" y="5"/>
                  </a:cxn>
                  <a:cxn ang="0">
                    <a:pos x="15" y="0"/>
                  </a:cxn>
                  <a:cxn ang="0">
                    <a:pos x="22" y="0"/>
                  </a:cxn>
                </a:cxnLst>
                <a:rect l="0" t="0" r="r" b="b"/>
                <a:pathLst>
                  <a:path w="44" h="42">
                    <a:moveTo>
                      <a:pt x="22" y="13"/>
                    </a:moveTo>
                    <a:lnTo>
                      <a:pt x="18" y="13"/>
                    </a:lnTo>
                    <a:lnTo>
                      <a:pt x="13" y="18"/>
                    </a:lnTo>
                    <a:lnTo>
                      <a:pt x="13" y="22"/>
                    </a:lnTo>
                    <a:lnTo>
                      <a:pt x="13" y="24"/>
                    </a:lnTo>
                    <a:lnTo>
                      <a:pt x="18" y="29"/>
                    </a:lnTo>
                    <a:lnTo>
                      <a:pt x="22" y="29"/>
                    </a:lnTo>
                    <a:lnTo>
                      <a:pt x="26" y="29"/>
                    </a:lnTo>
                    <a:lnTo>
                      <a:pt x="29" y="24"/>
                    </a:lnTo>
                    <a:lnTo>
                      <a:pt x="31" y="22"/>
                    </a:lnTo>
                    <a:lnTo>
                      <a:pt x="29" y="18"/>
                    </a:lnTo>
                    <a:lnTo>
                      <a:pt x="26" y="13"/>
                    </a:lnTo>
                    <a:lnTo>
                      <a:pt x="22" y="13"/>
                    </a:lnTo>
                    <a:close/>
                    <a:moveTo>
                      <a:pt x="22" y="0"/>
                    </a:moveTo>
                    <a:lnTo>
                      <a:pt x="29" y="0"/>
                    </a:lnTo>
                    <a:lnTo>
                      <a:pt x="35" y="5"/>
                    </a:lnTo>
                    <a:lnTo>
                      <a:pt x="39" y="9"/>
                    </a:lnTo>
                    <a:lnTo>
                      <a:pt x="42" y="13"/>
                    </a:lnTo>
                    <a:lnTo>
                      <a:pt x="44" y="22"/>
                    </a:lnTo>
                    <a:lnTo>
                      <a:pt x="42" y="29"/>
                    </a:lnTo>
                    <a:lnTo>
                      <a:pt x="39" y="33"/>
                    </a:lnTo>
                    <a:lnTo>
                      <a:pt x="35" y="37"/>
                    </a:lnTo>
                    <a:lnTo>
                      <a:pt x="29" y="42"/>
                    </a:lnTo>
                    <a:lnTo>
                      <a:pt x="22" y="42"/>
                    </a:lnTo>
                    <a:lnTo>
                      <a:pt x="15" y="42"/>
                    </a:lnTo>
                    <a:lnTo>
                      <a:pt x="9" y="37"/>
                    </a:lnTo>
                    <a:lnTo>
                      <a:pt x="5" y="33"/>
                    </a:lnTo>
                    <a:lnTo>
                      <a:pt x="0" y="29"/>
                    </a:lnTo>
                    <a:lnTo>
                      <a:pt x="0" y="20"/>
                    </a:lnTo>
                    <a:lnTo>
                      <a:pt x="2" y="13"/>
                    </a:lnTo>
                    <a:lnTo>
                      <a:pt x="5" y="9"/>
                    </a:lnTo>
                    <a:lnTo>
                      <a:pt x="9" y="5"/>
                    </a:lnTo>
                    <a:lnTo>
                      <a:pt x="15" y="0"/>
                    </a:lnTo>
                    <a:lnTo>
                      <a:pt x="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337" name="Freeform 780">
            <a:extLst>
              <a:ext uri="{FF2B5EF4-FFF2-40B4-BE49-F238E27FC236}">
                <a16:creationId xmlns:a16="http://schemas.microsoft.com/office/drawing/2014/main" id="{CC060ECC-24CE-4D37-B131-3BC80EC3CC58}"/>
              </a:ext>
            </a:extLst>
          </p:cNvPr>
          <p:cNvSpPr>
            <a:spLocks noChangeAspect="1" noEditPoints="1"/>
          </p:cNvSpPr>
          <p:nvPr/>
        </p:nvSpPr>
        <p:spPr bwMode="auto">
          <a:xfrm>
            <a:off x="840442" y="2353556"/>
            <a:ext cx="385702" cy="457200"/>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38" name="Group 337">
            <a:extLst>
              <a:ext uri="{FF2B5EF4-FFF2-40B4-BE49-F238E27FC236}">
                <a16:creationId xmlns:a16="http://schemas.microsoft.com/office/drawing/2014/main" id="{0B5B0B76-6817-4B6A-A30C-457E983C1E98}"/>
              </a:ext>
            </a:extLst>
          </p:cNvPr>
          <p:cNvGrpSpPr>
            <a:grpSpLocks noChangeAspect="1"/>
          </p:cNvGrpSpPr>
          <p:nvPr/>
        </p:nvGrpSpPr>
        <p:grpSpPr>
          <a:xfrm>
            <a:off x="7809926" y="5591030"/>
            <a:ext cx="457200" cy="367703"/>
            <a:chOff x="5940454" y="5275260"/>
            <a:chExt cx="673103" cy="541340"/>
          </a:xfrm>
          <a:solidFill>
            <a:schemeClr val="bg1"/>
          </a:solidFill>
        </p:grpSpPr>
        <p:sp>
          <p:nvSpPr>
            <p:cNvPr id="339" name="Freeform 452">
              <a:extLst>
                <a:ext uri="{FF2B5EF4-FFF2-40B4-BE49-F238E27FC236}">
                  <a16:creationId xmlns:a16="http://schemas.microsoft.com/office/drawing/2014/main" id="{DFD9AF13-93B6-41CF-9609-B0DC6386AC20}"/>
                </a:ext>
              </a:extLst>
            </p:cNvPr>
            <p:cNvSpPr>
              <a:spLocks noEditPoints="1"/>
            </p:cNvSpPr>
            <p:nvPr/>
          </p:nvSpPr>
          <p:spPr bwMode="auto">
            <a:xfrm>
              <a:off x="5980142" y="5286372"/>
              <a:ext cx="488952" cy="530228"/>
            </a:xfrm>
            <a:custGeom>
              <a:avLst/>
              <a:gdLst>
                <a:gd name="T0" fmla="*/ 261 w 308"/>
                <a:gd name="T1" fmla="*/ 169 h 334"/>
                <a:gd name="T2" fmla="*/ 262 w 308"/>
                <a:gd name="T3" fmla="*/ 169 h 334"/>
                <a:gd name="T4" fmla="*/ 308 w 308"/>
                <a:gd name="T5" fmla="*/ 200 h 334"/>
                <a:gd name="T6" fmla="*/ 308 w 308"/>
                <a:gd name="T7" fmla="*/ 334 h 334"/>
                <a:gd name="T8" fmla="*/ 261 w 308"/>
                <a:gd name="T9" fmla="*/ 334 h 334"/>
                <a:gd name="T10" fmla="*/ 261 w 308"/>
                <a:gd name="T11" fmla="*/ 169 h 334"/>
                <a:gd name="T12" fmla="*/ 195 w 308"/>
                <a:gd name="T13" fmla="*/ 136 h 334"/>
                <a:gd name="T14" fmla="*/ 215 w 308"/>
                <a:gd name="T15" fmla="*/ 136 h 334"/>
                <a:gd name="T16" fmla="*/ 242 w 308"/>
                <a:gd name="T17" fmla="*/ 156 h 334"/>
                <a:gd name="T18" fmla="*/ 242 w 308"/>
                <a:gd name="T19" fmla="*/ 334 h 334"/>
                <a:gd name="T20" fmla="*/ 195 w 308"/>
                <a:gd name="T21" fmla="*/ 334 h 334"/>
                <a:gd name="T22" fmla="*/ 195 w 308"/>
                <a:gd name="T23" fmla="*/ 136 h 334"/>
                <a:gd name="T24" fmla="*/ 131 w 308"/>
                <a:gd name="T25" fmla="*/ 119 h 334"/>
                <a:gd name="T26" fmla="*/ 148 w 308"/>
                <a:gd name="T27" fmla="*/ 136 h 334"/>
                <a:gd name="T28" fmla="*/ 178 w 308"/>
                <a:gd name="T29" fmla="*/ 136 h 334"/>
                <a:gd name="T30" fmla="*/ 178 w 308"/>
                <a:gd name="T31" fmla="*/ 334 h 334"/>
                <a:gd name="T32" fmla="*/ 131 w 308"/>
                <a:gd name="T33" fmla="*/ 334 h 334"/>
                <a:gd name="T34" fmla="*/ 131 w 308"/>
                <a:gd name="T35" fmla="*/ 119 h 334"/>
                <a:gd name="T36" fmla="*/ 66 w 308"/>
                <a:gd name="T37" fmla="*/ 60 h 334"/>
                <a:gd name="T38" fmla="*/ 113 w 308"/>
                <a:gd name="T39" fmla="*/ 103 h 334"/>
                <a:gd name="T40" fmla="*/ 113 w 308"/>
                <a:gd name="T41" fmla="*/ 334 h 334"/>
                <a:gd name="T42" fmla="*/ 66 w 308"/>
                <a:gd name="T43" fmla="*/ 334 h 334"/>
                <a:gd name="T44" fmla="*/ 66 w 308"/>
                <a:gd name="T45" fmla="*/ 60 h 334"/>
                <a:gd name="T46" fmla="*/ 0 w 308"/>
                <a:gd name="T47" fmla="*/ 0 h 334"/>
                <a:gd name="T48" fmla="*/ 47 w 308"/>
                <a:gd name="T49" fmla="*/ 43 h 334"/>
                <a:gd name="T50" fmla="*/ 47 w 308"/>
                <a:gd name="T51" fmla="*/ 334 h 334"/>
                <a:gd name="T52" fmla="*/ 0 w 308"/>
                <a:gd name="T53" fmla="*/ 334 h 334"/>
                <a:gd name="T54" fmla="*/ 0 w 308"/>
                <a:gd name="T55" fmla="*/ 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8" h="334">
                  <a:moveTo>
                    <a:pt x="261" y="169"/>
                  </a:moveTo>
                  <a:lnTo>
                    <a:pt x="262" y="169"/>
                  </a:lnTo>
                  <a:lnTo>
                    <a:pt x="308" y="200"/>
                  </a:lnTo>
                  <a:lnTo>
                    <a:pt x="308" y="334"/>
                  </a:lnTo>
                  <a:lnTo>
                    <a:pt x="261" y="334"/>
                  </a:lnTo>
                  <a:lnTo>
                    <a:pt x="261" y="169"/>
                  </a:lnTo>
                  <a:close/>
                  <a:moveTo>
                    <a:pt x="195" y="136"/>
                  </a:moveTo>
                  <a:lnTo>
                    <a:pt x="215" y="136"/>
                  </a:lnTo>
                  <a:lnTo>
                    <a:pt x="242" y="156"/>
                  </a:lnTo>
                  <a:lnTo>
                    <a:pt x="242" y="334"/>
                  </a:lnTo>
                  <a:lnTo>
                    <a:pt x="195" y="334"/>
                  </a:lnTo>
                  <a:lnTo>
                    <a:pt x="195" y="136"/>
                  </a:lnTo>
                  <a:close/>
                  <a:moveTo>
                    <a:pt x="131" y="119"/>
                  </a:moveTo>
                  <a:lnTo>
                    <a:pt x="148" y="136"/>
                  </a:lnTo>
                  <a:lnTo>
                    <a:pt x="178" y="136"/>
                  </a:lnTo>
                  <a:lnTo>
                    <a:pt x="178" y="334"/>
                  </a:lnTo>
                  <a:lnTo>
                    <a:pt x="131" y="334"/>
                  </a:lnTo>
                  <a:lnTo>
                    <a:pt x="131" y="119"/>
                  </a:lnTo>
                  <a:close/>
                  <a:moveTo>
                    <a:pt x="66" y="60"/>
                  </a:moveTo>
                  <a:lnTo>
                    <a:pt x="113" y="103"/>
                  </a:lnTo>
                  <a:lnTo>
                    <a:pt x="113" y="334"/>
                  </a:lnTo>
                  <a:lnTo>
                    <a:pt x="66" y="334"/>
                  </a:lnTo>
                  <a:lnTo>
                    <a:pt x="66" y="60"/>
                  </a:lnTo>
                  <a:close/>
                  <a:moveTo>
                    <a:pt x="0" y="0"/>
                  </a:moveTo>
                  <a:lnTo>
                    <a:pt x="47" y="43"/>
                  </a:lnTo>
                  <a:lnTo>
                    <a:pt x="47" y="334"/>
                  </a:lnTo>
                  <a:lnTo>
                    <a:pt x="0" y="334"/>
                  </a:lnTo>
                  <a:lnTo>
                    <a:pt x="0"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Freeform 453">
              <a:extLst>
                <a:ext uri="{FF2B5EF4-FFF2-40B4-BE49-F238E27FC236}">
                  <a16:creationId xmlns:a16="http://schemas.microsoft.com/office/drawing/2014/main" id="{07562A04-65FF-4A36-9C0E-9676772F13B7}"/>
                </a:ext>
              </a:extLst>
            </p:cNvPr>
            <p:cNvSpPr>
              <a:spLocks/>
            </p:cNvSpPr>
            <p:nvPr/>
          </p:nvSpPr>
          <p:spPr bwMode="auto">
            <a:xfrm>
              <a:off x="5948392" y="5284785"/>
              <a:ext cx="657228" cy="493715"/>
            </a:xfrm>
            <a:custGeom>
              <a:avLst/>
              <a:gdLst>
                <a:gd name="T0" fmla="*/ 18 w 414"/>
                <a:gd name="T1" fmla="*/ 0 h 311"/>
                <a:gd name="T2" fmla="*/ 65 w 414"/>
                <a:gd name="T3" fmla="*/ 35 h 311"/>
                <a:gd name="T4" fmla="*/ 112 w 414"/>
                <a:gd name="T5" fmla="*/ 69 h 311"/>
                <a:gd name="T6" fmla="*/ 131 w 414"/>
                <a:gd name="T7" fmla="*/ 83 h 311"/>
                <a:gd name="T8" fmla="*/ 160 w 414"/>
                <a:gd name="T9" fmla="*/ 104 h 311"/>
                <a:gd name="T10" fmla="*/ 228 w 414"/>
                <a:gd name="T11" fmla="*/ 104 h 311"/>
                <a:gd name="T12" fmla="*/ 247 w 414"/>
                <a:gd name="T13" fmla="*/ 123 h 311"/>
                <a:gd name="T14" fmla="*/ 265 w 414"/>
                <a:gd name="T15" fmla="*/ 141 h 311"/>
                <a:gd name="T16" fmla="*/ 313 w 414"/>
                <a:gd name="T17" fmla="*/ 188 h 311"/>
                <a:gd name="T18" fmla="*/ 332 w 414"/>
                <a:gd name="T19" fmla="*/ 206 h 311"/>
                <a:gd name="T20" fmla="*/ 380 w 414"/>
                <a:gd name="T21" fmla="*/ 254 h 311"/>
                <a:gd name="T22" fmla="*/ 387 w 414"/>
                <a:gd name="T23" fmla="*/ 259 h 311"/>
                <a:gd name="T24" fmla="*/ 398 w 414"/>
                <a:gd name="T25" fmla="*/ 246 h 311"/>
                <a:gd name="T26" fmla="*/ 414 w 414"/>
                <a:gd name="T27" fmla="*/ 311 h 311"/>
                <a:gd name="T28" fmla="*/ 354 w 414"/>
                <a:gd name="T29" fmla="*/ 294 h 311"/>
                <a:gd name="T30" fmla="*/ 366 w 414"/>
                <a:gd name="T31" fmla="*/ 281 h 311"/>
                <a:gd name="T32" fmla="*/ 359 w 414"/>
                <a:gd name="T33" fmla="*/ 274 h 311"/>
                <a:gd name="T34" fmla="*/ 332 w 414"/>
                <a:gd name="T35" fmla="*/ 248 h 311"/>
                <a:gd name="T36" fmla="*/ 307 w 414"/>
                <a:gd name="T37" fmla="*/ 223 h 311"/>
                <a:gd name="T38" fmla="*/ 265 w 414"/>
                <a:gd name="T39" fmla="*/ 183 h 311"/>
                <a:gd name="T40" fmla="*/ 247 w 414"/>
                <a:gd name="T41" fmla="*/ 165 h 311"/>
                <a:gd name="T42" fmla="*/ 216 w 414"/>
                <a:gd name="T43" fmla="*/ 136 h 311"/>
                <a:gd name="T44" fmla="*/ 151 w 414"/>
                <a:gd name="T45" fmla="*/ 136 h 311"/>
                <a:gd name="T46" fmla="*/ 0 w 414"/>
                <a:gd name="T47" fmla="*/ 24 h 311"/>
                <a:gd name="T48" fmla="*/ 18 w 414"/>
                <a:gd name="T4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14" h="311">
                  <a:moveTo>
                    <a:pt x="18" y="0"/>
                  </a:moveTo>
                  <a:lnTo>
                    <a:pt x="65" y="35"/>
                  </a:lnTo>
                  <a:lnTo>
                    <a:pt x="112" y="69"/>
                  </a:lnTo>
                  <a:lnTo>
                    <a:pt x="131" y="83"/>
                  </a:lnTo>
                  <a:lnTo>
                    <a:pt x="160" y="104"/>
                  </a:lnTo>
                  <a:lnTo>
                    <a:pt x="228" y="104"/>
                  </a:lnTo>
                  <a:lnTo>
                    <a:pt x="247" y="123"/>
                  </a:lnTo>
                  <a:lnTo>
                    <a:pt x="265" y="141"/>
                  </a:lnTo>
                  <a:lnTo>
                    <a:pt x="313" y="188"/>
                  </a:lnTo>
                  <a:lnTo>
                    <a:pt x="332" y="206"/>
                  </a:lnTo>
                  <a:lnTo>
                    <a:pt x="380" y="254"/>
                  </a:lnTo>
                  <a:lnTo>
                    <a:pt x="387" y="259"/>
                  </a:lnTo>
                  <a:lnTo>
                    <a:pt x="398" y="246"/>
                  </a:lnTo>
                  <a:lnTo>
                    <a:pt x="414" y="311"/>
                  </a:lnTo>
                  <a:lnTo>
                    <a:pt x="354" y="294"/>
                  </a:lnTo>
                  <a:lnTo>
                    <a:pt x="366" y="281"/>
                  </a:lnTo>
                  <a:lnTo>
                    <a:pt x="359" y="274"/>
                  </a:lnTo>
                  <a:lnTo>
                    <a:pt x="332" y="248"/>
                  </a:lnTo>
                  <a:lnTo>
                    <a:pt x="307" y="223"/>
                  </a:lnTo>
                  <a:lnTo>
                    <a:pt x="265" y="183"/>
                  </a:lnTo>
                  <a:lnTo>
                    <a:pt x="247" y="165"/>
                  </a:lnTo>
                  <a:lnTo>
                    <a:pt x="216" y="136"/>
                  </a:lnTo>
                  <a:lnTo>
                    <a:pt x="151" y="136"/>
                  </a:lnTo>
                  <a:lnTo>
                    <a:pt x="0" y="24"/>
                  </a:lnTo>
                  <a:lnTo>
                    <a:pt x="18"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454">
              <a:extLst>
                <a:ext uri="{FF2B5EF4-FFF2-40B4-BE49-F238E27FC236}">
                  <a16:creationId xmlns:a16="http://schemas.microsoft.com/office/drawing/2014/main" id="{483A5EB2-3D2C-411B-AF49-7B9CE40B3803}"/>
                </a:ext>
              </a:extLst>
            </p:cNvPr>
            <p:cNvSpPr>
              <a:spLocks noEditPoints="1"/>
            </p:cNvSpPr>
            <p:nvPr/>
          </p:nvSpPr>
          <p:spPr bwMode="auto">
            <a:xfrm>
              <a:off x="5940454" y="5275260"/>
              <a:ext cx="673103" cy="511178"/>
            </a:xfrm>
            <a:custGeom>
              <a:avLst/>
              <a:gdLst>
                <a:gd name="T0" fmla="*/ 23 w 424"/>
                <a:gd name="T1" fmla="*/ 11 h 322"/>
                <a:gd name="T2" fmla="*/ 11 w 424"/>
                <a:gd name="T3" fmla="*/ 30 h 322"/>
                <a:gd name="T4" fmla="*/ 157 w 424"/>
                <a:gd name="T5" fmla="*/ 138 h 322"/>
                <a:gd name="T6" fmla="*/ 223 w 424"/>
                <a:gd name="T7" fmla="*/ 138 h 322"/>
                <a:gd name="T8" fmla="*/ 376 w 424"/>
                <a:gd name="T9" fmla="*/ 287 h 322"/>
                <a:gd name="T10" fmla="*/ 365 w 424"/>
                <a:gd name="T11" fmla="*/ 298 h 322"/>
                <a:gd name="T12" fmla="*/ 415 w 424"/>
                <a:gd name="T13" fmla="*/ 312 h 322"/>
                <a:gd name="T14" fmla="*/ 402 w 424"/>
                <a:gd name="T15" fmla="*/ 260 h 322"/>
                <a:gd name="T16" fmla="*/ 392 w 424"/>
                <a:gd name="T17" fmla="*/ 270 h 322"/>
                <a:gd name="T18" fmla="*/ 232 w 424"/>
                <a:gd name="T19" fmla="*/ 114 h 322"/>
                <a:gd name="T20" fmla="*/ 164 w 424"/>
                <a:gd name="T21" fmla="*/ 114 h 322"/>
                <a:gd name="T22" fmla="*/ 23 w 424"/>
                <a:gd name="T23" fmla="*/ 11 h 322"/>
                <a:gd name="T24" fmla="*/ 21 w 424"/>
                <a:gd name="T25" fmla="*/ 0 h 322"/>
                <a:gd name="T26" fmla="*/ 167 w 424"/>
                <a:gd name="T27" fmla="*/ 106 h 322"/>
                <a:gd name="T28" fmla="*/ 235 w 424"/>
                <a:gd name="T29" fmla="*/ 106 h 322"/>
                <a:gd name="T30" fmla="*/ 392 w 424"/>
                <a:gd name="T31" fmla="*/ 260 h 322"/>
                <a:gd name="T32" fmla="*/ 405 w 424"/>
                <a:gd name="T33" fmla="*/ 245 h 322"/>
                <a:gd name="T34" fmla="*/ 424 w 424"/>
                <a:gd name="T35" fmla="*/ 322 h 322"/>
                <a:gd name="T36" fmla="*/ 352 w 424"/>
                <a:gd name="T37" fmla="*/ 301 h 322"/>
                <a:gd name="T38" fmla="*/ 365 w 424"/>
                <a:gd name="T39" fmla="*/ 287 h 322"/>
                <a:gd name="T40" fmla="*/ 220 w 424"/>
                <a:gd name="T41" fmla="*/ 146 h 322"/>
                <a:gd name="T42" fmla="*/ 155 w 424"/>
                <a:gd name="T43" fmla="*/ 146 h 322"/>
                <a:gd name="T44" fmla="*/ 0 w 424"/>
                <a:gd name="T45" fmla="*/ 32 h 322"/>
                <a:gd name="T46" fmla="*/ 21 w 424"/>
                <a:gd name="T47" fmla="*/ 0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24" h="322">
                  <a:moveTo>
                    <a:pt x="23" y="11"/>
                  </a:moveTo>
                  <a:lnTo>
                    <a:pt x="11" y="30"/>
                  </a:lnTo>
                  <a:lnTo>
                    <a:pt x="157" y="138"/>
                  </a:lnTo>
                  <a:lnTo>
                    <a:pt x="223" y="138"/>
                  </a:lnTo>
                  <a:lnTo>
                    <a:pt x="376" y="287"/>
                  </a:lnTo>
                  <a:lnTo>
                    <a:pt x="365" y="298"/>
                  </a:lnTo>
                  <a:lnTo>
                    <a:pt x="415" y="312"/>
                  </a:lnTo>
                  <a:lnTo>
                    <a:pt x="402" y="260"/>
                  </a:lnTo>
                  <a:lnTo>
                    <a:pt x="392" y="270"/>
                  </a:lnTo>
                  <a:lnTo>
                    <a:pt x="232" y="114"/>
                  </a:lnTo>
                  <a:lnTo>
                    <a:pt x="164" y="114"/>
                  </a:lnTo>
                  <a:lnTo>
                    <a:pt x="23" y="11"/>
                  </a:lnTo>
                  <a:close/>
                  <a:moveTo>
                    <a:pt x="21" y="0"/>
                  </a:moveTo>
                  <a:lnTo>
                    <a:pt x="167" y="106"/>
                  </a:lnTo>
                  <a:lnTo>
                    <a:pt x="235" y="106"/>
                  </a:lnTo>
                  <a:lnTo>
                    <a:pt x="392" y="260"/>
                  </a:lnTo>
                  <a:lnTo>
                    <a:pt x="405" y="245"/>
                  </a:lnTo>
                  <a:lnTo>
                    <a:pt x="424" y="322"/>
                  </a:lnTo>
                  <a:lnTo>
                    <a:pt x="352" y="301"/>
                  </a:lnTo>
                  <a:lnTo>
                    <a:pt x="365" y="287"/>
                  </a:lnTo>
                  <a:lnTo>
                    <a:pt x="220" y="146"/>
                  </a:lnTo>
                  <a:lnTo>
                    <a:pt x="155" y="146"/>
                  </a:lnTo>
                  <a:lnTo>
                    <a:pt x="0" y="32"/>
                  </a:lnTo>
                  <a:lnTo>
                    <a:pt x="21" y="0"/>
                  </a:lnTo>
                  <a:close/>
                </a:path>
              </a:pathLst>
            </a:custGeom>
            <a:grpFill/>
            <a:ln w="3175">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3849339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fld id="{DEC661E7-4ACE-4544-BD6C-856CE8AF0B05}" type="slidenum">
              <a:rPr lang="en-US" sz="1050">
                <a:solidFill>
                  <a:srgbClr val="102A7E">
                    <a:tint val="75000"/>
                  </a:srgbClr>
                </a:solidFill>
                <a:latin typeface="Century Gothic"/>
              </a:rPr>
              <a:pPr algn="ctr">
                <a:defRPr/>
              </a:pPr>
              <a:t>6</a:t>
            </a:fld>
            <a:endParaRPr lang="en-US" sz="1050" dirty="0">
              <a:solidFill>
                <a:srgbClr val="102A7E">
                  <a:tint val="75000"/>
                </a:srgbClr>
              </a:solidFill>
              <a:latin typeface="Century Gothic"/>
            </a:endParaRPr>
          </a:p>
        </p:txBody>
      </p:sp>
      <p:grpSp>
        <p:nvGrpSpPr>
          <p:cNvPr id="44" name="Group 43"/>
          <p:cNvGrpSpPr/>
          <p:nvPr/>
        </p:nvGrpSpPr>
        <p:grpSpPr>
          <a:xfrm>
            <a:off x="3481452" y="1154759"/>
            <a:ext cx="2181096" cy="354703"/>
            <a:chOff x="3481452" y="1169297"/>
            <a:chExt cx="2181096" cy="354703"/>
          </a:xfrm>
        </p:grpSpPr>
        <p:grpSp>
          <p:nvGrpSpPr>
            <p:cNvPr id="45" name="Group 44"/>
            <p:cNvGrpSpPr/>
            <p:nvPr/>
          </p:nvGrpSpPr>
          <p:grpSpPr>
            <a:xfrm>
              <a:off x="4170628" y="1169297"/>
              <a:ext cx="802744" cy="354703"/>
              <a:chOff x="4170628" y="1169297"/>
              <a:chExt cx="802744" cy="354703"/>
            </a:xfrm>
          </p:grpSpPr>
          <p:sp>
            <p:nvSpPr>
              <p:cNvPr id="54" name="Chevron 157"/>
              <p:cNvSpPr/>
              <p:nvPr/>
            </p:nvSpPr>
            <p:spPr>
              <a:xfrm>
                <a:off x="4170628" y="1169297"/>
                <a:ext cx="802744" cy="354703"/>
              </a:xfrm>
              <a:prstGeom prst="chevron">
                <a:avLst/>
              </a:prstGeom>
              <a:solidFill>
                <a:srgbClr val="EBEBEB"/>
              </a:solidFill>
              <a:ln w="6350" cap="flat" cmpd="sng" algn="ctr">
                <a:noFill/>
                <a:prstDash val="solid"/>
              </a:ln>
              <a:effectLst/>
            </p:spPr>
            <p:txBody>
              <a:bodyPr lIns="9144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entury Gothic"/>
                  <a:ea typeface="+mn-ea"/>
                  <a:cs typeface="+mn-cs"/>
                </a:endParaRPr>
              </a:p>
            </p:txBody>
          </p:sp>
          <p:grpSp>
            <p:nvGrpSpPr>
              <p:cNvPr id="55" name="Group 945"/>
              <p:cNvGrpSpPr>
                <a:grpSpLocks noChangeAspect="1"/>
              </p:cNvGrpSpPr>
              <p:nvPr/>
            </p:nvGrpSpPr>
            <p:grpSpPr bwMode="auto">
              <a:xfrm>
                <a:off x="4490966" y="1200403"/>
                <a:ext cx="162069" cy="292491"/>
                <a:chOff x="1570" y="1754"/>
                <a:chExt cx="169" cy="305"/>
              </a:xfrm>
              <a:solidFill>
                <a:sysClr val="window" lastClr="FFFFFF"/>
              </a:solidFill>
            </p:grpSpPr>
            <p:sp>
              <p:nvSpPr>
                <p:cNvPr id="56"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sp>
              <p:nvSpPr>
                <p:cNvPr id="57"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sp>
              <p:nvSpPr>
                <p:cNvPr id="58"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grpSp>
        </p:grpSp>
        <p:grpSp>
          <p:nvGrpSpPr>
            <p:cNvPr id="46" name="Group 45"/>
            <p:cNvGrpSpPr/>
            <p:nvPr/>
          </p:nvGrpSpPr>
          <p:grpSpPr>
            <a:xfrm>
              <a:off x="3481452" y="1169297"/>
              <a:ext cx="802744" cy="354703"/>
              <a:chOff x="3481452" y="1169297"/>
              <a:chExt cx="802744" cy="354703"/>
            </a:xfrm>
          </p:grpSpPr>
          <p:sp>
            <p:nvSpPr>
              <p:cNvPr id="50" name="Chevron 156"/>
              <p:cNvSpPr/>
              <p:nvPr/>
            </p:nvSpPr>
            <p:spPr>
              <a:xfrm>
                <a:off x="3481452" y="1169297"/>
                <a:ext cx="802744" cy="354703"/>
              </a:xfrm>
              <a:prstGeom prst="chevron">
                <a:avLst/>
              </a:prstGeom>
              <a:solidFill>
                <a:srgbClr val="102A7E"/>
              </a:solidFill>
              <a:ln w="6350" cap="flat" cmpd="sng" algn="ctr">
                <a:noFill/>
                <a:prstDash val="solid"/>
              </a:ln>
              <a:effectLst/>
            </p:spPr>
            <p:txBody>
              <a:bodyPr lIns="9144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entury Gothic"/>
                  <a:ea typeface="+mn-ea"/>
                  <a:cs typeface="+mn-cs"/>
                </a:endParaRPr>
              </a:p>
            </p:txBody>
          </p:sp>
          <p:grpSp>
            <p:nvGrpSpPr>
              <p:cNvPr id="51" name="Gruppieren 18"/>
              <p:cNvGrpSpPr>
                <a:grpSpLocks noChangeAspect="1"/>
              </p:cNvGrpSpPr>
              <p:nvPr/>
            </p:nvGrpSpPr>
            <p:grpSpPr>
              <a:xfrm>
                <a:off x="3701205" y="1219231"/>
                <a:ext cx="363238" cy="254834"/>
                <a:chOff x="5276852" y="3736975"/>
                <a:chExt cx="508000" cy="356394"/>
              </a:xfrm>
              <a:solidFill>
                <a:sysClr val="window" lastClr="FFFFFF"/>
              </a:solidFill>
            </p:grpSpPr>
            <p:sp>
              <p:nvSpPr>
                <p:cNvPr id="52"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sp>
              <p:nvSpPr>
                <p:cNvPr id="53"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dirty="0">
                    <a:ln>
                      <a:noFill/>
                    </a:ln>
                    <a:solidFill>
                      <a:srgbClr val="102A7E"/>
                    </a:solidFill>
                    <a:effectLst/>
                    <a:uLnTx/>
                    <a:uFillTx/>
                  </a:endParaRPr>
                </a:p>
              </p:txBody>
            </p:sp>
          </p:grpSp>
        </p:grpSp>
        <p:grpSp>
          <p:nvGrpSpPr>
            <p:cNvPr id="47" name="Group 46"/>
            <p:cNvGrpSpPr/>
            <p:nvPr/>
          </p:nvGrpSpPr>
          <p:grpSpPr>
            <a:xfrm>
              <a:off x="4859804" y="1169297"/>
              <a:ext cx="802744" cy="354703"/>
              <a:chOff x="4859804" y="1169297"/>
              <a:chExt cx="802744" cy="354703"/>
            </a:xfrm>
          </p:grpSpPr>
          <p:sp>
            <p:nvSpPr>
              <p:cNvPr id="48" name="Chevron 158"/>
              <p:cNvSpPr/>
              <p:nvPr/>
            </p:nvSpPr>
            <p:spPr>
              <a:xfrm>
                <a:off x="4859804" y="1169297"/>
                <a:ext cx="802744" cy="354703"/>
              </a:xfrm>
              <a:prstGeom prst="chevron">
                <a:avLst/>
              </a:prstGeom>
              <a:solidFill>
                <a:srgbClr val="EBEBEB"/>
              </a:solidFill>
              <a:ln w="6350" cap="flat" cmpd="sng" algn="ctr">
                <a:noFill/>
                <a:prstDash val="solid"/>
              </a:ln>
              <a:effectLst/>
            </p:spPr>
            <p:txBody>
              <a:bodyPr lIns="91440"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000" b="0" i="1" u="none" strike="noStrike" kern="0" cap="none" spc="0" normalizeH="0" baseline="0" noProof="0" dirty="0">
                  <a:ln>
                    <a:noFill/>
                  </a:ln>
                  <a:solidFill>
                    <a:prstClr val="white"/>
                  </a:solidFill>
                  <a:effectLst/>
                  <a:uLnTx/>
                  <a:uFillTx/>
                  <a:latin typeface="Century Gothic"/>
                  <a:ea typeface="+mn-ea"/>
                  <a:cs typeface="+mn-cs"/>
                </a:endParaRPr>
              </a:p>
            </p:txBody>
          </p:sp>
          <p:sp>
            <p:nvSpPr>
              <p:cNvPr id="49"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ysClr val="window" lastClr="FFFFFF"/>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102A7E"/>
                  </a:solidFill>
                  <a:effectLst/>
                  <a:uLnTx/>
                  <a:uFillTx/>
                </a:endParaRPr>
              </a:p>
            </p:txBody>
          </p:sp>
        </p:grpSp>
      </p:grpSp>
      <p:sp>
        <p:nvSpPr>
          <p:cNvPr id="35" name="TextBox 34">
            <a:extLst>
              <a:ext uri="{FF2B5EF4-FFF2-40B4-BE49-F238E27FC236}">
                <a16:creationId xmlns:a16="http://schemas.microsoft.com/office/drawing/2014/main" id="{F06AE530-BFCC-46DE-81E0-E366F38DF3D3}"/>
              </a:ext>
            </a:extLst>
          </p:cNvPr>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entury Gothic"/>
                <a:ea typeface="+mn-ea"/>
                <a:cs typeface="+mn-cs"/>
              </a:rPr>
              <a:t>Additional Factors to Watch</a:t>
            </a:r>
          </a:p>
        </p:txBody>
      </p:sp>
      <p:sp>
        <p:nvSpPr>
          <p:cNvPr id="34" name="Text Placeholder 4">
            <a:extLst>
              <a:ext uri="{FF2B5EF4-FFF2-40B4-BE49-F238E27FC236}">
                <a16:creationId xmlns:a16="http://schemas.microsoft.com/office/drawing/2014/main" id="{651858B6-B93E-46B9-A918-55C745D6A107}"/>
              </a:ext>
            </a:extLst>
          </p:cNvPr>
          <p:cNvSpPr txBox="1">
            <a:spLocks/>
          </p:cNvSpPr>
          <p:nvPr/>
        </p:nvSpPr>
        <p:spPr>
          <a:xfrm>
            <a:off x="310056" y="6565900"/>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Q4 2019 Equipment Leasing &amp; Finance U.S. Economic Outlook </a:t>
            </a:r>
          </a:p>
        </p:txBody>
      </p:sp>
      <p:grpSp>
        <p:nvGrpSpPr>
          <p:cNvPr id="71" name="Group 70">
            <a:extLst>
              <a:ext uri="{FF2B5EF4-FFF2-40B4-BE49-F238E27FC236}">
                <a16:creationId xmlns:a16="http://schemas.microsoft.com/office/drawing/2014/main" id="{825B3C7B-F513-49B2-AED3-12D06109A1D2}"/>
              </a:ext>
            </a:extLst>
          </p:cNvPr>
          <p:cNvGrpSpPr/>
          <p:nvPr/>
        </p:nvGrpSpPr>
        <p:grpSpPr>
          <a:xfrm>
            <a:off x="607876" y="1604138"/>
            <a:ext cx="7928248" cy="1097280"/>
            <a:chOff x="573876" y="4808742"/>
            <a:chExt cx="7928248" cy="1097280"/>
          </a:xfrm>
        </p:grpSpPr>
        <p:sp>
          <p:nvSpPr>
            <p:cNvPr id="72" name="Rectangle 71">
              <a:extLst>
                <a:ext uri="{FF2B5EF4-FFF2-40B4-BE49-F238E27FC236}">
                  <a16:creationId xmlns:a16="http://schemas.microsoft.com/office/drawing/2014/main" id="{010F74E8-BC6F-42C2-877F-9886FF238E41}"/>
                </a:ext>
              </a:extLst>
            </p:cNvPr>
            <p:cNvSpPr/>
            <p:nvPr/>
          </p:nvSpPr>
          <p:spPr>
            <a:xfrm>
              <a:off x="2186661" y="4808742"/>
              <a:ext cx="6315463" cy="109728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274320" anchor="ctr"/>
            <a:lstStyle/>
            <a:p>
              <a:pPr marL="171450" indent="-171450" algn="just">
                <a:lnSpc>
                  <a:spcPct val="114000"/>
                </a:lnSpc>
                <a:spcAft>
                  <a:spcPts val="600"/>
                </a:spcAft>
                <a:buFont typeface="Arial" panose="020B0604020202020204" pitchFamily="34" charset="0"/>
                <a:buChar char="•"/>
              </a:pPr>
              <a:r>
                <a:rPr lang="en-US" sz="1100" dirty="0">
                  <a:solidFill>
                    <a:srgbClr val="102A7E"/>
                  </a:solidFill>
                  <a:cs typeface="Calibri" pitchFamily="34" charset="0"/>
                </a:rPr>
                <a:t>Relations between the United States and China remain strained, as what has started as a trade war has transformed into strategic engagement on multiple fronts.</a:t>
              </a:r>
            </a:p>
            <a:p>
              <a:pPr marL="171450" indent="-171450" algn="just">
                <a:lnSpc>
                  <a:spcPct val="114000"/>
                </a:lnSpc>
                <a:spcAft>
                  <a:spcPts val="600"/>
                </a:spcAft>
                <a:buFont typeface="Arial" panose="020B0604020202020204" pitchFamily="34" charset="0"/>
                <a:buChar char="•"/>
              </a:pPr>
              <a:r>
                <a:rPr lang="en-US" sz="1100" dirty="0">
                  <a:solidFill>
                    <a:srgbClr val="102A7E"/>
                  </a:solidFill>
                  <a:cs typeface="Calibri" pitchFamily="34" charset="0"/>
                </a:rPr>
                <a:t>Even if the U.S. decides it wants a trade deal in the near term, it is unlikely to reduce tension in areas beyond trade.</a:t>
              </a:r>
            </a:p>
          </p:txBody>
        </p:sp>
        <p:sp>
          <p:nvSpPr>
            <p:cNvPr id="73" name="Pentagon 12">
              <a:extLst>
                <a:ext uri="{FF2B5EF4-FFF2-40B4-BE49-F238E27FC236}">
                  <a16:creationId xmlns:a16="http://schemas.microsoft.com/office/drawing/2014/main" id="{9761EB15-CB36-4908-ADF8-41DCE30DE9B2}"/>
                </a:ext>
              </a:extLst>
            </p:cNvPr>
            <p:cNvSpPr/>
            <p:nvPr/>
          </p:nvSpPr>
          <p:spPr>
            <a:xfrm>
              <a:off x="807395" y="4808742"/>
              <a:ext cx="2344440" cy="1097280"/>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a:lnSpc>
                  <a:spcPct val="114000"/>
                </a:lnSpc>
              </a:pPr>
              <a:r>
                <a:rPr lang="en-US" sz="1200" b="1" dirty="0">
                  <a:solidFill>
                    <a:schemeClr val="bg1"/>
                  </a:solidFill>
                </a:rPr>
                <a:t>China Relations?</a:t>
              </a:r>
            </a:p>
          </p:txBody>
        </p:sp>
        <p:sp>
          <p:nvSpPr>
            <p:cNvPr id="74" name="Oval 73">
              <a:extLst>
                <a:ext uri="{FF2B5EF4-FFF2-40B4-BE49-F238E27FC236}">
                  <a16:creationId xmlns:a16="http://schemas.microsoft.com/office/drawing/2014/main" id="{21B398C1-FD78-4A69-A336-6C588FE90A66}"/>
                </a:ext>
              </a:extLst>
            </p:cNvPr>
            <p:cNvSpPr/>
            <p:nvPr/>
          </p:nvSpPr>
          <p:spPr>
            <a:xfrm>
              <a:off x="573876" y="5128782"/>
              <a:ext cx="457200" cy="457200"/>
            </a:xfrm>
            <a:prstGeom prst="ellipse">
              <a:avLst/>
            </a:prstGeom>
            <a:solidFill>
              <a:srgbClr val="E8E8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4000"/>
                </a:lnSpc>
                <a:defRPr/>
              </a:pPr>
              <a:r>
                <a:rPr lang="en-US" sz="1200" b="1" dirty="0">
                  <a:solidFill>
                    <a:srgbClr val="102A7E"/>
                  </a:solidFill>
                </a:rPr>
                <a:t>1</a:t>
              </a:r>
            </a:p>
          </p:txBody>
        </p:sp>
      </p:grpSp>
      <p:grpSp>
        <p:nvGrpSpPr>
          <p:cNvPr id="83" name="Group 82">
            <a:extLst>
              <a:ext uri="{FF2B5EF4-FFF2-40B4-BE49-F238E27FC236}">
                <a16:creationId xmlns:a16="http://schemas.microsoft.com/office/drawing/2014/main" id="{40E253EB-55BA-4361-889B-B9CF2052697C}"/>
              </a:ext>
            </a:extLst>
          </p:cNvPr>
          <p:cNvGrpSpPr/>
          <p:nvPr/>
        </p:nvGrpSpPr>
        <p:grpSpPr>
          <a:xfrm>
            <a:off x="607876" y="2834055"/>
            <a:ext cx="7928248" cy="1097280"/>
            <a:chOff x="573876" y="4808742"/>
            <a:chExt cx="7928248" cy="1097280"/>
          </a:xfrm>
        </p:grpSpPr>
        <p:sp>
          <p:nvSpPr>
            <p:cNvPr id="84" name="Rectangle 83">
              <a:extLst>
                <a:ext uri="{FF2B5EF4-FFF2-40B4-BE49-F238E27FC236}">
                  <a16:creationId xmlns:a16="http://schemas.microsoft.com/office/drawing/2014/main" id="{A533F6F4-2000-4A5E-8A28-2C5BACEE2EBA}"/>
                </a:ext>
              </a:extLst>
            </p:cNvPr>
            <p:cNvSpPr/>
            <p:nvPr/>
          </p:nvSpPr>
          <p:spPr>
            <a:xfrm>
              <a:off x="2186661" y="4808742"/>
              <a:ext cx="6315463" cy="109728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274320" anchor="ctr"/>
            <a:lstStyle/>
            <a:p>
              <a:pPr marL="171450" indent="-171450" algn="just">
                <a:lnSpc>
                  <a:spcPct val="114000"/>
                </a:lnSpc>
                <a:spcAft>
                  <a:spcPts val="600"/>
                </a:spcAft>
                <a:buFont typeface="Arial" panose="020B0604020202020204" pitchFamily="34" charset="0"/>
                <a:buChar char="•"/>
              </a:pPr>
              <a:r>
                <a:rPr lang="en-US" sz="1100" dirty="0">
                  <a:solidFill>
                    <a:srgbClr val="102A7E"/>
                  </a:solidFill>
                  <a:cs typeface="Calibri" pitchFamily="34" charset="0"/>
                </a:rPr>
                <a:t>While the housing market has been sluggish over the past two years, recent data suggest there is potential for a modest improvement. </a:t>
              </a:r>
            </a:p>
            <a:p>
              <a:pPr marL="171450" indent="-171450" algn="just">
                <a:lnSpc>
                  <a:spcPct val="114000"/>
                </a:lnSpc>
                <a:spcAft>
                  <a:spcPts val="600"/>
                </a:spcAft>
                <a:buFont typeface="Arial" panose="020B0604020202020204" pitchFamily="34" charset="0"/>
                <a:buChar char="•"/>
              </a:pPr>
              <a:r>
                <a:rPr lang="en-US" sz="1100" dirty="0">
                  <a:solidFill>
                    <a:srgbClr val="102A7E"/>
                  </a:solidFill>
                  <a:cs typeface="Calibri" pitchFamily="34" charset="0"/>
                </a:rPr>
                <a:t>Although housing input costs are elevated and have weighed on housing affordability, housing activity picked up amid sub-4% mortgage rates.</a:t>
              </a:r>
            </a:p>
          </p:txBody>
        </p:sp>
        <p:sp>
          <p:nvSpPr>
            <p:cNvPr id="85" name="Pentagon 12">
              <a:extLst>
                <a:ext uri="{FF2B5EF4-FFF2-40B4-BE49-F238E27FC236}">
                  <a16:creationId xmlns:a16="http://schemas.microsoft.com/office/drawing/2014/main" id="{68E8BE31-2F26-40B0-863C-7214DEF4E93C}"/>
                </a:ext>
              </a:extLst>
            </p:cNvPr>
            <p:cNvSpPr/>
            <p:nvPr/>
          </p:nvSpPr>
          <p:spPr>
            <a:xfrm>
              <a:off x="807395" y="4808742"/>
              <a:ext cx="2344440" cy="1097280"/>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a:lnSpc>
                  <a:spcPct val="114000"/>
                </a:lnSpc>
              </a:pPr>
              <a:r>
                <a:rPr lang="en-US" sz="1200" b="1" dirty="0">
                  <a:solidFill>
                    <a:schemeClr val="bg1"/>
                  </a:solidFill>
                </a:rPr>
                <a:t>Housing Market Improvement?</a:t>
              </a:r>
            </a:p>
          </p:txBody>
        </p:sp>
        <p:sp>
          <p:nvSpPr>
            <p:cNvPr id="86" name="Oval 85">
              <a:extLst>
                <a:ext uri="{FF2B5EF4-FFF2-40B4-BE49-F238E27FC236}">
                  <a16:creationId xmlns:a16="http://schemas.microsoft.com/office/drawing/2014/main" id="{FD94EFE0-21C9-4E4C-92FC-E0049BCBCB4A}"/>
                </a:ext>
              </a:extLst>
            </p:cNvPr>
            <p:cNvSpPr/>
            <p:nvPr/>
          </p:nvSpPr>
          <p:spPr>
            <a:xfrm>
              <a:off x="573876" y="5128782"/>
              <a:ext cx="457200" cy="457200"/>
            </a:xfrm>
            <a:prstGeom prst="ellipse">
              <a:avLst/>
            </a:prstGeom>
            <a:solidFill>
              <a:srgbClr val="E8E8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4000"/>
                </a:lnSpc>
                <a:defRPr/>
              </a:pPr>
              <a:r>
                <a:rPr lang="en-US" sz="1200" b="1" dirty="0">
                  <a:solidFill>
                    <a:srgbClr val="102A7E"/>
                  </a:solidFill>
                </a:rPr>
                <a:t>2</a:t>
              </a:r>
            </a:p>
          </p:txBody>
        </p:sp>
      </p:grpSp>
      <p:grpSp>
        <p:nvGrpSpPr>
          <p:cNvPr id="87" name="Group 86">
            <a:extLst>
              <a:ext uri="{FF2B5EF4-FFF2-40B4-BE49-F238E27FC236}">
                <a16:creationId xmlns:a16="http://schemas.microsoft.com/office/drawing/2014/main" id="{2C2EADBE-8A0F-401B-8EC7-BF89AB3A8D62}"/>
              </a:ext>
            </a:extLst>
          </p:cNvPr>
          <p:cNvGrpSpPr/>
          <p:nvPr/>
        </p:nvGrpSpPr>
        <p:grpSpPr>
          <a:xfrm>
            <a:off x="607876" y="4063972"/>
            <a:ext cx="7928248" cy="1097280"/>
            <a:chOff x="573876" y="4808742"/>
            <a:chExt cx="7928248" cy="1097280"/>
          </a:xfrm>
        </p:grpSpPr>
        <p:sp>
          <p:nvSpPr>
            <p:cNvPr id="88" name="Rectangle 87">
              <a:extLst>
                <a:ext uri="{FF2B5EF4-FFF2-40B4-BE49-F238E27FC236}">
                  <a16:creationId xmlns:a16="http://schemas.microsoft.com/office/drawing/2014/main" id="{F6639FC0-9C7F-410B-9456-E0FB13F25D99}"/>
                </a:ext>
              </a:extLst>
            </p:cNvPr>
            <p:cNvSpPr/>
            <p:nvPr/>
          </p:nvSpPr>
          <p:spPr>
            <a:xfrm>
              <a:off x="2186661" y="4808742"/>
              <a:ext cx="6315463" cy="109728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274320" anchor="ctr"/>
            <a:lstStyle/>
            <a:p>
              <a:pPr marL="171450" indent="-171450" algn="just">
                <a:lnSpc>
                  <a:spcPct val="114000"/>
                </a:lnSpc>
                <a:spcAft>
                  <a:spcPts val="600"/>
                </a:spcAft>
                <a:buFont typeface="Arial" panose="020B0604020202020204" pitchFamily="34" charset="0"/>
                <a:buChar char="•"/>
              </a:pPr>
              <a:r>
                <a:rPr lang="en-US" sz="1100" dirty="0">
                  <a:solidFill>
                    <a:srgbClr val="102A7E"/>
                  </a:solidFill>
                  <a:cs typeface="Calibri" pitchFamily="34" charset="0"/>
                </a:rPr>
                <a:t>The labor market has been the growth engine for the U.S. economy, as U.S. employers have added to their payrolls for nearly 110 months. </a:t>
              </a:r>
            </a:p>
            <a:p>
              <a:pPr marL="171450" indent="-171450" algn="just">
                <a:lnSpc>
                  <a:spcPct val="114000"/>
                </a:lnSpc>
                <a:spcAft>
                  <a:spcPts val="600"/>
                </a:spcAft>
                <a:buFont typeface="Arial" panose="020B0604020202020204" pitchFamily="34" charset="0"/>
                <a:buChar char="•"/>
              </a:pPr>
              <a:r>
                <a:rPr lang="en-US" sz="1100" dirty="0">
                  <a:solidFill>
                    <a:srgbClr val="102A7E"/>
                  </a:solidFill>
                  <a:cs typeface="Calibri" pitchFamily="34" charset="0"/>
                </a:rPr>
                <a:t>However, job growth has slowed markedly in 2019, particularly in manufacturing and construction, and is unlikely to accelerate and may slow further.</a:t>
              </a:r>
            </a:p>
          </p:txBody>
        </p:sp>
        <p:sp>
          <p:nvSpPr>
            <p:cNvPr id="89" name="Pentagon 12">
              <a:extLst>
                <a:ext uri="{FF2B5EF4-FFF2-40B4-BE49-F238E27FC236}">
                  <a16:creationId xmlns:a16="http://schemas.microsoft.com/office/drawing/2014/main" id="{CCF5DE96-D368-4B21-AE95-4B2FA086D962}"/>
                </a:ext>
              </a:extLst>
            </p:cNvPr>
            <p:cNvSpPr/>
            <p:nvPr/>
          </p:nvSpPr>
          <p:spPr>
            <a:xfrm>
              <a:off x="807395" y="4808742"/>
              <a:ext cx="2344440" cy="1097280"/>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a:lnSpc>
                  <a:spcPct val="114000"/>
                </a:lnSpc>
              </a:pPr>
              <a:r>
                <a:rPr lang="en-US" sz="1200" b="1" dirty="0">
                  <a:solidFill>
                    <a:schemeClr val="bg1"/>
                  </a:solidFill>
                </a:rPr>
                <a:t>Employment Outlook?</a:t>
              </a:r>
            </a:p>
          </p:txBody>
        </p:sp>
        <p:sp>
          <p:nvSpPr>
            <p:cNvPr id="90" name="Oval 89">
              <a:extLst>
                <a:ext uri="{FF2B5EF4-FFF2-40B4-BE49-F238E27FC236}">
                  <a16:creationId xmlns:a16="http://schemas.microsoft.com/office/drawing/2014/main" id="{658C3C72-CD69-4F8D-B21E-BB5648007193}"/>
                </a:ext>
              </a:extLst>
            </p:cNvPr>
            <p:cNvSpPr/>
            <p:nvPr/>
          </p:nvSpPr>
          <p:spPr>
            <a:xfrm>
              <a:off x="573876" y="5128782"/>
              <a:ext cx="457200" cy="457200"/>
            </a:xfrm>
            <a:prstGeom prst="ellipse">
              <a:avLst/>
            </a:prstGeom>
            <a:solidFill>
              <a:srgbClr val="E8E8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4000"/>
                </a:lnSpc>
                <a:defRPr/>
              </a:pPr>
              <a:r>
                <a:rPr lang="en-US" sz="1200" b="1" dirty="0">
                  <a:solidFill>
                    <a:srgbClr val="102A7E"/>
                  </a:solidFill>
                </a:rPr>
                <a:t>3</a:t>
              </a:r>
            </a:p>
          </p:txBody>
        </p:sp>
      </p:grpSp>
      <p:grpSp>
        <p:nvGrpSpPr>
          <p:cNvPr id="2" name="Group 1">
            <a:extLst>
              <a:ext uri="{FF2B5EF4-FFF2-40B4-BE49-F238E27FC236}">
                <a16:creationId xmlns:a16="http://schemas.microsoft.com/office/drawing/2014/main" id="{A4BCDB0E-C3E6-477F-BC12-5FD90600ED40}"/>
              </a:ext>
            </a:extLst>
          </p:cNvPr>
          <p:cNvGrpSpPr/>
          <p:nvPr/>
        </p:nvGrpSpPr>
        <p:grpSpPr>
          <a:xfrm>
            <a:off x="607876" y="5293889"/>
            <a:ext cx="7928248" cy="1097280"/>
            <a:chOff x="607876" y="5293889"/>
            <a:chExt cx="7928248" cy="1097280"/>
          </a:xfrm>
        </p:grpSpPr>
        <p:sp>
          <p:nvSpPr>
            <p:cNvPr id="92" name="Rectangle 91">
              <a:extLst>
                <a:ext uri="{FF2B5EF4-FFF2-40B4-BE49-F238E27FC236}">
                  <a16:creationId xmlns:a16="http://schemas.microsoft.com/office/drawing/2014/main" id="{77D1FE39-59B9-47D1-A81D-2EA651EFE26B}"/>
                </a:ext>
              </a:extLst>
            </p:cNvPr>
            <p:cNvSpPr/>
            <p:nvPr/>
          </p:nvSpPr>
          <p:spPr>
            <a:xfrm>
              <a:off x="2220661" y="5293889"/>
              <a:ext cx="6315463" cy="109728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lIns="1097280" rIns="274320" anchor="ctr"/>
            <a:lstStyle/>
            <a:p>
              <a:pPr marL="171450" indent="-171450" algn="just">
                <a:lnSpc>
                  <a:spcPct val="114000"/>
                </a:lnSpc>
                <a:spcAft>
                  <a:spcPts val="600"/>
                </a:spcAft>
                <a:buFont typeface="Arial" panose="020B0604020202020204" pitchFamily="34" charset="0"/>
                <a:buChar char="•"/>
              </a:pPr>
              <a:r>
                <a:rPr lang="en-US" sz="1100" dirty="0">
                  <a:solidFill>
                    <a:srgbClr val="102A7E"/>
                  </a:solidFill>
                  <a:cs typeface="Calibri" pitchFamily="34" charset="0"/>
                </a:rPr>
                <a:t>The past year has been particularly volatile for U.S. financial markets, reflecting geopolitical and economic uncertainty, and a sharp decline could cause a pullback in consumer spending. </a:t>
              </a:r>
            </a:p>
            <a:p>
              <a:pPr marL="171450" indent="-171450" algn="just">
                <a:lnSpc>
                  <a:spcPct val="114000"/>
                </a:lnSpc>
                <a:spcAft>
                  <a:spcPts val="600"/>
                </a:spcAft>
                <a:buFont typeface="Arial" panose="020B0604020202020204" pitchFamily="34" charset="0"/>
                <a:buChar char="•"/>
              </a:pPr>
              <a:r>
                <a:rPr lang="en-US" sz="1100" dirty="0">
                  <a:solidFill>
                    <a:srgbClr val="102A7E"/>
                  </a:solidFill>
                  <a:cs typeface="Calibri" pitchFamily="34" charset="0"/>
                </a:rPr>
                <a:t>However, there is evidence that global investors see U.S. markets as a safe haven, which could foster the bull market’s continuation.</a:t>
              </a:r>
            </a:p>
          </p:txBody>
        </p:sp>
        <p:sp>
          <p:nvSpPr>
            <p:cNvPr id="93" name="Pentagon 12">
              <a:extLst>
                <a:ext uri="{FF2B5EF4-FFF2-40B4-BE49-F238E27FC236}">
                  <a16:creationId xmlns:a16="http://schemas.microsoft.com/office/drawing/2014/main" id="{2554FCF1-3B04-4A73-81EE-968363F31625}"/>
                </a:ext>
              </a:extLst>
            </p:cNvPr>
            <p:cNvSpPr/>
            <p:nvPr/>
          </p:nvSpPr>
          <p:spPr>
            <a:xfrm>
              <a:off x="841395" y="5293889"/>
              <a:ext cx="2344440" cy="1097280"/>
            </a:xfrm>
            <a:prstGeom prst="homePlate">
              <a:avLst/>
            </a:prstGeom>
            <a:solidFill>
              <a:srgbClr val="102A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365760" rIns="274320" anchor="ctr"/>
            <a:lstStyle/>
            <a:p>
              <a:pPr>
                <a:lnSpc>
                  <a:spcPct val="114000"/>
                </a:lnSpc>
              </a:pPr>
              <a:r>
                <a:rPr lang="en-US" sz="1200" b="1" dirty="0">
                  <a:solidFill>
                    <a:schemeClr val="bg1"/>
                  </a:solidFill>
                </a:rPr>
                <a:t>Equity Market Turmoil?</a:t>
              </a:r>
            </a:p>
          </p:txBody>
        </p:sp>
        <p:sp>
          <p:nvSpPr>
            <p:cNvPr id="94" name="Oval 93">
              <a:extLst>
                <a:ext uri="{FF2B5EF4-FFF2-40B4-BE49-F238E27FC236}">
                  <a16:creationId xmlns:a16="http://schemas.microsoft.com/office/drawing/2014/main" id="{844D5283-14EF-432A-B5A6-92EC67FE30A2}"/>
                </a:ext>
              </a:extLst>
            </p:cNvPr>
            <p:cNvSpPr/>
            <p:nvPr/>
          </p:nvSpPr>
          <p:spPr>
            <a:xfrm>
              <a:off x="607876" y="5613929"/>
              <a:ext cx="457200" cy="457200"/>
            </a:xfrm>
            <a:prstGeom prst="ellipse">
              <a:avLst/>
            </a:prstGeom>
            <a:solidFill>
              <a:srgbClr val="E8E8E8"/>
            </a:solidFill>
            <a:ln w="381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14000"/>
                </a:lnSpc>
                <a:defRPr/>
              </a:pPr>
              <a:r>
                <a:rPr lang="en-US" sz="1200" b="1" dirty="0">
                  <a:solidFill>
                    <a:srgbClr val="102A7E"/>
                  </a:solidFill>
                </a:rPr>
                <a:t>4</a:t>
              </a:r>
            </a:p>
          </p:txBody>
        </p:sp>
      </p:grpSp>
      <p:pic>
        <p:nvPicPr>
          <p:cNvPr id="37" name="Picture 36" descr="A close up of a logo&#10;&#10;Description automatically generated">
            <a:extLst>
              <a:ext uri="{FF2B5EF4-FFF2-40B4-BE49-F238E27FC236}">
                <a16:creationId xmlns:a16="http://schemas.microsoft.com/office/drawing/2014/main" id="{D8B781AE-4DE7-4C6B-9A87-D9BE021268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Tree>
    <p:extLst>
      <p:ext uri="{BB962C8B-B14F-4D97-AF65-F5344CB8AC3E}">
        <p14:creationId xmlns:p14="http://schemas.microsoft.com/office/powerpoint/2010/main" val="2878756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0" y="315129"/>
            <a:ext cx="8583229" cy="702826"/>
          </a:xfrm>
          <a:prstGeom prst="rect">
            <a:avLst/>
          </a:prstGeom>
          <a:solidFill>
            <a:srgbClr val="102A7E"/>
          </a:solidFill>
        </p:spPr>
        <p:txBody>
          <a:bodyPr wrap="square" lIns="457200" rtlCol="0" anchor="ctr">
            <a:noAutofit/>
          </a:bodyPr>
          <a:lstStyle>
            <a:defPPr>
              <a:defRPr lang="en-US"/>
            </a:defPPr>
            <a:lvl1pPr>
              <a:defRPr sz="2400" b="1">
                <a:solidFill>
                  <a:schemeClr val="bg1"/>
                </a:solidFill>
                <a:latin typeface="Century Gothic" panose="020B0502020202020204" pitchFamily="34" charset="0"/>
              </a:defRPr>
            </a:lvl1pPr>
          </a:lstStyle>
          <a:p>
            <a:r>
              <a:rPr lang="en-US" sz="2000" dirty="0">
                <a:latin typeface="+mn-lt"/>
              </a:rPr>
              <a:t>Projections for Key Economic Indicators</a:t>
            </a:r>
          </a:p>
        </p:txBody>
      </p:sp>
      <p:sp>
        <p:nvSpPr>
          <p:cNvPr id="23"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7</a:t>
            </a:r>
          </a:p>
        </p:txBody>
      </p:sp>
      <p:grpSp>
        <p:nvGrpSpPr>
          <p:cNvPr id="7" name="Group 6"/>
          <p:cNvGrpSpPr/>
          <p:nvPr/>
        </p:nvGrpSpPr>
        <p:grpSpPr>
          <a:xfrm>
            <a:off x="3481452" y="1093796"/>
            <a:ext cx="2181096" cy="354703"/>
            <a:chOff x="3481452" y="1169297"/>
            <a:chExt cx="2181096" cy="354703"/>
          </a:xfrm>
        </p:grpSpPr>
        <p:grpSp>
          <p:nvGrpSpPr>
            <p:cNvPr id="8" name="Group 7"/>
            <p:cNvGrpSpPr/>
            <p:nvPr/>
          </p:nvGrpSpPr>
          <p:grpSpPr>
            <a:xfrm>
              <a:off x="4170628" y="1169297"/>
              <a:ext cx="802744" cy="354703"/>
              <a:chOff x="4170628" y="1169297"/>
              <a:chExt cx="802744" cy="354703"/>
            </a:xfrm>
          </p:grpSpPr>
          <p:sp>
            <p:nvSpPr>
              <p:cNvPr id="19" name="Chevron 157"/>
              <p:cNvSpPr/>
              <p:nvPr/>
            </p:nvSpPr>
            <p:spPr>
              <a:xfrm>
                <a:off x="4170628"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 name="Group 945"/>
              <p:cNvGrpSpPr>
                <a:grpSpLocks noChangeAspect="1"/>
              </p:cNvGrpSpPr>
              <p:nvPr/>
            </p:nvGrpSpPr>
            <p:grpSpPr bwMode="auto">
              <a:xfrm>
                <a:off x="4490966" y="1200403"/>
                <a:ext cx="162069" cy="292491"/>
                <a:chOff x="1570" y="1754"/>
                <a:chExt cx="169" cy="305"/>
              </a:xfrm>
              <a:solidFill>
                <a:schemeClr val="bg1"/>
              </a:solidFill>
            </p:grpSpPr>
            <p:sp>
              <p:nvSpPr>
                <p:cNvPr id="21"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4"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5"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9" name="Group 8"/>
            <p:cNvGrpSpPr/>
            <p:nvPr/>
          </p:nvGrpSpPr>
          <p:grpSpPr>
            <a:xfrm>
              <a:off x="3481452" y="1169297"/>
              <a:ext cx="802744" cy="354703"/>
              <a:chOff x="3481452" y="1169297"/>
              <a:chExt cx="802744" cy="354703"/>
            </a:xfrm>
          </p:grpSpPr>
          <p:sp>
            <p:nvSpPr>
              <p:cNvPr id="15" name="Chevron 156"/>
              <p:cNvSpPr/>
              <p:nvPr/>
            </p:nvSpPr>
            <p:spPr>
              <a:xfrm>
                <a:off x="3481452" y="1169297"/>
                <a:ext cx="802744" cy="354703"/>
              </a:xfrm>
              <a:prstGeom prst="chevron">
                <a:avLst/>
              </a:prstGeom>
              <a:solidFill>
                <a:schemeClr val="tx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6" name="Gruppieren 18"/>
              <p:cNvGrpSpPr>
                <a:grpSpLocks noChangeAspect="1"/>
              </p:cNvGrpSpPr>
              <p:nvPr/>
            </p:nvGrpSpPr>
            <p:grpSpPr>
              <a:xfrm>
                <a:off x="3701205" y="1219231"/>
                <a:ext cx="363238" cy="254834"/>
                <a:chOff x="5276852" y="3736975"/>
                <a:chExt cx="508000" cy="356394"/>
              </a:xfrm>
              <a:solidFill>
                <a:schemeClr val="bg1"/>
              </a:solidFill>
            </p:grpSpPr>
            <p:sp>
              <p:nvSpPr>
                <p:cNvPr id="17"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8"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0" name="Group 9"/>
            <p:cNvGrpSpPr/>
            <p:nvPr/>
          </p:nvGrpSpPr>
          <p:grpSpPr>
            <a:xfrm>
              <a:off x="4859804" y="1169297"/>
              <a:ext cx="802744" cy="354703"/>
              <a:chOff x="4859804" y="1169297"/>
              <a:chExt cx="802744" cy="354703"/>
            </a:xfrm>
          </p:grpSpPr>
          <p:sp>
            <p:nvSpPr>
              <p:cNvPr id="13"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4"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aphicFrame>
        <p:nvGraphicFramePr>
          <p:cNvPr id="4" name="Table 3"/>
          <p:cNvGraphicFramePr>
            <a:graphicFrameLocks noGrp="1"/>
          </p:cNvGraphicFramePr>
          <p:nvPr>
            <p:extLst>
              <p:ext uri="{D42A27DB-BD31-4B8C-83A1-F6EECF244321}">
                <p14:modId xmlns:p14="http://schemas.microsoft.com/office/powerpoint/2010/main" val="4098768452"/>
              </p:ext>
            </p:extLst>
          </p:nvPr>
        </p:nvGraphicFramePr>
        <p:xfrm>
          <a:off x="741494" y="1835594"/>
          <a:ext cx="7661013" cy="4094943"/>
        </p:xfrm>
        <a:graphic>
          <a:graphicData uri="http://schemas.openxmlformats.org/drawingml/2006/table">
            <a:tbl>
              <a:tblPr/>
              <a:tblGrid>
                <a:gridCol w="2423991">
                  <a:extLst>
                    <a:ext uri="{9D8B030D-6E8A-4147-A177-3AD203B41FA5}">
                      <a16:colId xmlns:a16="http://schemas.microsoft.com/office/drawing/2014/main" val="1767882302"/>
                    </a:ext>
                  </a:extLst>
                </a:gridCol>
                <a:gridCol w="748146">
                  <a:extLst>
                    <a:ext uri="{9D8B030D-6E8A-4147-A177-3AD203B41FA5}">
                      <a16:colId xmlns:a16="http://schemas.microsoft.com/office/drawing/2014/main" val="2524518036"/>
                    </a:ext>
                  </a:extLst>
                </a:gridCol>
                <a:gridCol w="748146">
                  <a:extLst>
                    <a:ext uri="{9D8B030D-6E8A-4147-A177-3AD203B41FA5}">
                      <a16:colId xmlns:a16="http://schemas.microsoft.com/office/drawing/2014/main" val="2564106912"/>
                    </a:ext>
                  </a:extLst>
                </a:gridCol>
                <a:gridCol w="748146">
                  <a:extLst>
                    <a:ext uri="{9D8B030D-6E8A-4147-A177-3AD203B41FA5}">
                      <a16:colId xmlns:a16="http://schemas.microsoft.com/office/drawing/2014/main" val="133562370"/>
                    </a:ext>
                  </a:extLst>
                </a:gridCol>
                <a:gridCol w="748146">
                  <a:extLst>
                    <a:ext uri="{9D8B030D-6E8A-4147-A177-3AD203B41FA5}">
                      <a16:colId xmlns:a16="http://schemas.microsoft.com/office/drawing/2014/main" val="1900235790"/>
                    </a:ext>
                  </a:extLst>
                </a:gridCol>
                <a:gridCol w="748146">
                  <a:extLst>
                    <a:ext uri="{9D8B030D-6E8A-4147-A177-3AD203B41FA5}">
                      <a16:colId xmlns:a16="http://schemas.microsoft.com/office/drawing/2014/main" val="4029913227"/>
                    </a:ext>
                  </a:extLst>
                </a:gridCol>
                <a:gridCol w="748146">
                  <a:extLst>
                    <a:ext uri="{9D8B030D-6E8A-4147-A177-3AD203B41FA5}">
                      <a16:colId xmlns:a16="http://schemas.microsoft.com/office/drawing/2014/main" val="210497292"/>
                    </a:ext>
                  </a:extLst>
                </a:gridCol>
                <a:gridCol w="748146">
                  <a:extLst>
                    <a:ext uri="{9D8B030D-6E8A-4147-A177-3AD203B41FA5}">
                      <a16:colId xmlns:a16="http://schemas.microsoft.com/office/drawing/2014/main" val="2682434122"/>
                    </a:ext>
                  </a:extLst>
                </a:gridCol>
              </a:tblGrid>
              <a:tr h="276811">
                <a:tc rowSpan="2">
                  <a:txBody>
                    <a:bodyPr/>
                    <a:lstStyle/>
                    <a:p>
                      <a:pPr algn="ctr" fontAlgn="ctr"/>
                      <a:r>
                        <a:rPr lang="en-US" sz="900" b="1" i="0" u="none" strike="noStrike">
                          <a:solidFill>
                            <a:srgbClr val="243772"/>
                          </a:solidFill>
                          <a:effectLst/>
                          <a:latin typeface="Arial" panose="020B0604020202020204" pitchFamily="34" charset="0"/>
                        </a:rPr>
                        <a:t>Indicator</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Arial" panose="020B0604020202020204" pitchFamily="34" charset="0"/>
                        </a:rPr>
                        <a:t>2017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rowSpan="2">
                  <a:txBody>
                    <a:bodyPr/>
                    <a:lstStyle/>
                    <a:p>
                      <a:pPr algn="ctr" fontAlgn="ctr"/>
                      <a:r>
                        <a:rPr lang="en-US" sz="900" b="1" i="0" u="none" strike="noStrike" dirty="0">
                          <a:solidFill>
                            <a:srgbClr val="243772"/>
                          </a:solidFill>
                          <a:effectLst/>
                          <a:latin typeface="Arial" panose="020B0604020202020204" pitchFamily="34" charset="0"/>
                        </a:rPr>
                        <a:t>2018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gridSpan="4">
                  <a:txBody>
                    <a:bodyPr/>
                    <a:lstStyle/>
                    <a:p>
                      <a:pPr algn="ctr" fontAlgn="ctr"/>
                      <a:r>
                        <a:rPr lang="en-US" sz="900" b="1" i="0" u="none" strike="noStrike" dirty="0">
                          <a:solidFill>
                            <a:srgbClr val="243772"/>
                          </a:solidFill>
                          <a:effectLst/>
                          <a:latin typeface="Arial" panose="020B0604020202020204" pitchFamily="34" charset="0"/>
                        </a:rPr>
                        <a:t>2019 Quarterly Estimates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900" b="1" i="0" u="none" strike="noStrike" dirty="0">
                          <a:solidFill>
                            <a:srgbClr val="243772"/>
                          </a:solidFill>
                          <a:effectLst/>
                          <a:latin typeface="Arial" panose="020B0604020202020204" pitchFamily="34" charset="0"/>
                        </a:rPr>
                        <a:t>2019e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extLst>
                  <a:ext uri="{0D108BD9-81ED-4DB2-BD59-A6C34878D82A}">
                    <a16:rowId xmlns:a16="http://schemas.microsoft.com/office/drawing/2014/main" val="2051498342"/>
                  </a:ext>
                </a:extLst>
              </a:tr>
              <a:tr h="246886">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900" b="1" i="0" u="none" strike="noStrike" dirty="0">
                          <a:solidFill>
                            <a:srgbClr val="243772"/>
                          </a:solidFill>
                          <a:effectLst/>
                          <a:latin typeface="Arial" panose="020B0604020202020204" pitchFamily="34" charset="0"/>
                        </a:rPr>
                        <a:t>Q1e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Arial" panose="020B0604020202020204" pitchFamily="34" charset="0"/>
                        </a:rPr>
                        <a:t>Q2e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dirty="0">
                          <a:solidFill>
                            <a:srgbClr val="243772"/>
                          </a:solidFill>
                          <a:effectLst/>
                          <a:latin typeface="Arial" panose="020B0604020202020204" pitchFamily="34" charset="0"/>
                        </a:rPr>
                        <a:t>Q3e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a:txBody>
                    <a:bodyPr/>
                    <a:lstStyle/>
                    <a:p>
                      <a:pPr algn="ctr" fontAlgn="ctr"/>
                      <a:r>
                        <a:rPr lang="en-US" sz="900" b="1" i="0" u="none" strike="noStrike">
                          <a:solidFill>
                            <a:srgbClr val="243772"/>
                          </a:solidFill>
                          <a:effectLst/>
                          <a:latin typeface="Arial" panose="020B0604020202020204" pitchFamily="34" charset="0"/>
                        </a:rPr>
                        <a:t>Q4e</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EDEDED"/>
                    </a:solidFill>
                  </a:tcPr>
                </a:tc>
                <a:tc vMerge="1">
                  <a:txBody>
                    <a:bodyPr/>
                    <a:lstStyle/>
                    <a:p>
                      <a:endParaRPr lang="en-US"/>
                    </a:p>
                  </a:txBody>
                  <a:tcPr/>
                </a:tc>
                <a:extLst>
                  <a:ext uri="{0D108BD9-81ED-4DB2-BD59-A6C34878D82A}">
                    <a16:rowId xmlns:a16="http://schemas.microsoft.com/office/drawing/2014/main" val="3648307706"/>
                  </a:ext>
                </a:extLst>
              </a:tr>
              <a:tr h="598517">
                <a:tc>
                  <a:txBody>
                    <a:bodyPr/>
                    <a:lstStyle/>
                    <a:p>
                      <a:pPr algn="l" fontAlgn="ctr"/>
                      <a:r>
                        <a:rPr lang="en-US" sz="900" b="1" i="0" u="none" strike="noStrike" dirty="0">
                          <a:solidFill>
                            <a:srgbClr val="243772"/>
                          </a:solidFill>
                          <a:effectLst/>
                          <a:latin typeface="Arial" panose="020B0604020202020204" pitchFamily="34" charset="0"/>
                        </a:rPr>
                        <a:t>   Real GDP (SAAR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2.9%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3.1%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2.0%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1.6%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2.2%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50978351"/>
                  </a:ext>
                </a:extLst>
              </a:tr>
              <a:tr h="598517">
                <a:tc>
                  <a:txBody>
                    <a:bodyPr/>
                    <a:lstStyle/>
                    <a:p>
                      <a:pPr algn="l" fontAlgn="ctr"/>
                      <a:r>
                        <a:rPr lang="en-US" sz="900" b="1" i="0" u="none" strike="noStrike" dirty="0">
                          <a:solidFill>
                            <a:srgbClr val="243772"/>
                          </a:solidFill>
                          <a:effectLst/>
                          <a:latin typeface="Arial" panose="020B0604020202020204" pitchFamily="34" charset="0"/>
                        </a:rPr>
                        <a:t>   Real Investment in Equipment &amp; Software    </a:t>
                      </a:r>
                    </a:p>
                    <a:p>
                      <a:pPr algn="l" fontAlgn="ctr"/>
                      <a:r>
                        <a:rPr lang="en-US" sz="900" b="1" i="0" u="none" strike="noStrike" dirty="0">
                          <a:solidFill>
                            <a:srgbClr val="243772"/>
                          </a:solidFill>
                          <a:effectLst/>
                          <a:latin typeface="Arial" panose="020B0604020202020204" pitchFamily="34" charset="0"/>
                        </a:rPr>
                        <a:t>   (SAAR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5.5%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7.7%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3.5%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3.9%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1622142031"/>
                  </a:ext>
                </a:extLst>
              </a:tr>
              <a:tr h="598517">
                <a:tc>
                  <a:txBody>
                    <a:bodyPr/>
                    <a:lstStyle/>
                    <a:p>
                      <a:pPr algn="l" fontAlgn="ctr"/>
                      <a:r>
                        <a:rPr lang="en-US" sz="900" b="1" i="0" u="none" strike="noStrike" dirty="0">
                          <a:solidFill>
                            <a:srgbClr val="243772"/>
                          </a:solidFill>
                          <a:effectLst/>
                          <a:latin typeface="Arial" panose="020B0604020202020204" pitchFamily="34" charset="0"/>
                        </a:rPr>
                        <a:t>   Inflation </a:t>
                      </a:r>
                      <a:br>
                        <a:rPr lang="en-US" sz="900" b="1" i="0" u="none" strike="noStrike" dirty="0">
                          <a:solidFill>
                            <a:srgbClr val="243772"/>
                          </a:solidFill>
                          <a:effectLst/>
                          <a:latin typeface="Arial" panose="020B0604020202020204" pitchFamily="34" charset="0"/>
                        </a:rPr>
                      </a:br>
                      <a:r>
                        <a:rPr lang="en-US" sz="900" b="1" i="0" u="none" strike="noStrike" dirty="0">
                          <a:solidFill>
                            <a:srgbClr val="243772"/>
                          </a:solidFill>
                          <a:effectLst/>
                          <a:latin typeface="Arial" panose="020B0604020202020204" pitchFamily="34" charset="0"/>
                        </a:rPr>
                        <a:t>   (year-on-year %)</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2.4%</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1.6%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1.9%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1.7%</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1.8%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742130515"/>
                  </a:ext>
                </a:extLst>
              </a:tr>
              <a:tr h="598517">
                <a:tc>
                  <a:txBody>
                    <a:bodyPr/>
                    <a:lstStyle/>
                    <a:p>
                      <a:pPr algn="l" fontAlgn="ctr"/>
                      <a:r>
                        <a:rPr lang="en-US" sz="900" b="1" i="0" u="none" strike="noStrike" dirty="0">
                          <a:solidFill>
                            <a:srgbClr val="243772"/>
                          </a:solidFill>
                          <a:effectLst/>
                          <a:latin typeface="Arial" panose="020B0604020202020204" pitchFamily="34" charset="0"/>
                        </a:rPr>
                        <a:t>   Federal Funds Target Rate</a:t>
                      </a:r>
                      <a:br>
                        <a:rPr lang="en-US" sz="900" b="1" i="0" u="none" strike="noStrike" dirty="0">
                          <a:solidFill>
                            <a:srgbClr val="243772"/>
                          </a:solidFill>
                          <a:effectLst/>
                          <a:latin typeface="Arial" panose="020B0604020202020204" pitchFamily="34" charset="0"/>
                        </a:rPr>
                      </a:br>
                      <a:r>
                        <a:rPr lang="en-US" sz="900" b="1" i="0" u="none" strike="noStrike" dirty="0">
                          <a:solidFill>
                            <a:srgbClr val="243772"/>
                          </a:solidFill>
                          <a:effectLst/>
                          <a:latin typeface="Arial" panose="020B0604020202020204" pitchFamily="34" charset="0"/>
                        </a:rPr>
                        <a:t>   (upper bound, end of period)</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a:solidFill>
                            <a:srgbClr val="4D4D4D"/>
                          </a:solidFill>
                          <a:effectLst/>
                          <a:latin typeface="Meiryo UI" panose="020B0604030504040204" pitchFamily="34" charset="-128"/>
                          <a:ea typeface="Meiryo UI" panose="020B0604030504040204" pitchFamily="34" charset="-128"/>
                        </a:rPr>
                        <a:t>1.5%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2.00%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1.75%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1.75%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087597929"/>
                  </a:ext>
                </a:extLst>
              </a:tr>
              <a:tr h="598517">
                <a:tc>
                  <a:txBody>
                    <a:bodyPr/>
                    <a:lstStyle/>
                    <a:p>
                      <a:pPr algn="l" fontAlgn="ctr"/>
                      <a:r>
                        <a:rPr lang="en-US" sz="900" b="1" i="0" u="none" strike="noStrike" dirty="0">
                          <a:solidFill>
                            <a:srgbClr val="243772"/>
                          </a:solidFill>
                          <a:effectLst/>
                          <a:latin typeface="Arial" panose="020B0604020202020204" pitchFamily="34" charset="0"/>
                        </a:rPr>
                        <a:t>   10-year Treasury Rate</a:t>
                      </a:r>
                      <a:br>
                        <a:rPr lang="en-US" sz="900" b="1" i="0" u="none" strike="noStrike" dirty="0">
                          <a:solidFill>
                            <a:srgbClr val="243772"/>
                          </a:solidFill>
                          <a:effectLst/>
                          <a:latin typeface="Arial" panose="020B0604020202020204" pitchFamily="34" charset="0"/>
                        </a:rPr>
                      </a:br>
                      <a:r>
                        <a:rPr lang="en-US" sz="900" b="1" i="0" u="none" strike="noStrike" dirty="0">
                          <a:solidFill>
                            <a:srgbClr val="243772"/>
                          </a:solidFill>
                          <a:effectLst/>
                          <a:latin typeface="Arial" panose="020B0604020202020204" pitchFamily="34" charset="0"/>
                        </a:rPr>
                        <a:t>   (end of period)</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a:solidFill>
                            <a:srgbClr val="4D4D4D"/>
                          </a:solidFill>
                          <a:effectLst/>
                          <a:latin typeface="Meiryo UI" panose="020B0604030504040204" pitchFamily="34" charset="-128"/>
                          <a:ea typeface="Meiryo UI" panose="020B0604030504040204" pitchFamily="34" charset="-128"/>
                        </a:rPr>
                        <a:t>2.40%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2.70%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2.40%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a:solidFill>
                            <a:srgbClr val="4D4D4D"/>
                          </a:solidFill>
                          <a:effectLst/>
                          <a:latin typeface="Meiryo UI" panose="020B0604030504040204" pitchFamily="34" charset="-128"/>
                          <a:ea typeface="Meiryo UI" panose="020B0604030504040204" pitchFamily="34" charset="-128"/>
                        </a:rPr>
                        <a:t>2.00%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1.68%</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1.35%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1.45%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353515510"/>
                  </a:ext>
                </a:extLst>
              </a:tr>
              <a:tr h="578661">
                <a:tc>
                  <a:txBody>
                    <a:bodyPr/>
                    <a:lstStyle/>
                    <a:p>
                      <a:pPr algn="l" fontAlgn="ctr"/>
                      <a:r>
                        <a:rPr lang="en-US" sz="900" b="1" i="0" u="none" strike="noStrike" dirty="0">
                          <a:solidFill>
                            <a:srgbClr val="243772"/>
                          </a:solidFill>
                          <a:effectLst/>
                          <a:latin typeface="Arial" panose="020B0604020202020204" pitchFamily="34" charset="0"/>
                        </a:rPr>
                        <a:t>   Total Payroll Growth </a:t>
                      </a:r>
                      <a:br>
                        <a:rPr lang="en-US" sz="900" b="1" i="0" u="none" strike="noStrike" dirty="0">
                          <a:solidFill>
                            <a:srgbClr val="243772"/>
                          </a:solidFill>
                          <a:effectLst/>
                          <a:latin typeface="Arial" panose="020B0604020202020204" pitchFamily="34" charset="0"/>
                        </a:rPr>
                      </a:br>
                      <a:r>
                        <a:rPr lang="en-US" sz="900" b="1" i="0" u="none" strike="noStrike" dirty="0">
                          <a:solidFill>
                            <a:srgbClr val="243772"/>
                          </a:solidFill>
                          <a:effectLst/>
                          <a:latin typeface="Arial" panose="020B0604020202020204" pitchFamily="34" charset="0"/>
                        </a:rPr>
                        <a:t>   (thousands)</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+2153</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ctr" fontAlgn="ctr"/>
                      <a:r>
                        <a:rPr lang="en-US" sz="900" b="0" i="0" u="none" strike="noStrike" dirty="0">
                          <a:solidFill>
                            <a:srgbClr val="4D4D4D"/>
                          </a:solidFill>
                          <a:effectLst/>
                          <a:latin typeface="Meiryo UI" panose="020B0604030504040204" pitchFamily="34" charset="-128"/>
                          <a:ea typeface="Meiryo UI" panose="020B0604030504040204" pitchFamily="34" charset="-128"/>
                        </a:rPr>
                        <a:t>+2679</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+521</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+456</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+470</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no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+425</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tc>
                  <a:txBody>
                    <a:bodyPr/>
                    <a:lstStyle/>
                    <a:p>
                      <a:pPr algn="ctr" fontAlgn="ctr"/>
                      <a:r>
                        <a:rPr lang="en-US" sz="1100" b="0" i="0" u="none" strike="noStrike" dirty="0">
                          <a:solidFill>
                            <a:srgbClr val="4D4D4D"/>
                          </a:solidFill>
                          <a:effectLst/>
                          <a:latin typeface="Meiryo UI" panose="020B0604030504040204" pitchFamily="34" charset="-128"/>
                          <a:ea typeface="Meiryo UI" panose="020B0604030504040204" pitchFamily="34" charset="-128"/>
                        </a:rPr>
                        <a:t>+1872</a:t>
                      </a:r>
                    </a:p>
                  </a:txBody>
                  <a:tcPr marL="0" marR="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solidFill>
                      <a:srgbClr val="D9E6FF"/>
                    </a:solidFill>
                  </a:tcPr>
                </a:tc>
                <a:extLst>
                  <a:ext uri="{0D108BD9-81ED-4DB2-BD59-A6C34878D82A}">
                    <a16:rowId xmlns:a16="http://schemas.microsoft.com/office/drawing/2014/main" val="2813298122"/>
                  </a:ext>
                </a:extLst>
              </a:tr>
            </a:tbl>
          </a:graphicData>
        </a:graphic>
      </p:graphicFrame>
      <p:sp>
        <p:nvSpPr>
          <p:cNvPr id="26" name="Text Placeholder 4"/>
          <p:cNvSpPr txBox="1">
            <a:spLocks/>
          </p:cNvSpPr>
          <p:nvPr/>
        </p:nvSpPr>
        <p:spPr>
          <a:xfrm>
            <a:off x="671185" y="5913471"/>
            <a:ext cx="8377238" cy="104818"/>
          </a:xfrm>
          <a:prstGeom prst="rect">
            <a:avLst/>
          </a:prstGeom>
        </p:spPr>
        <p:txBody>
          <a:bodyPr/>
          <a:lstStyle>
            <a:lvl1pPr marL="342900" indent="-342900" algn="l" rtl="0" eaLnBrk="0" fontAlgn="base" hangingPunct="0">
              <a:spcBef>
                <a:spcPct val="20000"/>
              </a:spcBef>
              <a:spcAft>
                <a:spcPct val="0"/>
              </a:spcAft>
              <a:buBlip>
                <a:blip r:embed="rId3"/>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Q4 2019 Equipment Leasing &amp; Finance U.S. Economic Outlook </a:t>
            </a:r>
          </a:p>
        </p:txBody>
      </p:sp>
      <p:pic>
        <p:nvPicPr>
          <p:cNvPr id="27" name="Picture 26" descr="A close up of a logo&#10;&#10;Description automatically generated">
            <a:extLst>
              <a:ext uri="{FF2B5EF4-FFF2-40B4-BE49-F238E27FC236}">
                <a16:creationId xmlns:a16="http://schemas.microsoft.com/office/drawing/2014/main" id="{9A657691-3EF8-4CB8-BEBF-EA6B2E0C013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Tree>
    <p:extLst>
      <p:ext uri="{BB962C8B-B14F-4D97-AF65-F5344CB8AC3E}">
        <p14:creationId xmlns:p14="http://schemas.microsoft.com/office/powerpoint/2010/main" val="3350221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Placeholder 6"/>
          <p:cNvGraphicFramePr>
            <a:graphicFrameLocks/>
          </p:cNvGraphicFramePr>
          <p:nvPr>
            <p:extLst>
              <p:ext uri="{D42A27DB-BD31-4B8C-83A1-F6EECF244321}">
                <p14:modId xmlns:p14="http://schemas.microsoft.com/office/powerpoint/2010/main" val="4250064165"/>
              </p:ext>
            </p:extLst>
          </p:nvPr>
        </p:nvGraphicFramePr>
        <p:xfrm>
          <a:off x="0" y="1163144"/>
          <a:ext cx="9144000" cy="5694855"/>
        </p:xfrm>
        <a:graphic>
          <a:graphicData uri="http://schemas.openxmlformats.org/drawingml/2006/chart">
            <c:chart xmlns:c="http://schemas.openxmlformats.org/drawingml/2006/chart" xmlns:r="http://schemas.openxmlformats.org/officeDocument/2006/relationships" r:id="rId3"/>
          </a:graphicData>
        </a:graphic>
      </p:graphicFrame>
      <p:sp>
        <p:nvSpPr>
          <p:cNvPr id="16" name="Title 1"/>
          <p:cNvSpPr>
            <a:spLocks noGrp="1"/>
          </p:cNvSpPr>
          <p:nvPr>
            <p:ph type="title"/>
          </p:nvPr>
        </p:nvSpPr>
        <p:spPr>
          <a:xfrm>
            <a:off x="0" y="0"/>
            <a:ext cx="9144000" cy="1097280"/>
          </a:xfrm>
          <a:solidFill>
            <a:srgbClr val="EBEBEB"/>
          </a:solidFill>
          <a:ln w="9525">
            <a:noFill/>
            <a:miter lim="800000"/>
            <a:headEnd/>
            <a:tailEnd/>
          </a:ln>
        </p:spPr>
        <p:txBody>
          <a:bodyPr vert="horz" wrap="square" lIns="548640" tIns="0" rIns="365760" bIns="0" numCol="1" anchor="ctr" anchorCtr="0" compatLnSpc="1">
            <a:prstTxWarp prst="textNoShape">
              <a:avLst/>
            </a:prstTxWarp>
          </a:bodyPr>
          <a:lstStyle/>
          <a:p>
            <a:pPr>
              <a:lnSpc>
                <a:spcPct val="114000"/>
              </a:lnSpc>
            </a:pPr>
            <a:r>
              <a:rPr lang="en-US" sz="1800" b="1" dirty="0">
                <a:solidFill>
                  <a:schemeClr val="tx1"/>
                </a:solidFill>
              </a:rPr>
              <a:t>Business investment contracted in Q2 for the first time since early 2016.</a:t>
            </a:r>
            <a:endParaRPr lang="en-US" sz="1800" b="1" dirty="0">
              <a:solidFill>
                <a:srgbClr val="FF0000"/>
              </a:solidFill>
            </a:endParaRPr>
          </a:p>
        </p:txBody>
      </p:sp>
      <p:grpSp>
        <p:nvGrpSpPr>
          <p:cNvPr id="76" name="Group 75"/>
          <p:cNvGrpSpPr/>
          <p:nvPr/>
        </p:nvGrpSpPr>
        <p:grpSpPr>
          <a:xfrm>
            <a:off x="310056" y="1806150"/>
            <a:ext cx="8458200" cy="425262"/>
            <a:chOff x="310056" y="1421265"/>
            <a:chExt cx="8458200" cy="425262"/>
          </a:xfrm>
        </p:grpSpPr>
        <p:sp>
          <p:nvSpPr>
            <p:cNvPr id="77" name="Text Placeholder 2"/>
            <p:cNvSpPr txBox="1">
              <a:spLocks/>
            </p:cNvSpPr>
            <p:nvPr/>
          </p:nvSpPr>
          <p:spPr bwMode="auto">
            <a:xfrm>
              <a:off x="310056" y="1684732"/>
              <a:ext cx="8458200" cy="16179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Real Nonresidential Fixed Investment, Percent Change from Previous Quarter (SAAR)</a:t>
              </a:r>
            </a:p>
          </p:txBody>
        </p:sp>
        <p:sp>
          <p:nvSpPr>
            <p:cNvPr id="78" name="Text Placeholder 2"/>
            <p:cNvSpPr txBox="1">
              <a:spLocks/>
            </p:cNvSpPr>
            <p:nvPr/>
          </p:nvSpPr>
          <p:spPr bwMode="auto">
            <a:xfrm>
              <a:off x="310056" y="1421265"/>
              <a:ext cx="8458200" cy="17274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Business Investment</a:t>
              </a:r>
            </a:p>
          </p:txBody>
        </p:sp>
      </p:grpSp>
      <p:sp>
        <p:nvSpPr>
          <p:cNvPr id="109" name="Text Placeholder 4"/>
          <p:cNvSpPr txBox="1">
            <a:spLocks/>
          </p:cNvSpPr>
          <p:nvPr/>
        </p:nvSpPr>
        <p:spPr>
          <a:xfrm>
            <a:off x="310056" y="6485467"/>
            <a:ext cx="8377238" cy="104818"/>
          </a:xfrm>
          <a:prstGeom prst="rect">
            <a:avLst/>
          </a:prstGeom>
        </p:spPr>
        <p:txBody>
          <a:bodyPr/>
          <a:lstStyle>
            <a:lvl1pPr marL="342900" indent="-342900" algn="l" rtl="0" eaLnBrk="0" fontAlgn="base" hangingPunct="0">
              <a:spcBef>
                <a:spcPct val="20000"/>
              </a:spcBef>
              <a:spcAft>
                <a:spcPct val="0"/>
              </a:spcAft>
              <a:buBlip>
                <a:blip r:embed="rId4"/>
              </a:buBlip>
              <a:defRPr sz="24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0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18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Tx/>
              <a:buNone/>
            </a:pPr>
            <a:r>
              <a:rPr lang="en-US" sz="700" dirty="0">
                <a:solidFill>
                  <a:prstClr val="white">
                    <a:lumMod val="50000"/>
                  </a:prstClr>
                </a:solidFill>
              </a:rPr>
              <a:t>Source:  U.S. Bureau of Economic Analysis</a:t>
            </a:r>
          </a:p>
        </p:txBody>
      </p:sp>
      <p:sp>
        <p:nvSpPr>
          <p:cNvPr id="91" name="TextBox 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114" name="Group 113"/>
          <p:cNvGrpSpPr/>
          <p:nvPr/>
        </p:nvGrpSpPr>
        <p:grpSpPr>
          <a:xfrm>
            <a:off x="8221839" y="3895945"/>
            <a:ext cx="581892" cy="411480"/>
            <a:chOff x="8048655" y="2350681"/>
            <a:chExt cx="581892" cy="411480"/>
          </a:xfrm>
          <a:solidFill>
            <a:srgbClr val="D2CD00"/>
          </a:solidFill>
        </p:grpSpPr>
        <p:sp>
          <p:nvSpPr>
            <p:cNvPr id="115" name="Teardrop 114"/>
            <p:cNvSpPr/>
            <p:nvPr/>
          </p:nvSpPr>
          <p:spPr>
            <a:xfrm rot="8134636">
              <a:off x="8125152" y="2350681"/>
              <a:ext cx="411480" cy="411480"/>
            </a:xfrm>
            <a:prstGeom prst="teardrop">
              <a:avLst>
                <a:gd name="adj" fmla="val 157226"/>
              </a:avLst>
            </a:prstGeom>
            <a:solidFill>
              <a:srgbClr val="EF6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200" dirty="0">
                <a:solidFill>
                  <a:prstClr val="white"/>
                </a:solidFill>
              </a:endParaRPr>
            </a:p>
          </p:txBody>
        </p:sp>
        <p:sp>
          <p:nvSpPr>
            <p:cNvPr id="126" name="TextBox 125"/>
            <p:cNvSpPr txBox="1"/>
            <p:nvPr/>
          </p:nvSpPr>
          <p:spPr>
            <a:xfrm>
              <a:off x="8048655" y="2442290"/>
              <a:ext cx="581892" cy="238527"/>
            </a:xfrm>
            <a:prstGeom prst="rect">
              <a:avLst/>
            </a:prstGeom>
            <a:noFill/>
          </p:spPr>
          <p:txBody>
            <a:bodyPr wrap="square" rtlCol="0">
              <a:spAutoFit/>
            </a:bodyPr>
            <a:lstStyle/>
            <a:p>
              <a:pPr algn="ctr"/>
              <a:r>
                <a:rPr lang="en-US" sz="950" b="1" dirty="0">
                  <a:solidFill>
                    <a:prstClr val="white"/>
                  </a:solidFill>
                </a:rPr>
                <a:t>-1.0%</a:t>
              </a:r>
            </a:p>
          </p:txBody>
        </p:sp>
      </p:grpSp>
      <p:grpSp>
        <p:nvGrpSpPr>
          <p:cNvPr id="124" name="Group 123"/>
          <p:cNvGrpSpPr/>
          <p:nvPr/>
        </p:nvGrpSpPr>
        <p:grpSpPr>
          <a:xfrm>
            <a:off x="3481452" y="1169297"/>
            <a:ext cx="2181096" cy="354703"/>
            <a:chOff x="3481452" y="1169297"/>
            <a:chExt cx="2181096" cy="354703"/>
          </a:xfrm>
        </p:grpSpPr>
        <p:grpSp>
          <p:nvGrpSpPr>
            <p:cNvPr id="125" name="Group 124"/>
            <p:cNvGrpSpPr/>
            <p:nvPr/>
          </p:nvGrpSpPr>
          <p:grpSpPr>
            <a:xfrm>
              <a:off x="4170628" y="1169297"/>
              <a:ext cx="802744" cy="354703"/>
              <a:chOff x="4170628" y="1169297"/>
              <a:chExt cx="802744" cy="354703"/>
            </a:xfrm>
          </p:grpSpPr>
          <p:sp>
            <p:nvSpPr>
              <p:cNvPr id="200"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201" name="Group 945"/>
              <p:cNvGrpSpPr>
                <a:grpSpLocks noChangeAspect="1"/>
              </p:cNvGrpSpPr>
              <p:nvPr/>
            </p:nvGrpSpPr>
            <p:grpSpPr bwMode="auto">
              <a:xfrm>
                <a:off x="4490966" y="1200403"/>
                <a:ext cx="162069" cy="292491"/>
                <a:chOff x="1570" y="1754"/>
                <a:chExt cx="169" cy="305"/>
              </a:xfrm>
              <a:solidFill>
                <a:schemeClr val="bg1"/>
              </a:solidFill>
            </p:grpSpPr>
            <p:sp>
              <p:nvSpPr>
                <p:cNvPr id="202"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3"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204"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2" name="Group 191"/>
            <p:cNvGrpSpPr/>
            <p:nvPr/>
          </p:nvGrpSpPr>
          <p:grpSpPr>
            <a:xfrm>
              <a:off x="3481452" y="1169297"/>
              <a:ext cx="802744" cy="354703"/>
              <a:chOff x="3481452" y="1169297"/>
              <a:chExt cx="802744" cy="354703"/>
            </a:xfrm>
          </p:grpSpPr>
          <p:sp>
            <p:nvSpPr>
              <p:cNvPr id="196"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197" name="Gruppieren 18"/>
              <p:cNvGrpSpPr>
                <a:grpSpLocks noChangeAspect="1"/>
              </p:cNvGrpSpPr>
              <p:nvPr/>
            </p:nvGrpSpPr>
            <p:grpSpPr>
              <a:xfrm>
                <a:off x="3701205" y="1219231"/>
                <a:ext cx="363238" cy="254834"/>
                <a:chOff x="5276852" y="3736975"/>
                <a:chExt cx="508000" cy="356394"/>
              </a:xfrm>
              <a:solidFill>
                <a:schemeClr val="bg1"/>
              </a:solidFill>
            </p:grpSpPr>
            <p:sp>
              <p:nvSpPr>
                <p:cNvPr id="198"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199"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193" name="Group 192"/>
            <p:cNvGrpSpPr/>
            <p:nvPr/>
          </p:nvGrpSpPr>
          <p:grpSpPr>
            <a:xfrm>
              <a:off x="4859804" y="1169297"/>
              <a:ext cx="802744" cy="354703"/>
              <a:chOff x="4859804" y="1169297"/>
              <a:chExt cx="802744" cy="354703"/>
            </a:xfrm>
          </p:grpSpPr>
          <p:sp>
            <p:nvSpPr>
              <p:cNvPr id="194"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195"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sp>
        <p:nvSpPr>
          <p:cNvPr id="205"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8</a:t>
            </a:r>
          </a:p>
        </p:txBody>
      </p:sp>
      <p:pic>
        <p:nvPicPr>
          <p:cNvPr id="30" name="Picture 29" descr="A close up of a logo&#10;&#10;Description automatically generated">
            <a:extLst>
              <a:ext uri="{FF2B5EF4-FFF2-40B4-BE49-F238E27FC236}">
                <a16:creationId xmlns:a16="http://schemas.microsoft.com/office/drawing/2014/main" id="{BE4925C3-7488-48E5-A682-D1D6604C9A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2577" y="6400800"/>
            <a:ext cx="1598847" cy="457200"/>
          </a:xfrm>
          <a:prstGeom prst="rect">
            <a:avLst/>
          </a:prstGeom>
        </p:spPr>
      </p:pic>
    </p:spTree>
    <p:extLst>
      <p:ext uri="{BB962C8B-B14F-4D97-AF65-F5344CB8AC3E}">
        <p14:creationId xmlns:p14="http://schemas.microsoft.com/office/powerpoint/2010/main" val="3166701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itle 1"/>
          <p:cNvSpPr>
            <a:spLocks noGrp="1"/>
          </p:cNvSpPr>
          <p:nvPr>
            <p:ph type="title"/>
          </p:nvPr>
        </p:nvSpPr>
        <p:spPr>
          <a:xfrm>
            <a:off x="0" y="0"/>
            <a:ext cx="9144000" cy="1097280"/>
          </a:xfrm>
          <a:solidFill>
            <a:srgbClr val="EBEBEB"/>
          </a:solidFill>
        </p:spPr>
        <p:txBody>
          <a:bodyPr/>
          <a:lstStyle/>
          <a:p>
            <a:pPr marL="115888">
              <a:lnSpc>
                <a:spcPct val="114000"/>
              </a:lnSpc>
            </a:pPr>
            <a:r>
              <a:rPr lang="en-US" sz="1800" b="1" dirty="0">
                <a:solidFill>
                  <a:schemeClr val="tx1"/>
                </a:solidFill>
              </a:rPr>
              <a:t>Equipment investment growth should remain weak over the remainder of the year, but momentum has improved somewhat since the Q3 Snapshot.</a:t>
            </a:r>
            <a:endParaRPr lang="en-US" sz="1800" b="1" dirty="0">
              <a:solidFill>
                <a:srgbClr val="FF0000"/>
              </a:solidFill>
            </a:endParaRPr>
          </a:p>
        </p:txBody>
      </p:sp>
      <p:sp>
        <p:nvSpPr>
          <p:cNvPr id="291" name="TextBox 290"/>
          <p:cNvSpPr txBox="1"/>
          <p:nvPr/>
        </p:nvSpPr>
        <p:spPr>
          <a:xfrm rot="16200000">
            <a:off x="-421682" y="421682"/>
            <a:ext cx="1097280" cy="253916"/>
          </a:xfrm>
          <a:prstGeom prst="rect">
            <a:avLst/>
          </a:prstGeom>
          <a:solidFill>
            <a:schemeClr val="accent1"/>
          </a:solidFill>
        </p:spPr>
        <p:txBody>
          <a:bodyPr wrap="square" rtlCol="0">
            <a:spAutoFit/>
          </a:bodyPr>
          <a:lstStyle/>
          <a:p>
            <a:pPr algn="ctr"/>
            <a:r>
              <a:rPr lang="en-US" sz="1050" b="1" i="1" dirty="0">
                <a:solidFill>
                  <a:prstClr val="white"/>
                </a:solidFill>
              </a:rPr>
              <a:t>Investment</a:t>
            </a:r>
          </a:p>
        </p:txBody>
      </p:sp>
      <p:grpSp>
        <p:nvGrpSpPr>
          <p:cNvPr id="403" name="Group 402"/>
          <p:cNvGrpSpPr/>
          <p:nvPr/>
        </p:nvGrpSpPr>
        <p:grpSpPr>
          <a:xfrm>
            <a:off x="3481452" y="1169297"/>
            <a:ext cx="2181096" cy="354703"/>
            <a:chOff x="3481452" y="1169297"/>
            <a:chExt cx="2181096" cy="354703"/>
          </a:xfrm>
        </p:grpSpPr>
        <p:grpSp>
          <p:nvGrpSpPr>
            <p:cNvPr id="404" name="Group 403"/>
            <p:cNvGrpSpPr/>
            <p:nvPr/>
          </p:nvGrpSpPr>
          <p:grpSpPr>
            <a:xfrm>
              <a:off x="4170628" y="1169297"/>
              <a:ext cx="802744" cy="354703"/>
              <a:chOff x="4170628" y="1169297"/>
              <a:chExt cx="802744" cy="354703"/>
            </a:xfrm>
          </p:grpSpPr>
          <p:sp>
            <p:nvSpPr>
              <p:cNvPr id="413" name="Chevron 157"/>
              <p:cNvSpPr/>
              <p:nvPr/>
            </p:nvSpPr>
            <p:spPr>
              <a:xfrm>
                <a:off x="4170628" y="1169297"/>
                <a:ext cx="802744" cy="354703"/>
              </a:xfrm>
              <a:prstGeom prst="chevron">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4" name="Group 945"/>
              <p:cNvGrpSpPr>
                <a:grpSpLocks noChangeAspect="1"/>
              </p:cNvGrpSpPr>
              <p:nvPr/>
            </p:nvGrpSpPr>
            <p:grpSpPr bwMode="auto">
              <a:xfrm>
                <a:off x="4490966" y="1200403"/>
                <a:ext cx="162069" cy="292491"/>
                <a:chOff x="1570" y="1754"/>
                <a:chExt cx="169" cy="305"/>
              </a:xfrm>
              <a:solidFill>
                <a:schemeClr val="bg1"/>
              </a:solidFill>
            </p:grpSpPr>
            <p:sp>
              <p:nvSpPr>
                <p:cNvPr id="415" name="Freeform 196" descr="© INSCALE GmbH, 21.06.2010"/>
                <p:cNvSpPr>
                  <a:spLocks/>
                </p:cNvSpPr>
                <p:nvPr/>
              </p:nvSpPr>
              <p:spPr bwMode="gray">
                <a:xfrm>
                  <a:off x="1570" y="1795"/>
                  <a:ext cx="169" cy="223"/>
                </a:xfrm>
                <a:custGeom>
                  <a:avLst/>
                  <a:gdLst>
                    <a:gd name="T0" fmla="*/ 1434 w 1488"/>
                    <a:gd name="T1" fmla="*/ 457 h 1964"/>
                    <a:gd name="T2" fmla="*/ 1124 w 1488"/>
                    <a:gd name="T3" fmla="*/ 550 h 1964"/>
                    <a:gd name="T4" fmla="*/ 981 w 1488"/>
                    <a:gd name="T5" fmla="*/ 328 h 1964"/>
                    <a:gd name="T6" fmla="*/ 740 w 1488"/>
                    <a:gd name="T7" fmla="*/ 257 h 1964"/>
                    <a:gd name="T8" fmla="*/ 521 w 1488"/>
                    <a:gd name="T9" fmla="*/ 330 h 1964"/>
                    <a:gd name="T10" fmla="*/ 444 w 1488"/>
                    <a:gd name="T11" fmla="*/ 498 h 1964"/>
                    <a:gd name="T12" fmla="*/ 531 w 1488"/>
                    <a:gd name="T13" fmla="*/ 664 h 1964"/>
                    <a:gd name="T14" fmla="*/ 878 w 1488"/>
                    <a:gd name="T15" fmla="*/ 812 h 1964"/>
                    <a:gd name="T16" fmla="*/ 1220 w 1488"/>
                    <a:gd name="T17" fmla="*/ 952 h 1964"/>
                    <a:gd name="T18" fmla="*/ 1414 w 1488"/>
                    <a:gd name="T19" fmla="*/ 1131 h 1964"/>
                    <a:gd name="T20" fmla="*/ 1488 w 1488"/>
                    <a:gd name="T21" fmla="*/ 1390 h 1964"/>
                    <a:gd name="T22" fmla="*/ 1294 w 1488"/>
                    <a:gd name="T23" fmla="*/ 1796 h 1964"/>
                    <a:gd name="T24" fmla="*/ 749 w 1488"/>
                    <a:gd name="T25" fmla="*/ 1964 h 1964"/>
                    <a:gd name="T26" fmla="*/ 0 w 1488"/>
                    <a:gd name="T27" fmla="*/ 1434 h 1964"/>
                    <a:gd name="T28" fmla="*/ 324 w 1488"/>
                    <a:gd name="T29" fmla="*/ 1355 h 1964"/>
                    <a:gd name="T30" fmla="*/ 766 w 1488"/>
                    <a:gd name="T31" fmla="*/ 1708 h 1964"/>
                    <a:gd name="T32" fmla="*/ 1031 w 1488"/>
                    <a:gd name="T33" fmla="*/ 1629 h 1964"/>
                    <a:gd name="T34" fmla="*/ 1121 w 1488"/>
                    <a:gd name="T35" fmla="*/ 1434 h 1964"/>
                    <a:gd name="T36" fmla="*/ 1059 w 1488"/>
                    <a:gd name="T37" fmla="*/ 1276 h 1964"/>
                    <a:gd name="T38" fmla="*/ 748 w 1488"/>
                    <a:gd name="T39" fmla="*/ 1122 h 1964"/>
                    <a:gd name="T40" fmla="*/ 370 w 1488"/>
                    <a:gd name="T41" fmla="*/ 976 h 1964"/>
                    <a:gd name="T42" fmla="*/ 173 w 1488"/>
                    <a:gd name="T43" fmla="*/ 800 h 1964"/>
                    <a:gd name="T44" fmla="*/ 91 w 1488"/>
                    <a:gd name="T45" fmla="*/ 534 h 1964"/>
                    <a:gd name="T46" fmla="*/ 273 w 1488"/>
                    <a:gd name="T47" fmla="*/ 154 h 1964"/>
                    <a:gd name="T48" fmla="*/ 755 w 1488"/>
                    <a:gd name="T49" fmla="*/ 0 h 1964"/>
                    <a:gd name="T50" fmla="*/ 1434 w 1488"/>
                    <a:gd name="T51" fmla="*/ 457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88" h="1964">
                      <a:moveTo>
                        <a:pt x="1434" y="457"/>
                      </a:moveTo>
                      <a:cubicBezTo>
                        <a:pt x="1124" y="550"/>
                        <a:pt x="1124" y="550"/>
                        <a:pt x="1124" y="550"/>
                      </a:cubicBezTo>
                      <a:cubicBezTo>
                        <a:pt x="1088" y="450"/>
                        <a:pt x="1040" y="376"/>
                        <a:pt x="981" y="328"/>
                      </a:cubicBezTo>
                      <a:cubicBezTo>
                        <a:pt x="922" y="281"/>
                        <a:pt x="842" y="257"/>
                        <a:pt x="740" y="257"/>
                      </a:cubicBezTo>
                      <a:cubicBezTo>
                        <a:pt x="646" y="257"/>
                        <a:pt x="573" y="281"/>
                        <a:pt x="521" y="330"/>
                      </a:cubicBezTo>
                      <a:cubicBezTo>
                        <a:pt x="470" y="378"/>
                        <a:pt x="444" y="434"/>
                        <a:pt x="444" y="498"/>
                      </a:cubicBezTo>
                      <a:cubicBezTo>
                        <a:pt x="444" y="567"/>
                        <a:pt x="473" y="623"/>
                        <a:pt x="531" y="664"/>
                      </a:cubicBezTo>
                      <a:cubicBezTo>
                        <a:pt x="589" y="705"/>
                        <a:pt x="705" y="755"/>
                        <a:pt x="878" y="812"/>
                      </a:cubicBezTo>
                      <a:cubicBezTo>
                        <a:pt x="1026" y="861"/>
                        <a:pt x="1140" y="908"/>
                        <a:pt x="1220" y="952"/>
                      </a:cubicBezTo>
                      <a:cubicBezTo>
                        <a:pt x="1300" y="997"/>
                        <a:pt x="1364" y="1056"/>
                        <a:pt x="1414" y="1131"/>
                      </a:cubicBezTo>
                      <a:cubicBezTo>
                        <a:pt x="1463" y="1205"/>
                        <a:pt x="1488" y="1291"/>
                        <a:pt x="1488" y="1390"/>
                      </a:cubicBezTo>
                      <a:cubicBezTo>
                        <a:pt x="1488" y="1549"/>
                        <a:pt x="1423" y="1684"/>
                        <a:pt x="1294" y="1796"/>
                      </a:cubicBezTo>
                      <a:cubicBezTo>
                        <a:pt x="1164" y="1908"/>
                        <a:pt x="982" y="1964"/>
                        <a:pt x="749" y="1964"/>
                      </a:cubicBezTo>
                      <a:cubicBezTo>
                        <a:pt x="346" y="1964"/>
                        <a:pt x="96" y="1787"/>
                        <a:pt x="0" y="1434"/>
                      </a:cubicBezTo>
                      <a:cubicBezTo>
                        <a:pt x="324" y="1355"/>
                        <a:pt x="324" y="1355"/>
                        <a:pt x="324" y="1355"/>
                      </a:cubicBezTo>
                      <a:cubicBezTo>
                        <a:pt x="381" y="1590"/>
                        <a:pt x="528" y="1708"/>
                        <a:pt x="766" y="1708"/>
                      </a:cubicBezTo>
                      <a:cubicBezTo>
                        <a:pt x="882" y="1708"/>
                        <a:pt x="970" y="1681"/>
                        <a:pt x="1031" y="1629"/>
                      </a:cubicBezTo>
                      <a:cubicBezTo>
                        <a:pt x="1091" y="1576"/>
                        <a:pt x="1121" y="1511"/>
                        <a:pt x="1121" y="1434"/>
                      </a:cubicBezTo>
                      <a:cubicBezTo>
                        <a:pt x="1121" y="1377"/>
                        <a:pt x="1100" y="1325"/>
                        <a:pt x="1059" y="1276"/>
                      </a:cubicBezTo>
                      <a:cubicBezTo>
                        <a:pt x="1017" y="1228"/>
                        <a:pt x="914" y="1176"/>
                        <a:pt x="748" y="1122"/>
                      </a:cubicBezTo>
                      <a:cubicBezTo>
                        <a:pt x="574" y="1064"/>
                        <a:pt x="448" y="1016"/>
                        <a:pt x="370" y="976"/>
                      </a:cubicBezTo>
                      <a:cubicBezTo>
                        <a:pt x="293" y="936"/>
                        <a:pt x="227" y="877"/>
                        <a:pt x="173" y="800"/>
                      </a:cubicBezTo>
                      <a:cubicBezTo>
                        <a:pt x="118" y="722"/>
                        <a:pt x="91" y="633"/>
                        <a:pt x="91" y="534"/>
                      </a:cubicBezTo>
                      <a:cubicBezTo>
                        <a:pt x="91" y="384"/>
                        <a:pt x="152" y="257"/>
                        <a:pt x="273" y="154"/>
                      </a:cubicBezTo>
                      <a:cubicBezTo>
                        <a:pt x="394" y="51"/>
                        <a:pt x="554" y="0"/>
                        <a:pt x="755" y="0"/>
                      </a:cubicBezTo>
                      <a:cubicBezTo>
                        <a:pt x="1110" y="0"/>
                        <a:pt x="1336" y="152"/>
                        <a:pt x="1434" y="45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6" name="Freeform 197" descr="© INSCALE GmbH, 21.06.2010"/>
                <p:cNvSpPr>
                  <a:spLocks/>
                </p:cNvSpPr>
                <p:nvPr/>
              </p:nvSpPr>
              <p:spPr bwMode="gray">
                <a:xfrm>
                  <a:off x="1633" y="1754"/>
                  <a:ext cx="18" cy="305"/>
                </a:xfrm>
                <a:custGeom>
                  <a:avLst/>
                  <a:gdLst>
                    <a:gd name="T0" fmla="*/ 154 w 154"/>
                    <a:gd name="T1" fmla="*/ 2624 h 2680"/>
                    <a:gd name="T2" fmla="*/ 118 w 154"/>
                    <a:gd name="T3" fmla="*/ 2680 h 2680"/>
                    <a:gd name="T4" fmla="*/ 35 w 154"/>
                    <a:gd name="T5" fmla="*/ 2680 h 2680"/>
                    <a:gd name="T6" fmla="*/ 0 w 154"/>
                    <a:gd name="T7" fmla="*/ 2624 h 2680"/>
                    <a:gd name="T8" fmla="*/ 0 w 154"/>
                    <a:gd name="T9" fmla="*/ 56 h 2680"/>
                    <a:gd name="T10" fmla="*/ 35 w 154"/>
                    <a:gd name="T11" fmla="*/ 0 h 2680"/>
                    <a:gd name="T12" fmla="*/ 118 w 154"/>
                    <a:gd name="T13" fmla="*/ 0 h 2680"/>
                    <a:gd name="T14" fmla="*/ 154 w 154"/>
                    <a:gd name="T15" fmla="*/ 56 h 2680"/>
                    <a:gd name="T16" fmla="*/ 154 w 154"/>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4" h="2680">
                      <a:moveTo>
                        <a:pt x="154" y="2624"/>
                      </a:moveTo>
                      <a:cubicBezTo>
                        <a:pt x="154" y="2655"/>
                        <a:pt x="138" y="2680"/>
                        <a:pt x="118" y="2680"/>
                      </a:cubicBezTo>
                      <a:cubicBezTo>
                        <a:pt x="35" y="2680"/>
                        <a:pt x="35" y="2680"/>
                        <a:pt x="35" y="2680"/>
                      </a:cubicBezTo>
                      <a:cubicBezTo>
                        <a:pt x="16" y="2680"/>
                        <a:pt x="0" y="2655"/>
                        <a:pt x="0" y="2624"/>
                      </a:cubicBezTo>
                      <a:cubicBezTo>
                        <a:pt x="0" y="56"/>
                        <a:pt x="0" y="56"/>
                        <a:pt x="0" y="56"/>
                      </a:cubicBezTo>
                      <a:cubicBezTo>
                        <a:pt x="0" y="25"/>
                        <a:pt x="16" y="0"/>
                        <a:pt x="35" y="0"/>
                      </a:cubicBezTo>
                      <a:cubicBezTo>
                        <a:pt x="118" y="0"/>
                        <a:pt x="118" y="0"/>
                        <a:pt x="118" y="0"/>
                      </a:cubicBezTo>
                      <a:cubicBezTo>
                        <a:pt x="138" y="0"/>
                        <a:pt x="154" y="25"/>
                        <a:pt x="154" y="56"/>
                      </a:cubicBezTo>
                      <a:lnTo>
                        <a:pt x="154"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sp>
              <p:nvSpPr>
                <p:cNvPr id="417" name="Freeform 198" descr="© INSCALE GmbH, 21.06.2010"/>
                <p:cNvSpPr>
                  <a:spLocks/>
                </p:cNvSpPr>
                <p:nvPr/>
              </p:nvSpPr>
              <p:spPr bwMode="gray">
                <a:xfrm>
                  <a:off x="1659" y="1754"/>
                  <a:ext cx="18" cy="305"/>
                </a:xfrm>
                <a:custGeom>
                  <a:avLst/>
                  <a:gdLst>
                    <a:gd name="T0" fmla="*/ 155 w 155"/>
                    <a:gd name="T1" fmla="*/ 2624 h 2680"/>
                    <a:gd name="T2" fmla="*/ 119 w 155"/>
                    <a:gd name="T3" fmla="*/ 2680 h 2680"/>
                    <a:gd name="T4" fmla="*/ 36 w 155"/>
                    <a:gd name="T5" fmla="*/ 2680 h 2680"/>
                    <a:gd name="T6" fmla="*/ 0 w 155"/>
                    <a:gd name="T7" fmla="*/ 2624 h 2680"/>
                    <a:gd name="T8" fmla="*/ 0 w 155"/>
                    <a:gd name="T9" fmla="*/ 56 h 2680"/>
                    <a:gd name="T10" fmla="*/ 36 w 155"/>
                    <a:gd name="T11" fmla="*/ 0 h 2680"/>
                    <a:gd name="T12" fmla="*/ 119 w 155"/>
                    <a:gd name="T13" fmla="*/ 0 h 2680"/>
                    <a:gd name="T14" fmla="*/ 155 w 155"/>
                    <a:gd name="T15" fmla="*/ 56 h 2680"/>
                    <a:gd name="T16" fmla="*/ 155 w 155"/>
                    <a:gd name="T17" fmla="*/ 2624 h 2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5" h="2680">
                      <a:moveTo>
                        <a:pt x="155" y="2624"/>
                      </a:moveTo>
                      <a:cubicBezTo>
                        <a:pt x="155" y="2655"/>
                        <a:pt x="138" y="2680"/>
                        <a:pt x="119" y="2680"/>
                      </a:cubicBezTo>
                      <a:cubicBezTo>
                        <a:pt x="36" y="2680"/>
                        <a:pt x="36" y="2680"/>
                        <a:pt x="36" y="2680"/>
                      </a:cubicBezTo>
                      <a:cubicBezTo>
                        <a:pt x="16" y="2680"/>
                        <a:pt x="0" y="2655"/>
                        <a:pt x="0" y="2624"/>
                      </a:cubicBezTo>
                      <a:cubicBezTo>
                        <a:pt x="0" y="56"/>
                        <a:pt x="0" y="56"/>
                        <a:pt x="0" y="56"/>
                      </a:cubicBezTo>
                      <a:cubicBezTo>
                        <a:pt x="0" y="25"/>
                        <a:pt x="16" y="0"/>
                        <a:pt x="36" y="0"/>
                      </a:cubicBezTo>
                      <a:cubicBezTo>
                        <a:pt x="119" y="0"/>
                        <a:pt x="119" y="0"/>
                        <a:pt x="119" y="0"/>
                      </a:cubicBezTo>
                      <a:cubicBezTo>
                        <a:pt x="138" y="0"/>
                        <a:pt x="155" y="25"/>
                        <a:pt x="155" y="56"/>
                      </a:cubicBezTo>
                      <a:lnTo>
                        <a:pt x="155" y="26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5" name="Group 404"/>
            <p:cNvGrpSpPr/>
            <p:nvPr/>
          </p:nvGrpSpPr>
          <p:grpSpPr>
            <a:xfrm>
              <a:off x="3481452" y="1169297"/>
              <a:ext cx="802744" cy="354703"/>
              <a:chOff x="3481452" y="1169297"/>
              <a:chExt cx="802744" cy="354703"/>
            </a:xfrm>
          </p:grpSpPr>
          <p:sp>
            <p:nvSpPr>
              <p:cNvPr id="409" name="Chevron 156"/>
              <p:cNvSpPr/>
              <p:nvPr/>
            </p:nvSpPr>
            <p:spPr>
              <a:xfrm>
                <a:off x="3481452" y="1169297"/>
                <a:ext cx="802744" cy="354703"/>
              </a:xfrm>
              <a:prstGeom prst="chevron">
                <a:avLst/>
              </a:prstGeom>
              <a:solidFill>
                <a:srgbClr val="EBEBE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grpSp>
            <p:nvGrpSpPr>
              <p:cNvPr id="410" name="Gruppieren 18"/>
              <p:cNvGrpSpPr>
                <a:grpSpLocks noChangeAspect="1"/>
              </p:cNvGrpSpPr>
              <p:nvPr/>
            </p:nvGrpSpPr>
            <p:grpSpPr>
              <a:xfrm>
                <a:off x="3701205" y="1219231"/>
                <a:ext cx="363238" cy="254834"/>
                <a:chOff x="5276852" y="3736975"/>
                <a:chExt cx="508000" cy="356394"/>
              </a:xfrm>
              <a:solidFill>
                <a:schemeClr val="bg1"/>
              </a:solidFill>
            </p:grpSpPr>
            <p:sp>
              <p:nvSpPr>
                <p:cNvPr id="411" name="Freeform 332" descr="© INSCALE GmbH, 21.06.2010"/>
                <p:cNvSpPr>
                  <a:spLocks/>
                </p:cNvSpPr>
                <p:nvPr/>
              </p:nvSpPr>
              <p:spPr bwMode="gray">
                <a:xfrm>
                  <a:off x="5530852" y="3736975"/>
                  <a:ext cx="254000" cy="307975"/>
                </a:xfrm>
                <a:custGeom>
                  <a:avLst/>
                  <a:gdLst>
                    <a:gd name="T0" fmla="*/ 0 w 165"/>
                    <a:gd name="T1" fmla="*/ 162 h 200"/>
                    <a:gd name="T2" fmla="*/ 38 w 165"/>
                    <a:gd name="T3" fmla="*/ 200 h 200"/>
                    <a:gd name="T4" fmla="*/ 128 w 165"/>
                    <a:gd name="T5" fmla="*/ 109 h 200"/>
                    <a:gd name="T6" fmla="*/ 164 w 165"/>
                    <a:gd name="T7" fmla="*/ 145 h 200"/>
                    <a:gd name="T8" fmla="*/ 165 w 165"/>
                    <a:gd name="T9" fmla="*/ 0 h 200"/>
                    <a:gd name="T10" fmla="*/ 20 w 165"/>
                    <a:gd name="T11" fmla="*/ 1 h 200"/>
                    <a:gd name="T12" fmla="*/ 56 w 165"/>
                    <a:gd name="T13" fmla="*/ 37 h 200"/>
                    <a:gd name="T14" fmla="*/ 28 w 165"/>
                    <a:gd name="T15" fmla="*/ 65 h 200"/>
                    <a:gd name="T16" fmla="*/ 62 w 165"/>
                    <a:gd name="T17" fmla="*/ 100 h 200"/>
                    <a:gd name="T18" fmla="*/ 0 w 165"/>
                    <a:gd name="T19" fmla="*/ 16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200">
                      <a:moveTo>
                        <a:pt x="0" y="162"/>
                      </a:moveTo>
                      <a:cubicBezTo>
                        <a:pt x="17" y="179"/>
                        <a:pt x="34" y="196"/>
                        <a:pt x="38" y="200"/>
                      </a:cubicBezTo>
                      <a:cubicBezTo>
                        <a:pt x="46" y="192"/>
                        <a:pt x="128" y="109"/>
                        <a:pt x="128" y="109"/>
                      </a:cubicBezTo>
                      <a:cubicBezTo>
                        <a:pt x="128" y="109"/>
                        <a:pt x="152" y="133"/>
                        <a:pt x="164" y="145"/>
                      </a:cubicBezTo>
                      <a:cubicBezTo>
                        <a:pt x="164" y="121"/>
                        <a:pt x="165" y="11"/>
                        <a:pt x="165" y="0"/>
                      </a:cubicBezTo>
                      <a:cubicBezTo>
                        <a:pt x="154" y="0"/>
                        <a:pt x="44" y="1"/>
                        <a:pt x="20" y="1"/>
                      </a:cubicBezTo>
                      <a:cubicBezTo>
                        <a:pt x="32" y="13"/>
                        <a:pt x="56" y="37"/>
                        <a:pt x="56" y="37"/>
                      </a:cubicBezTo>
                      <a:cubicBezTo>
                        <a:pt x="56" y="37"/>
                        <a:pt x="43" y="49"/>
                        <a:pt x="28" y="65"/>
                      </a:cubicBezTo>
                      <a:cubicBezTo>
                        <a:pt x="62" y="100"/>
                        <a:pt x="62" y="100"/>
                        <a:pt x="62" y="100"/>
                      </a:cubicBezTo>
                      <a:lnTo>
                        <a:pt x="0" y="162"/>
                      </a:lnTo>
                      <a:close/>
                    </a:path>
                  </a:pathLst>
                </a:custGeom>
                <a:grpFill/>
                <a:ln w="9525">
                  <a:noFill/>
                  <a:round/>
                  <a:headEnd/>
                  <a:tailEnd/>
                </a:ln>
              </p:spPr>
              <p:txBody>
                <a:bodyPr/>
                <a:lstStyle/>
                <a:p>
                  <a:endParaRPr lang="de-DE" dirty="0"/>
                </a:p>
              </p:txBody>
            </p:sp>
            <p:sp>
              <p:nvSpPr>
                <p:cNvPr id="412" name="Freeform 334" descr="© INSCALE GmbH, 21.06.2010"/>
                <p:cNvSpPr>
                  <a:spLocks/>
                </p:cNvSpPr>
                <p:nvPr/>
              </p:nvSpPr>
              <p:spPr bwMode="gray">
                <a:xfrm>
                  <a:off x="5276852" y="3763169"/>
                  <a:ext cx="328613" cy="330200"/>
                </a:xfrm>
                <a:custGeom>
                  <a:avLst/>
                  <a:gdLst>
                    <a:gd name="T0" fmla="*/ 508 w 508"/>
                    <a:gd name="T1" fmla="*/ 194 h 508"/>
                    <a:gd name="T2" fmla="*/ 428 w 508"/>
                    <a:gd name="T3" fmla="*/ 111 h 508"/>
                    <a:gd name="T4" fmla="*/ 407 w 508"/>
                    <a:gd name="T5" fmla="*/ 90 h 508"/>
                    <a:gd name="T6" fmla="*/ 317 w 508"/>
                    <a:gd name="T7" fmla="*/ 0 h 508"/>
                    <a:gd name="T8" fmla="*/ 104 w 508"/>
                    <a:gd name="T9" fmla="*/ 215 h 508"/>
                    <a:gd name="T10" fmla="*/ 5 w 508"/>
                    <a:gd name="T11" fmla="*/ 116 h 508"/>
                    <a:gd name="T12" fmla="*/ 0 w 508"/>
                    <a:gd name="T13" fmla="*/ 508 h 508"/>
                    <a:gd name="T14" fmla="*/ 395 w 508"/>
                    <a:gd name="T15" fmla="*/ 505 h 508"/>
                    <a:gd name="T16" fmla="*/ 296 w 508"/>
                    <a:gd name="T17" fmla="*/ 406 h 508"/>
                    <a:gd name="T18" fmla="*/ 341 w 508"/>
                    <a:gd name="T19" fmla="*/ 361 h 508"/>
                    <a:gd name="T20" fmla="*/ 362 w 508"/>
                    <a:gd name="T21" fmla="*/ 340 h 508"/>
                    <a:gd name="T22" fmla="*/ 508 w 508"/>
                    <a:gd name="T23" fmla="*/ 194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8" h="508">
                      <a:moveTo>
                        <a:pt x="508" y="194"/>
                      </a:moveTo>
                      <a:lnTo>
                        <a:pt x="428" y="111"/>
                      </a:lnTo>
                      <a:lnTo>
                        <a:pt x="407" y="90"/>
                      </a:lnTo>
                      <a:lnTo>
                        <a:pt x="317" y="0"/>
                      </a:lnTo>
                      <a:lnTo>
                        <a:pt x="104" y="215"/>
                      </a:lnTo>
                      <a:lnTo>
                        <a:pt x="5" y="116"/>
                      </a:lnTo>
                      <a:lnTo>
                        <a:pt x="0" y="508"/>
                      </a:lnTo>
                      <a:lnTo>
                        <a:pt x="395" y="505"/>
                      </a:lnTo>
                      <a:lnTo>
                        <a:pt x="296" y="406"/>
                      </a:lnTo>
                      <a:lnTo>
                        <a:pt x="341" y="361"/>
                      </a:lnTo>
                      <a:lnTo>
                        <a:pt x="362" y="340"/>
                      </a:lnTo>
                      <a:lnTo>
                        <a:pt x="508" y="19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de-DE" dirty="0"/>
                </a:p>
              </p:txBody>
            </p:sp>
          </p:grpSp>
        </p:grpSp>
        <p:grpSp>
          <p:nvGrpSpPr>
            <p:cNvPr id="406" name="Group 405"/>
            <p:cNvGrpSpPr/>
            <p:nvPr/>
          </p:nvGrpSpPr>
          <p:grpSpPr>
            <a:xfrm>
              <a:off x="4859804" y="1169297"/>
              <a:ext cx="802744" cy="354703"/>
              <a:chOff x="4859804" y="1169297"/>
              <a:chExt cx="802744" cy="354703"/>
            </a:xfrm>
          </p:grpSpPr>
          <p:sp>
            <p:nvSpPr>
              <p:cNvPr id="407" name="Chevron 158"/>
              <p:cNvSpPr/>
              <p:nvPr/>
            </p:nvSpPr>
            <p:spPr>
              <a:xfrm>
                <a:off x="4859804" y="1169297"/>
                <a:ext cx="802744" cy="354703"/>
              </a:xfrm>
              <a:prstGeom prst="chevron">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91440" rtlCol="0" anchor="ctr"/>
              <a:lstStyle/>
              <a:p>
                <a:pPr algn="ctr">
                  <a:lnSpc>
                    <a:spcPct val="90000"/>
                  </a:lnSpc>
                </a:pPr>
                <a:endParaRPr lang="en-US" sz="1000" i="1" dirty="0">
                  <a:solidFill>
                    <a:schemeClr val="bg1"/>
                  </a:solidFill>
                </a:endParaRPr>
              </a:p>
            </p:txBody>
          </p:sp>
          <p:sp>
            <p:nvSpPr>
              <p:cNvPr id="408" name="Freeform 780"/>
              <p:cNvSpPr>
                <a:spLocks noChangeAspect="1" noEditPoints="1"/>
              </p:cNvSpPr>
              <p:nvPr/>
            </p:nvSpPr>
            <p:spPr bwMode="auto">
              <a:xfrm>
                <a:off x="5146527" y="1210746"/>
                <a:ext cx="229298" cy="271804"/>
              </a:xfrm>
              <a:custGeom>
                <a:avLst/>
                <a:gdLst>
                  <a:gd name="T0" fmla="*/ 462 w 615"/>
                  <a:gd name="T1" fmla="*/ 178 h 729"/>
                  <a:gd name="T2" fmla="*/ 505 w 615"/>
                  <a:gd name="T3" fmla="*/ 227 h 729"/>
                  <a:gd name="T4" fmla="*/ 530 w 615"/>
                  <a:gd name="T5" fmla="*/ 251 h 729"/>
                  <a:gd name="T6" fmla="*/ 490 w 615"/>
                  <a:gd name="T7" fmla="*/ 253 h 729"/>
                  <a:gd name="T8" fmla="*/ 475 w 615"/>
                  <a:gd name="T9" fmla="*/ 243 h 729"/>
                  <a:gd name="T10" fmla="*/ 470 w 615"/>
                  <a:gd name="T11" fmla="*/ 267 h 729"/>
                  <a:gd name="T12" fmla="*/ 516 w 615"/>
                  <a:gd name="T13" fmla="*/ 289 h 729"/>
                  <a:gd name="T14" fmla="*/ 557 w 615"/>
                  <a:gd name="T15" fmla="*/ 234 h 729"/>
                  <a:gd name="T16" fmla="*/ 505 w 615"/>
                  <a:gd name="T17" fmla="*/ 204 h 729"/>
                  <a:gd name="T18" fmla="*/ 486 w 615"/>
                  <a:gd name="T19" fmla="*/ 191 h 729"/>
                  <a:gd name="T20" fmla="*/ 514 w 615"/>
                  <a:gd name="T21" fmla="*/ 176 h 729"/>
                  <a:gd name="T22" fmla="*/ 534 w 615"/>
                  <a:gd name="T23" fmla="*/ 185 h 729"/>
                  <a:gd name="T24" fmla="*/ 555 w 615"/>
                  <a:gd name="T25" fmla="*/ 180 h 729"/>
                  <a:gd name="T26" fmla="*/ 517 w 615"/>
                  <a:gd name="T27" fmla="*/ 144 h 729"/>
                  <a:gd name="T28" fmla="*/ 151 w 615"/>
                  <a:gd name="T29" fmla="*/ 136 h 729"/>
                  <a:gd name="T30" fmla="*/ 130 w 615"/>
                  <a:gd name="T31" fmla="*/ 194 h 729"/>
                  <a:gd name="T32" fmla="*/ 183 w 615"/>
                  <a:gd name="T33" fmla="*/ 220 h 729"/>
                  <a:gd name="T34" fmla="*/ 160 w 615"/>
                  <a:gd name="T35" fmla="*/ 236 h 729"/>
                  <a:gd name="T36" fmla="*/ 134 w 615"/>
                  <a:gd name="T37" fmla="*/ 226 h 729"/>
                  <a:gd name="T38" fmla="*/ 112 w 615"/>
                  <a:gd name="T39" fmla="*/ 233 h 729"/>
                  <a:gd name="T40" fmla="*/ 152 w 615"/>
                  <a:gd name="T41" fmla="*/ 269 h 729"/>
                  <a:gd name="T42" fmla="*/ 200 w 615"/>
                  <a:gd name="T43" fmla="*/ 247 h 729"/>
                  <a:gd name="T44" fmla="*/ 168 w 615"/>
                  <a:gd name="T45" fmla="*/ 186 h 729"/>
                  <a:gd name="T46" fmla="*/ 149 w 615"/>
                  <a:gd name="T47" fmla="*/ 178 h 729"/>
                  <a:gd name="T48" fmla="*/ 152 w 615"/>
                  <a:gd name="T49" fmla="*/ 155 h 729"/>
                  <a:gd name="T50" fmla="*/ 186 w 615"/>
                  <a:gd name="T51" fmla="*/ 163 h 729"/>
                  <a:gd name="T52" fmla="*/ 200 w 615"/>
                  <a:gd name="T53" fmla="*/ 168 h 729"/>
                  <a:gd name="T54" fmla="*/ 181 w 615"/>
                  <a:gd name="T55" fmla="*/ 137 h 729"/>
                  <a:gd name="T56" fmla="*/ 315 w 615"/>
                  <a:gd name="T57" fmla="*/ 68 h 729"/>
                  <a:gd name="T58" fmla="*/ 234 w 615"/>
                  <a:gd name="T59" fmla="*/ 141 h 729"/>
                  <a:gd name="T60" fmla="*/ 284 w 615"/>
                  <a:gd name="T61" fmla="*/ 249 h 729"/>
                  <a:gd name="T62" fmla="*/ 391 w 615"/>
                  <a:gd name="T63" fmla="*/ 311 h 729"/>
                  <a:gd name="T64" fmla="*/ 283 w 615"/>
                  <a:gd name="T65" fmla="*/ 325 h 729"/>
                  <a:gd name="T66" fmla="*/ 256 w 615"/>
                  <a:gd name="T67" fmla="*/ 306 h 729"/>
                  <a:gd name="T68" fmla="*/ 249 w 615"/>
                  <a:gd name="T69" fmla="*/ 367 h 729"/>
                  <a:gd name="T70" fmla="*/ 318 w 615"/>
                  <a:gd name="T71" fmla="*/ 417 h 729"/>
                  <a:gd name="T72" fmla="*/ 408 w 615"/>
                  <a:gd name="T73" fmla="*/ 376 h 729"/>
                  <a:gd name="T74" fmla="*/ 430 w 615"/>
                  <a:gd name="T75" fmla="*/ 258 h 729"/>
                  <a:gd name="T76" fmla="*/ 323 w 615"/>
                  <a:gd name="T77" fmla="*/ 211 h 729"/>
                  <a:gd name="T78" fmla="*/ 284 w 615"/>
                  <a:gd name="T79" fmla="*/ 182 h 729"/>
                  <a:gd name="T80" fmla="*/ 363 w 615"/>
                  <a:gd name="T81" fmla="*/ 149 h 729"/>
                  <a:gd name="T82" fmla="*/ 400 w 615"/>
                  <a:gd name="T83" fmla="*/ 173 h 729"/>
                  <a:gd name="T84" fmla="*/ 444 w 615"/>
                  <a:gd name="T85" fmla="*/ 141 h 729"/>
                  <a:gd name="T86" fmla="*/ 356 w 615"/>
                  <a:gd name="T87" fmla="*/ 69 h 729"/>
                  <a:gd name="T88" fmla="*/ 463 w 615"/>
                  <a:gd name="T89" fmla="*/ 31 h 729"/>
                  <a:gd name="T90" fmla="*/ 615 w 615"/>
                  <a:gd name="T91" fmla="*/ 274 h 729"/>
                  <a:gd name="T92" fmla="*/ 490 w 615"/>
                  <a:gd name="T93" fmla="*/ 547 h 729"/>
                  <a:gd name="T94" fmla="*/ 348 w 615"/>
                  <a:gd name="T95" fmla="*/ 694 h 729"/>
                  <a:gd name="T96" fmla="*/ 219 w 615"/>
                  <a:gd name="T97" fmla="*/ 657 h 729"/>
                  <a:gd name="T98" fmla="*/ 105 w 615"/>
                  <a:gd name="T99" fmla="*/ 670 h 729"/>
                  <a:gd name="T100" fmla="*/ 91 w 615"/>
                  <a:gd name="T101" fmla="*/ 599 h 729"/>
                  <a:gd name="T102" fmla="*/ 57 w 615"/>
                  <a:gd name="T103" fmla="*/ 551 h 729"/>
                  <a:gd name="T104" fmla="*/ 70 w 615"/>
                  <a:gd name="T105" fmla="*/ 532 h 729"/>
                  <a:gd name="T106" fmla="*/ 34 w 615"/>
                  <a:gd name="T107" fmla="*/ 500 h 729"/>
                  <a:gd name="T108" fmla="*/ 5 w 615"/>
                  <a:gd name="T109" fmla="*/ 463 h 729"/>
                  <a:gd name="T110" fmla="*/ 25 w 615"/>
                  <a:gd name="T111" fmla="*/ 380 h 729"/>
                  <a:gd name="T112" fmla="*/ 47 w 615"/>
                  <a:gd name="T113" fmla="*/ 283 h 729"/>
                  <a:gd name="T114" fmla="*/ 160 w 615"/>
                  <a:gd name="T115" fmla="*/ 44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15" h="729">
                    <a:moveTo>
                      <a:pt x="501" y="142"/>
                    </a:moveTo>
                    <a:lnTo>
                      <a:pt x="499" y="142"/>
                    </a:lnTo>
                    <a:lnTo>
                      <a:pt x="497" y="144"/>
                    </a:lnTo>
                    <a:lnTo>
                      <a:pt x="497" y="145"/>
                    </a:lnTo>
                    <a:lnTo>
                      <a:pt x="497" y="157"/>
                    </a:lnTo>
                    <a:lnTo>
                      <a:pt x="483" y="160"/>
                    </a:lnTo>
                    <a:lnTo>
                      <a:pt x="471" y="167"/>
                    </a:lnTo>
                    <a:lnTo>
                      <a:pt x="462" y="178"/>
                    </a:lnTo>
                    <a:lnTo>
                      <a:pt x="459" y="190"/>
                    </a:lnTo>
                    <a:lnTo>
                      <a:pt x="463" y="203"/>
                    </a:lnTo>
                    <a:lnTo>
                      <a:pt x="467" y="208"/>
                    </a:lnTo>
                    <a:lnTo>
                      <a:pt x="472" y="212"/>
                    </a:lnTo>
                    <a:lnTo>
                      <a:pt x="477" y="216"/>
                    </a:lnTo>
                    <a:lnTo>
                      <a:pt x="484" y="218"/>
                    </a:lnTo>
                    <a:lnTo>
                      <a:pt x="494" y="222"/>
                    </a:lnTo>
                    <a:lnTo>
                      <a:pt x="505" y="227"/>
                    </a:lnTo>
                    <a:lnTo>
                      <a:pt x="515" y="231"/>
                    </a:lnTo>
                    <a:lnTo>
                      <a:pt x="520" y="233"/>
                    </a:lnTo>
                    <a:lnTo>
                      <a:pt x="524" y="235"/>
                    </a:lnTo>
                    <a:lnTo>
                      <a:pt x="528" y="238"/>
                    </a:lnTo>
                    <a:lnTo>
                      <a:pt x="530" y="240"/>
                    </a:lnTo>
                    <a:lnTo>
                      <a:pt x="532" y="244"/>
                    </a:lnTo>
                    <a:lnTo>
                      <a:pt x="532" y="248"/>
                    </a:lnTo>
                    <a:lnTo>
                      <a:pt x="530" y="251"/>
                    </a:lnTo>
                    <a:lnTo>
                      <a:pt x="528" y="255"/>
                    </a:lnTo>
                    <a:lnTo>
                      <a:pt x="523" y="256"/>
                    </a:lnTo>
                    <a:lnTo>
                      <a:pt x="519" y="257"/>
                    </a:lnTo>
                    <a:lnTo>
                      <a:pt x="512" y="257"/>
                    </a:lnTo>
                    <a:lnTo>
                      <a:pt x="506" y="257"/>
                    </a:lnTo>
                    <a:lnTo>
                      <a:pt x="499" y="256"/>
                    </a:lnTo>
                    <a:lnTo>
                      <a:pt x="494" y="255"/>
                    </a:lnTo>
                    <a:lnTo>
                      <a:pt x="490" y="253"/>
                    </a:lnTo>
                    <a:lnTo>
                      <a:pt x="485" y="251"/>
                    </a:lnTo>
                    <a:lnTo>
                      <a:pt x="481" y="248"/>
                    </a:lnTo>
                    <a:lnTo>
                      <a:pt x="480" y="248"/>
                    </a:lnTo>
                    <a:lnTo>
                      <a:pt x="480" y="247"/>
                    </a:lnTo>
                    <a:lnTo>
                      <a:pt x="480" y="247"/>
                    </a:lnTo>
                    <a:lnTo>
                      <a:pt x="480" y="247"/>
                    </a:lnTo>
                    <a:lnTo>
                      <a:pt x="477" y="244"/>
                    </a:lnTo>
                    <a:lnTo>
                      <a:pt x="475" y="243"/>
                    </a:lnTo>
                    <a:lnTo>
                      <a:pt x="472" y="243"/>
                    </a:lnTo>
                    <a:lnTo>
                      <a:pt x="467" y="244"/>
                    </a:lnTo>
                    <a:lnTo>
                      <a:pt x="463" y="247"/>
                    </a:lnTo>
                    <a:lnTo>
                      <a:pt x="459" y="249"/>
                    </a:lnTo>
                    <a:lnTo>
                      <a:pt x="458" y="253"/>
                    </a:lnTo>
                    <a:lnTo>
                      <a:pt x="458" y="256"/>
                    </a:lnTo>
                    <a:lnTo>
                      <a:pt x="459" y="258"/>
                    </a:lnTo>
                    <a:lnTo>
                      <a:pt x="470" y="267"/>
                    </a:lnTo>
                    <a:lnTo>
                      <a:pt x="483" y="273"/>
                    </a:lnTo>
                    <a:lnTo>
                      <a:pt x="497" y="276"/>
                    </a:lnTo>
                    <a:lnTo>
                      <a:pt x="497" y="287"/>
                    </a:lnTo>
                    <a:lnTo>
                      <a:pt x="497" y="288"/>
                    </a:lnTo>
                    <a:lnTo>
                      <a:pt x="499" y="289"/>
                    </a:lnTo>
                    <a:lnTo>
                      <a:pt x="501" y="291"/>
                    </a:lnTo>
                    <a:lnTo>
                      <a:pt x="514" y="291"/>
                    </a:lnTo>
                    <a:lnTo>
                      <a:pt x="516" y="289"/>
                    </a:lnTo>
                    <a:lnTo>
                      <a:pt x="517" y="288"/>
                    </a:lnTo>
                    <a:lnTo>
                      <a:pt x="517" y="287"/>
                    </a:lnTo>
                    <a:lnTo>
                      <a:pt x="517" y="276"/>
                    </a:lnTo>
                    <a:lnTo>
                      <a:pt x="534" y="274"/>
                    </a:lnTo>
                    <a:lnTo>
                      <a:pt x="546" y="269"/>
                    </a:lnTo>
                    <a:lnTo>
                      <a:pt x="555" y="258"/>
                    </a:lnTo>
                    <a:lnTo>
                      <a:pt x="559" y="247"/>
                    </a:lnTo>
                    <a:lnTo>
                      <a:pt x="557" y="234"/>
                    </a:lnTo>
                    <a:lnTo>
                      <a:pt x="551" y="225"/>
                    </a:lnTo>
                    <a:lnTo>
                      <a:pt x="541" y="218"/>
                    </a:lnTo>
                    <a:lnTo>
                      <a:pt x="529" y="213"/>
                    </a:lnTo>
                    <a:lnTo>
                      <a:pt x="517" y="208"/>
                    </a:lnTo>
                    <a:lnTo>
                      <a:pt x="515" y="208"/>
                    </a:lnTo>
                    <a:lnTo>
                      <a:pt x="511" y="207"/>
                    </a:lnTo>
                    <a:lnTo>
                      <a:pt x="508" y="206"/>
                    </a:lnTo>
                    <a:lnTo>
                      <a:pt x="505" y="204"/>
                    </a:lnTo>
                    <a:lnTo>
                      <a:pt x="502" y="203"/>
                    </a:lnTo>
                    <a:lnTo>
                      <a:pt x="501" y="202"/>
                    </a:lnTo>
                    <a:lnTo>
                      <a:pt x="499" y="202"/>
                    </a:lnTo>
                    <a:lnTo>
                      <a:pt x="499" y="202"/>
                    </a:lnTo>
                    <a:lnTo>
                      <a:pt x="494" y="200"/>
                    </a:lnTo>
                    <a:lnTo>
                      <a:pt x="490" y="198"/>
                    </a:lnTo>
                    <a:lnTo>
                      <a:pt x="488" y="195"/>
                    </a:lnTo>
                    <a:lnTo>
                      <a:pt x="486" y="191"/>
                    </a:lnTo>
                    <a:lnTo>
                      <a:pt x="486" y="187"/>
                    </a:lnTo>
                    <a:lnTo>
                      <a:pt x="488" y="184"/>
                    </a:lnTo>
                    <a:lnTo>
                      <a:pt x="489" y="181"/>
                    </a:lnTo>
                    <a:lnTo>
                      <a:pt x="494" y="178"/>
                    </a:lnTo>
                    <a:lnTo>
                      <a:pt x="499" y="176"/>
                    </a:lnTo>
                    <a:lnTo>
                      <a:pt x="503" y="176"/>
                    </a:lnTo>
                    <a:lnTo>
                      <a:pt x="508" y="175"/>
                    </a:lnTo>
                    <a:lnTo>
                      <a:pt x="514" y="176"/>
                    </a:lnTo>
                    <a:lnTo>
                      <a:pt x="520" y="177"/>
                    </a:lnTo>
                    <a:lnTo>
                      <a:pt x="523" y="178"/>
                    </a:lnTo>
                    <a:lnTo>
                      <a:pt x="525" y="180"/>
                    </a:lnTo>
                    <a:lnTo>
                      <a:pt x="529" y="181"/>
                    </a:lnTo>
                    <a:lnTo>
                      <a:pt x="532" y="184"/>
                    </a:lnTo>
                    <a:lnTo>
                      <a:pt x="533" y="185"/>
                    </a:lnTo>
                    <a:lnTo>
                      <a:pt x="533" y="185"/>
                    </a:lnTo>
                    <a:lnTo>
                      <a:pt x="534" y="185"/>
                    </a:lnTo>
                    <a:lnTo>
                      <a:pt x="534" y="186"/>
                    </a:lnTo>
                    <a:lnTo>
                      <a:pt x="536" y="187"/>
                    </a:lnTo>
                    <a:lnTo>
                      <a:pt x="538" y="189"/>
                    </a:lnTo>
                    <a:lnTo>
                      <a:pt x="542" y="189"/>
                    </a:lnTo>
                    <a:lnTo>
                      <a:pt x="546" y="189"/>
                    </a:lnTo>
                    <a:lnTo>
                      <a:pt x="551" y="186"/>
                    </a:lnTo>
                    <a:lnTo>
                      <a:pt x="554" y="182"/>
                    </a:lnTo>
                    <a:lnTo>
                      <a:pt x="555" y="180"/>
                    </a:lnTo>
                    <a:lnTo>
                      <a:pt x="555" y="176"/>
                    </a:lnTo>
                    <a:lnTo>
                      <a:pt x="554" y="173"/>
                    </a:lnTo>
                    <a:lnTo>
                      <a:pt x="547" y="167"/>
                    </a:lnTo>
                    <a:lnTo>
                      <a:pt x="537" y="162"/>
                    </a:lnTo>
                    <a:lnTo>
                      <a:pt x="526" y="158"/>
                    </a:lnTo>
                    <a:lnTo>
                      <a:pt x="517" y="157"/>
                    </a:lnTo>
                    <a:lnTo>
                      <a:pt x="517" y="145"/>
                    </a:lnTo>
                    <a:lnTo>
                      <a:pt x="517" y="144"/>
                    </a:lnTo>
                    <a:lnTo>
                      <a:pt x="516" y="142"/>
                    </a:lnTo>
                    <a:lnTo>
                      <a:pt x="514" y="142"/>
                    </a:lnTo>
                    <a:lnTo>
                      <a:pt x="501" y="142"/>
                    </a:lnTo>
                    <a:close/>
                    <a:moveTo>
                      <a:pt x="155" y="122"/>
                    </a:moveTo>
                    <a:lnTo>
                      <a:pt x="152" y="122"/>
                    </a:lnTo>
                    <a:lnTo>
                      <a:pt x="151" y="123"/>
                    </a:lnTo>
                    <a:lnTo>
                      <a:pt x="151" y="124"/>
                    </a:lnTo>
                    <a:lnTo>
                      <a:pt x="151" y="136"/>
                    </a:lnTo>
                    <a:lnTo>
                      <a:pt x="137" y="140"/>
                    </a:lnTo>
                    <a:lnTo>
                      <a:pt x="125" y="146"/>
                    </a:lnTo>
                    <a:lnTo>
                      <a:pt x="116" y="158"/>
                    </a:lnTo>
                    <a:lnTo>
                      <a:pt x="114" y="169"/>
                    </a:lnTo>
                    <a:lnTo>
                      <a:pt x="116" y="181"/>
                    </a:lnTo>
                    <a:lnTo>
                      <a:pt x="120" y="187"/>
                    </a:lnTo>
                    <a:lnTo>
                      <a:pt x="125" y="191"/>
                    </a:lnTo>
                    <a:lnTo>
                      <a:pt x="130" y="194"/>
                    </a:lnTo>
                    <a:lnTo>
                      <a:pt x="137" y="197"/>
                    </a:lnTo>
                    <a:lnTo>
                      <a:pt x="147" y="202"/>
                    </a:lnTo>
                    <a:lnTo>
                      <a:pt x="159" y="206"/>
                    </a:lnTo>
                    <a:lnTo>
                      <a:pt x="168" y="209"/>
                    </a:lnTo>
                    <a:lnTo>
                      <a:pt x="174" y="212"/>
                    </a:lnTo>
                    <a:lnTo>
                      <a:pt x="178" y="215"/>
                    </a:lnTo>
                    <a:lnTo>
                      <a:pt x="182" y="217"/>
                    </a:lnTo>
                    <a:lnTo>
                      <a:pt x="183" y="220"/>
                    </a:lnTo>
                    <a:lnTo>
                      <a:pt x="185" y="224"/>
                    </a:lnTo>
                    <a:lnTo>
                      <a:pt x="185" y="226"/>
                    </a:lnTo>
                    <a:lnTo>
                      <a:pt x="183" y="230"/>
                    </a:lnTo>
                    <a:lnTo>
                      <a:pt x="181" y="233"/>
                    </a:lnTo>
                    <a:lnTo>
                      <a:pt x="177" y="235"/>
                    </a:lnTo>
                    <a:lnTo>
                      <a:pt x="172" y="236"/>
                    </a:lnTo>
                    <a:lnTo>
                      <a:pt x="165" y="236"/>
                    </a:lnTo>
                    <a:lnTo>
                      <a:pt x="160" y="236"/>
                    </a:lnTo>
                    <a:lnTo>
                      <a:pt x="154" y="235"/>
                    </a:lnTo>
                    <a:lnTo>
                      <a:pt x="147" y="234"/>
                    </a:lnTo>
                    <a:lnTo>
                      <a:pt x="143" y="233"/>
                    </a:lnTo>
                    <a:lnTo>
                      <a:pt x="140" y="230"/>
                    </a:lnTo>
                    <a:lnTo>
                      <a:pt x="136" y="227"/>
                    </a:lnTo>
                    <a:lnTo>
                      <a:pt x="134" y="226"/>
                    </a:lnTo>
                    <a:lnTo>
                      <a:pt x="134" y="226"/>
                    </a:lnTo>
                    <a:lnTo>
                      <a:pt x="134" y="226"/>
                    </a:lnTo>
                    <a:lnTo>
                      <a:pt x="133" y="226"/>
                    </a:lnTo>
                    <a:lnTo>
                      <a:pt x="132" y="224"/>
                    </a:lnTo>
                    <a:lnTo>
                      <a:pt x="129" y="222"/>
                    </a:lnTo>
                    <a:lnTo>
                      <a:pt x="127" y="222"/>
                    </a:lnTo>
                    <a:lnTo>
                      <a:pt x="121" y="224"/>
                    </a:lnTo>
                    <a:lnTo>
                      <a:pt x="116" y="226"/>
                    </a:lnTo>
                    <a:lnTo>
                      <a:pt x="114" y="229"/>
                    </a:lnTo>
                    <a:lnTo>
                      <a:pt x="112" y="233"/>
                    </a:lnTo>
                    <a:lnTo>
                      <a:pt x="112" y="235"/>
                    </a:lnTo>
                    <a:lnTo>
                      <a:pt x="114" y="238"/>
                    </a:lnTo>
                    <a:lnTo>
                      <a:pt x="123" y="247"/>
                    </a:lnTo>
                    <a:lnTo>
                      <a:pt x="136" y="252"/>
                    </a:lnTo>
                    <a:lnTo>
                      <a:pt x="151" y="256"/>
                    </a:lnTo>
                    <a:lnTo>
                      <a:pt x="151" y="266"/>
                    </a:lnTo>
                    <a:lnTo>
                      <a:pt x="151" y="267"/>
                    </a:lnTo>
                    <a:lnTo>
                      <a:pt x="152" y="269"/>
                    </a:lnTo>
                    <a:lnTo>
                      <a:pt x="155" y="269"/>
                    </a:lnTo>
                    <a:lnTo>
                      <a:pt x="168" y="269"/>
                    </a:lnTo>
                    <a:lnTo>
                      <a:pt x="169" y="269"/>
                    </a:lnTo>
                    <a:lnTo>
                      <a:pt x="170" y="267"/>
                    </a:lnTo>
                    <a:lnTo>
                      <a:pt x="172" y="266"/>
                    </a:lnTo>
                    <a:lnTo>
                      <a:pt x="172" y="256"/>
                    </a:lnTo>
                    <a:lnTo>
                      <a:pt x="187" y="253"/>
                    </a:lnTo>
                    <a:lnTo>
                      <a:pt x="200" y="247"/>
                    </a:lnTo>
                    <a:lnTo>
                      <a:pt x="209" y="238"/>
                    </a:lnTo>
                    <a:lnTo>
                      <a:pt x="213" y="225"/>
                    </a:lnTo>
                    <a:lnTo>
                      <a:pt x="212" y="213"/>
                    </a:lnTo>
                    <a:lnTo>
                      <a:pt x="205" y="204"/>
                    </a:lnTo>
                    <a:lnTo>
                      <a:pt x="195" y="198"/>
                    </a:lnTo>
                    <a:lnTo>
                      <a:pt x="182" y="191"/>
                    </a:lnTo>
                    <a:lnTo>
                      <a:pt x="170" y="187"/>
                    </a:lnTo>
                    <a:lnTo>
                      <a:pt x="168" y="186"/>
                    </a:lnTo>
                    <a:lnTo>
                      <a:pt x="165" y="185"/>
                    </a:lnTo>
                    <a:lnTo>
                      <a:pt x="161" y="184"/>
                    </a:lnTo>
                    <a:lnTo>
                      <a:pt x="159" y="182"/>
                    </a:lnTo>
                    <a:lnTo>
                      <a:pt x="156" y="182"/>
                    </a:lnTo>
                    <a:lnTo>
                      <a:pt x="154" y="181"/>
                    </a:lnTo>
                    <a:lnTo>
                      <a:pt x="154" y="181"/>
                    </a:lnTo>
                    <a:lnTo>
                      <a:pt x="152" y="181"/>
                    </a:lnTo>
                    <a:lnTo>
                      <a:pt x="149" y="178"/>
                    </a:lnTo>
                    <a:lnTo>
                      <a:pt x="145" y="177"/>
                    </a:lnTo>
                    <a:lnTo>
                      <a:pt x="142" y="173"/>
                    </a:lnTo>
                    <a:lnTo>
                      <a:pt x="140" y="171"/>
                    </a:lnTo>
                    <a:lnTo>
                      <a:pt x="140" y="167"/>
                    </a:lnTo>
                    <a:lnTo>
                      <a:pt x="141" y="163"/>
                    </a:lnTo>
                    <a:lnTo>
                      <a:pt x="143" y="160"/>
                    </a:lnTo>
                    <a:lnTo>
                      <a:pt x="149" y="157"/>
                    </a:lnTo>
                    <a:lnTo>
                      <a:pt x="152" y="155"/>
                    </a:lnTo>
                    <a:lnTo>
                      <a:pt x="158" y="154"/>
                    </a:lnTo>
                    <a:lnTo>
                      <a:pt x="161" y="154"/>
                    </a:lnTo>
                    <a:lnTo>
                      <a:pt x="168" y="155"/>
                    </a:lnTo>
                    <a:lnTo>
                      <a:pt x="173" y="157"/>
                    </a:lnTo>
                    <a:lnTo>
                      <a:pt x="176" y="158"/>
                    </a:lnTo>
                    <a:lnTo>
                      <a:pt x="180" y="159"/>
                    </a:lnTo>
                    <a:lnTo>
                      <a:pt x="182" y="160"/>
                    </a:lnTo>
                    <a:lnTo>
                      <a:pt x="186" y="163"/>
                    </a:lnTo>
                    <a:lnTo>
                      <a:pt x="187" y="164"/>
                    </a:lnTo>
                    <a:lnTo>
                      <a:pt x="187" y="164"/>
                    </a:lnTo>
                    <a:lnTo>
                      <a:pt x="187" y="164"/>
                    </a:lnTo>
                    <a:lnTo>
                      <a:pt x="189" y="166"/>
                    </a:lnTo>
                    <a:lnTo>
                      <a:pt x="190" y="167"/>
                    </a:lnTo>
                    <a:lnTo>
                      <a:pt x="192" y="168"/>
                    </a:lnTo>
                    <a:lnTo>
                      <a:pt x="195" y="168"/>
                    </a:lnTo>
                    <a:lnTo>
                      <a:pt x="200" y="168"/>
                    </a:lnTo>
                    <a:lnTo>
                      <a:pt x="204" y="164"/>
                    </a:lnTo>
                    <a:lnTo>
                      <a:pt x="208" y="162"/>
                    </a:lnTo>
                    <a:lnTo>
                      <a:pt x="209" y="159"/>
                    </a:lnTo>
                    <a:lnTo>
                      <a:pt x="209" y="155"/>
                    </a:lnTo>
                    <a:lnTo>
                      <a:pt x="208" y="153"/>
                    </a:lnTo>
                    <a:lnTo>
                      <a:pt x="200" y="146"/>
                    </a:lnTo>
                    <a:lnTo>
                      <a:pt x="190" y="140"/>
                    </a:lnTo>
                    <a:lnTo>
                      <a:pt x="181" y="137"/>
                    </a:lnTo>
                    <a:lnTo>
                      <a:pt x="172" y="136"/>
                    </a:lnTo>
                    <a:lnTo>
                      <a:pt x="172" y="124"/>
                    </a:lnTo>
                    <a:lnTo>
                      <a:pt x="170" y="123"/>
                    </a:lnTo>
                    <a:lnTo>
                      <a:pt x="169" y="122"/>
                    </a:lnTo>
                    <a:lnTo>
                      <a:pt x="168" y="122"/>
                    </a:lnTo>
                    <a:lnTo>
                      <a:pt x="155" y="122"/>
                    </a:lnTo>
                    <a:close/>
                    <a:moveTo>
                      <a:pt x="318" y="66"/>
                    </a:moveTo>
                    <a:lnTo>
                      <a:pt x="315" y="68"/>
                    </a:lnTo>
                    <a:lnTo>
                      <a:pt x="311" y="69"/>
                    </a:lnTo>
                    <a:lnTo>
                      <a:pt x="310" y="71"/>
                    </a:lnTo>
                    <a:lnTo>
                      <a:pt x="308" y="74"/>
                    </a:lnTo>
                    <a:lnTo>
                      <a:pt x="308" y="101"/>
                    </a:lnTo>
                    <a:lnTo>
                      <a:pt x="285" y="106"/>
                    </a:lnTo>
                    <a:lnTo>
                      <a:pt x="265" y="115"/>
                    </a:lnTo>
                    <a:lnTo>
                      <a:pt x="248" y="127"/>
                    </a:lnTo>
                    <a:lnTo>
                      <a:pt x="234" y="141"/>
                    </a:lnTo>
                    <a:lnTo>
                      <a:pt x="225" y="158"/>
                    </a:lnTo>
                    <a:lnTo>
                      <a:pt x="221" y="175"/>
                    </a:lnTo>
                    <a:lnTo>
                      <a:pt x="222" y="193"/>
                    </a:lnTo>
                    <a:lnTo>
                      <a:pt x="229" y="209"/>
                    </a:lnTo>
                    <a:lnTo>
                      <a:pt x="243" y="227"/>
                    </a:lnTo>
                    <a:lnTo>
                      <a:pt x="262" y="240"/>
                    </a:lnTo>
                    <a:lnTo>
                      <a:pt x="271" y="244"/>
                    </a:lnTo>
                    <a:lnTo>
                      <a:pt x="284" y="249"/>
                    </a:lnTo>
                    <a:lnTo>
                      <a:pt x="301" y="257"/>
                    </a:lnTo>
                    <a:lnTo>
                      <a:pt x="319" y="264"/>
                    </a:lnTo>
                    <a:lnTo>
                      <a:pt x="337" y="271"/>
                    </a:lnTo>
                    <a:lnTo>
                      <a:pt x="351" y="276"/>
                    </a:lnTo>
                    <a:lnTo>
                      <a:pt x="364" y="282"/>
                    </a:lnTo>
                    <a:lnTo>
                      <a:pt x="378" y="291"/>
                    </a:lnTo>
                    <a:lnTo>
                      <a:pt x="387" y="300"/>
                    </a:lnTo>
                    <a:lnTo>
                      <a:pt x="391" y="311"/>
                    </a:lnTo>
                    <a:lnTo>
                      <a:pt x="388" y="323"/>
                    </a:lnTo>
                    <a:lnTo>
                      <a:pt x="381" y="332"/>
                    </a:lnTo>
                    <a:lnTo>
                      <a:pt x="365" y="338"/>
                    </a:lnTo>
                    <a:lnTo>
                      <a:pt x="346" y="341"/>
                    </a:lnTo>
                    <a:lnTo>
                      <a:pt x="324" y="338"/>
                    </a:lnTo>
                    <a:lnTo>
                      <a:pt x="302" y="333"/>
                    </a:lnTo>
                    <a:lnTo>
                      <a:pt x="292" y="331"/>
                    </a:lnTo>
                    <a:lnTo>
                      <a:pt x="283" y="325"/>
                    </a:lnTo>
                    <a:lnTo>
                      <a:pt x="274" y="319"/>
                    </a:lnTo>
                    <a:lnTo>
                      <a:pt x="270" y="316"/>
                    </a:lnTo>
                    <a:lnTo>
                      <a:pt x="270" y="316"/>
                    </a:lnTo>
                    <a:lnTo>
                      <a:pt x="269" y="316"/>
                    </a:lnTo>
                    <a:lnTo>
                      <a:pt x="267" y="314"/>
                    </a:lnTo>
                    <a:lnTo>
                      <a:pt x="265" y="310"/>
                    </a:lnTo>
                    <a:lnTo>
                      <a:pt x="261" y="307"/>
                    </a:lnTo>
                    <a:lnTo>
                      <a:pt x="256" y="306"/>
                    </a:lnTo>
                    <a:lnTo>
                      <a:pt x="250" y="306"/>
                    </a:lnTo>
                    <a:lnTo>
                      <a:pt x="239" y="309"/>
                    </a:lnTo>
                    <a:lnTo>
                      <a:pt x="229" y="314"/>
                    </a:lnTo>
                    <a:lnTo>
                      <a:pt x="221" y="323"/>
                    </a:lnTo>
                    <a:lnTo>
                      <a:pt x="217" y="333"/>
                    </a:lnTo>
                    <a:lnTo>
                      <a:pt x="221" y="344"/>
                    </a:lnTo>
                    <a:lnTo>
                      <a:pt x="232" y="356"/>
                    </a:lnTo>
                    <a:lnTo>
                      <a:pt x="249" y="367"/>
                    </a:lnTo>
                    <a:lnTo>
                      <a:pt x="267" y="374"/>
                    </a:lnTo>
                    <a:lnTo>
                      <a:pt x="288" y="381"/>
                    </a:lnTo>
                    <a:lnTo>
                      <a:pt x="308" y="385"/>
                    </a:lnTo>
                    <a:lnTo>
                      <a:pt x="308" y="411"/>
                    </a:lnTo>
                    <a:lnTo>
                      <a:pt x="310" y="413"/>
                    </a:lnTo>
                    <a:lnTo>
                      <a:pt x="311" y="416"/>
                    </a:lnTo>
                    <a:lnTo>
                      <a:pt x="315" y="417"/>
                    </a:lnTo>
                    <a:lnTo>
                      <a:pt x="318" y="417"/>
                    </a:lnTo>
                    <a:lnTo>
                      <a:pt x="350" y="417"/>
                    </a:lnTo>
                    <a:lnTo>
                      <a:pt x="352" y="417"/>
                    </a:lnTo>
                    <a:lnTo>
                      <a:pt x="356" y="416"/>
                    </a:lnTo>
                    <a:lnTo>
                      <a:pt x="358" y="413"/>
                    </a:lnTo>
                    <a:lnTo>
                      <a:pt x="359" y="411"/>
                    </a:lnTo>
                    <a:lnTo>
                      <a:pt x="359" y="386"/>
                    </a:lnTo>
                    <a:lnTo>
                      <a:pt x="385" y="382"/>
                    </a:lnTo>
                    <a:lnTo>
                      <a:pt x="408" y="376"/>
                    </a:lnTo>
                    <a:lnTo>
                      <a:pt x="426" y="365"/>
                    </a:lnTo>
                    <a:lnTo>
                      <a:pt x="440" y="351"/>
                    </a:lnTo>
                    <a:lnTo>
                      <a:pt x="450" y="336"/>
                    </a:lnTo>
                    <a:lnTo>
                      <a:pt x="456" y="319"/>
                    </a:lnTo>
                    <a:lnTo>
                      <a:pt x="457" y="302"/>
                    </a:lnTo>
                    <a:lnTo>
                      <a:pt x="453" y="284"/>
                    </a:lnTo>
                    <a:lnTo>
                      <a:pt x="444" y="270"/>
                    </a:lnTo>
                    <a:lnTo>
                      <a:pt x="430" y="258"/>
                    </a:lnTo>
                    <a:lnTo>
                      <a:pt x="413" y="247"/>
                    </a:lnTo>
                    <a:lnTo>
                      <a:pt x="394" y="238"/>
                    </a:lnTo>
                    <a:lnTo>
                      <a:pt x="374" y="230"/>
                    </a:lnTo>
                    <a:lnTo>
                      <a:pt x="356" y="224"/>
                    </a:lnTo>
                    <a:lnTo>
                      <a:pt x="351" y="222"/>
                    </a:lnTo>
                    <a:lnTo>
                      <a:pt x="341" y="218"/>
                    </a:lnTo>
                    <a:lnTo>
                      <a:pt x="332" y="215"/>
                    </a:lnTo>
                    <a:lnTo>
                      <a:pt x="323" y="211"/>
                    </a:lnTo>
                    <a:lnTo>
                      <a:pt x="316" y="209"/>
                    </a:lnTo>
                    <a:lnTo>
                      <a:pt x="316" y="208"/>
                    </a:lnTo>
                    <a:lnTo>
                      <a:pt x="315" y="208"/>
                    </a:lnTo>
                    <a:lnTo>
                      <a:pt x="315" y="208"/>
                    </a:lnTo>
                    <a:lnTo>
                      <a:pt x="303" y="203"/>
                    </a:lnTo>
                    <a:lnTo>
                      <a:pt x="294" y="198"/>
                    </a:lnTo>
                    <a:lnTo>
                      <a:pt x="288" y="191"/>
                    </a:lnTo>
                    <a:lnTo>
                      <a:pt x="284" y="182"/>
                    </a:lnTo>
                    <a:lnTo>
                      <a:pt x="283" y="173"/>
                    </a:lnTo>
                    <a:lnTo>
                      <a:pt x="287" y="166"/>
                    </a:lnTo>
                    <a:lnTo>
                      <a:pt x="292" y="158"/>
                    </a:lnTo>
                    <a:lnTo>
                      <a:pt x="306" y="150"/>
                    </a:lnTo>
                    <a:lnTo>
                      <a:pt x="321" y="146"/>
                    </a:lnTo>
                    <a:lnTo>
                      <a:pt x="334" y="145"/>
                    </a:lnTo>
                    <a:lnTo>
                      <a:pt x="348" y="146"/>
                    </a:lnTo>
                    <a:lnTo>
                      <a:pt x="363" y="149"/>
                    </a:lnTo>
                    <a:lnTo>
                      <a:pt x="372" y="153"/>
                    </a:lnTo>
                    <a:lnTo>
                      <a:pt x="382" y="159"/>
                    </a:lnTo>
                    <a:lnTo>
                      <a:pt x="392" y="166"/>
                    </a:lnTo>
                    <a:lnTo>
                      <a:pt x="395" y="168"/>
                    </a:lnTo>
                    <a:lnTo>
                      <a:pt x="395" y="168"/>
                    </a:lnTo>
                    <a:lnTo>
                      <a:pt x="396" y="168"/>
                    </a:lnTo>
                    <a:lnTo>
                      <a:pt x="397" y="171"/>
                    </a:lnTo>
                    <a:lnTo>
                      <a:pt x="400" y="173"/>
                    </a:lnTo>
                    <a:lnTo>
                      <a:pt x="405" y="176"/>
                    </a:lnTo>
                    <a:lnTo>
                      <a:pt x="409" y="178"/>
                    </a:lnTo>
                    <a:lnTo>
                      <a:pt x="414" y="178"/>
                    </a:lnTo>
                    <a:lnTo>
                      <a:pt x="426" y="176"/>
                    </a:lnTo>
                    <a:lnTo>
                      <a:pt x="436" y="169"/>
                    </a:lnTo>
                    <a:lnTo>
                      <a:pt x="444" y="162"/>
                    </a:lnTo>
                    <a:lnTo>
                      <a:pt x="448" y="151"/>
                    </a:lnTo>
                    <a:lnTo>
                      <a:pt x="444" y="141"/>
                    </a:lnTo>
                    <a:lnTo>
                      <a:pt x="432" y="128"/>
                    </a:lnTo>
                    <a:lnTo>
                      <a:pt x="416" y="118"/>
                    </a:lnTo>
                    <a:lnTo>
                      <a:pt x="397" y="109"/>
                    </a:lnTo>
                    <a:lnTo>
                      <a:pt x="379" y="104"/>
                    </a:lnTo>
                    <a:lnTo>
                      <a:pt x="359" y="100"/>
                    </a:lnTo>
                    <a:lnTo>
                      <a:pt x="359" y="74"/>
                    </a:lnTo>
                    <a:lnTo>
                      <a:pt x="358" y="71"/>
                    </a:lnTo>
                    <a:lnTo>
                      <a:pt x="356" y="69"/>
                    </a:lnTo>
                    <a:lnTo>
                      <a:pt x="352" y="68"/>
                    </a:lnTo>
                    <a:lnTo>
                      <a:pt x="350" y="66"/>
                    </a:lnTo>
                    <a:lnTo>
                      <a:pt x="318" y="66"/>
                    </a:lnTo>
                    <a:close/>
                    <a:moveTo>
                      <a:pt x="308" y="0"/>
                    </a:moveTo>
                    <a:lnTo>
                      <a:pt x="350" y="3"/>
                    </a:lnTo>
                    <a:lnTo>
                      <a:pt x="390" y="8"/>
                    </a:lnTo>
                    <a:lnTo>
                      <a:pt x="427" y="17"/>
                    </a:lnTo>
                    <a:lnTo>
                      <a:pt x="463" y="31"/>
                    </a:lnTo>
                    <a:lnTo>
                      <a:pt x="496" y="48"/>
                    </a:lnTo>
                    <a:lnTo>
                      <a:pt x="525" y="69"/>
                    </a:lnTo>
                    <a:lnTo>
                      <a:pt x="552" y="93"/>
                    </a:lnTo>
                    <a:lnTo>
                      <a:pt x="574" y="122"/>
                    </a:lnTo>
                    <a:lnTo>
                      <a:pt x="592" y="154"/>
                    </a:lnTo>
                    <a:lnTo>
                      <a:pt x="605" y="190"/>
                    </a:lnTo>
                    <a:lnTo>
                      <a:pt x="613" y="230"/>
                    </a:lnTo>
                    <a:lnTo>
                      <a:pt x="615" y="274"/>
                    </a:lnTo>
                    <a:lnTo>
                      <a:pt x="612" y="322"/>
                    </a:lnTo>
                    <a:lnTo>
                      <a:pt x="604" y="358"/>
                    </a:lnTo>
                    <a:lnTo>
                      <a:pt x="590" y="394"/>
                    </a:lnTo>
                    <a:lnTo>
                      <a:pt x="570" y="429"/>
                    </a:lnTo>
                    <a:lnTo>
                      <a:pt x="550" y="462"/>
                    </a:lnTo>
                    <a:lnTo>
                      <a:pt x="528" y="493"/>
                    </a:lnTo>
                    <a:lnTo>
                      <a:pt x="507" y="523"/>
                    </a:lnTo>
                    <a:lnTo>
                      <a:pt x="490" y="547"/>
                    </a:lnTo>
                    <a:lnTo>
                      <a:pt x="503" y="647"/>
                    </a:lnTo>
                    <a:lnTo>
                      <a:pt x="486" y="650"/>
                    </a:lnTo>
                    <a:lnTo>
                      <a:pt x="472" y="656"/>
                    </a:lnTo>
                    <a:lnTo>
                      <a:pt x="453" y="661"/>
                    </a:lnTo>
                    <a:lnTo>
                      <a:pt x="430" y="669"/>
                    </a:lnTo>
                    <a:lnTo>
                      <a:pt x="404" y="676"/>
                    </a:lnTo>
                    <a:lnTo>
                      <a:pt x="376" y="685"/>
                    </a:lnTo>
                    <a:lnTo>
                      <a:pt x="348" y="694"/>
                    </a:lnTo>
                    <a:lnTo>
                      <a:pt x="321" y="702"/>
                    </a:lnTo>
                    <a:lnTo>
                      <a:pt x="297" y="710"/>
                    </a:lnTo>
                    <a:lnTo>
                      <a:pt x="275" y="718"/>
                    </a:lnTo>
                    <a:lnTo>
                      <a:pt x="257" y="723"/>
                    </a:lnTo>
                    <a:lnTo>
                      <a:pt x="244" y="727"/>
                    </a:lnTo>
                    <a:lnTo>
                      <a:pt x="238" y="729"/>
                    </a:lnTo>
                    <a:lnTo>
                      <a:pt x="222" y="657"/>
                    </a:lnTo>
                    <a:lnTo>
                      <a:pt x="219" y="657"/>
                    </a:lnTo>
                    <a:lnTo>
                      <a:pt x="210" y="661"/>
                    </a:lnTo>
                    <a:lnTo>
                      <a:pt x="198" y="665"/>
                    </a:lnTo>
                    <a:lnTo>
                      <a:pt x="181" y="670"/>
                    </a:lnTo>
                    <a:lnTo>
                      <a:pt x="164" y="674"/>
                    </a:lnTo>
                    <a:lnTo>
                      <a:pt x="147" y="678"/>
                    </a:lnTo>
                    <a:lnTo>
                      <a:pt x="132" y="679"/>
                    </a:lnTo>
                    <a:lnTo>
                      <a:pt x="116" y="676"/>
                    </a:lnTo>
                    <a:lnTo>
                      <a:pt x="105" y="670"/>
                    </a:lnTo>
                    <a:lnTo>
                      <a:pt x="96" y="661"/>
                    </a:lnTo>
                    <a:lnTo>
                      <a:pt x="89" y="650"/>
                    </a:lnTo>
                    <a:lnTo>
                      <a:pt x="85" y="643"/>
                    </a:lnTo>
                    <a:lnTo>
                      <a:pt x="84" y="635"/>
                    </a:lnTo>
                    <a:lnTo>
                      <a:pt x="85" y="629"/>
                    </a:lnTo>
                    <a:lnTo>
                      <a:pt x="87" y="620"/>
                    </a:lnTo>
                    <a:lnTo>
                      <a:pt x="89" y="609"/>
                    </a:lnTo>
                    <a:lnTo>
                      <a:pt x="91" y="599"/>
                    </a:lnTo>
                    <a:lnTo>
                      <a:pt x="88" y="590"/>
                    </a:lnTo>
                    <a:lnTo>
                      <a:pt x="83" y="582"/>
                    </a:lnTo>
                    <a:lnTo>
                      <a:pt x="71" y="576"/>
                    </a:lnTo>
                    <a:lnTo>
                      <a:pt x="65" y="571"/>
                    </a:lnTo>
                    <a:lnTo>
                      <a:pt x="62" y="569"/>
                    </a:lnTo>
                    <a:lnTo>
                      <a:pt x="61" y="567"/>
                    </a:lnTo>
                    <a:lnTo>
                      <a:pt x="58" y="559"/>
                    </a:lnTo>
                    <a:lnTo>
                      <a:pt x="57" y="551"/>
                    </a:lnTo>
                    <a:lnTo>
                      <a:pt x="57" y="546"/>
                    </a:lnTo>
                    <a:lnTo>
                      <a:pt x="60" y="543"/>
                    </a:lnTo>
                    <a:lnTo>
                      <a:pt x="62" y="541"/>
                    </a:lnTo>
                    <a:lnTo>
                      <a:pt x="63" y="538"/>
                    </a:lnTo>
                    <a:lnTo>
                      <a:pt x="66" y="537"/>
                    </a:lnTo>
                    <a:lnTo>
                      <a:pt x="69" y="534"/>
                    </a:lnTo>
                    <a:lnTo>
                      <a:pt x="70" y="533"/>
                    </a:lnTo>
                    <a:lnTo>
                      <a:pt x="70" y="532"/>
                    </a:lnTo>
                    <a:lnTo>
                      <a:pt x="66" y="531"/>
                    </a:lnTo>
                    <a:lnTo>
                      <a:pt x="60" y="528"/>
                    </a:lnTo>
                    <a:lnTo>
                      <a:pt x="52" y="525"/>
                    </a:lnTo>
                    <a:lnTo>
                      <a:pt x="45" y="523"/>
                    </a:lnTo>
                    <a:lnTo>
                      <a:pt x="40" y="520"/>
                    </a:lnTo>
                    <a:lnTo>
                      <a:pt x="38" y="515"/>
                    </a:lnTo>
                    <a:lnTo>
                      <a:pt x="35" y="507"/>
                    </a:lnTo>
                    <a:lnTo>
                      <a:pt x="34" y="500"/>
                    </a:lnTo>
                    <a:lnTo>
                      <a:pt x="36" y="494"/>
                    </a:lnTo>
                    <a:lnTo>
                      <a:pt x="43" y="488"/>
                    </a:lnTo>
                    <a:lnTo>
                      <a:pt x="44" y="482"/>
                    </a:lnTo>
                    <a:lnTo>
                      <a:pt x="41" y="475"/>
                    </a:lnTo>
                    <a:lnTo>
                      <a:pt x="34" y="471"/>
                    </a:lnTo>
                    <a:lnTo>
                      <a:pt x="21" y="470"/>
                    </a:lnTo>
                    <a:lnTo>
                      <a:pt x="12" y="469"/>
                    </a:lnTo>
                    <a:lnTo>
                      <a:pt x="5" y="463"/>
                    </a:lnTo>
                    <a:lnTo>
                      <a:pt x="2" y="456"/>
                    </a:lnTo>
                    <a:lnTo>
                      <a:pt x="0" y="448"/>
                    </a:lnTo>
                    <a:lnTo>
                      <a:pt x="0" y="439"/>
                    </a:lnTo>
                    <a:lnTo>
                      <a:pt x="3" y="431"/>
                    </a:lnTo>
                    <a:lnTo>
                      <a:pt x="5" y="425"/>
                    </a:lnTo>
                    <a:lnTo>
                      <a:pt x="11" y="412"/>
                    </a:lnTo>
                    <a:lnTo>
                      <a:pt x="18" y="396"/>
                    </a:lnTo>
                    <a:lnTo>
                      <a:pt x="25" y="380"/>
                    </a:lnTo>
                    <a:lnTo>
                      <a:pt x="34" y="362"/>
                    </a:lnTo>
                    <a:lnTo>
                      <a:pt x="40" y="344"/>
                    </a:lnTo>
                    <a:lnTo>
                      <a:pt x="47" y="328"/>
                    </a:lnTo>
                    <a:lnTo>
                      <a:pt x="51" y="315"/>
                    </a:lnTo>
                    <a:lnTo>
                      <a:pt x="52" y="306"/>
                    </a:lnTo>
                    <a:lnTo>
                      <a:pt x="51" y="295"/>
                    </a:lnTo>
                    <a:lnTo>
                      <a:pt x="49" y="288"/>
                    </a:lnTo>
                    <a:lnTo>
                      <a:pt x="47" y="283"/>
                    </a:lnTo>
                    <a:lnTo>
                      <a:pt x="47" y="278"/>
                    </a:lnTo>
                    <a:lnTo>
                      <a:pt x="49" y="235"/>
                    </a:lnTo>
                    <a:lnTo>
                      <a:pt x="56" y="195"/>
                    </a:lnTo>
                    <a:lnTo>
                      <a:pt x="69" y="159"/>
                    </a:lnTo>
                    <a:lnTo>
                      <a:pt x="85" y="124"/>
                    </a:lnTo>
                    <a:lnTo>
                      <a:pt x="106" y="93"/>
                    </a:lnTo>
                    <a:lnTo>
                      <a:pt x="130" y="66"/>
                    </a:lnTo>
                    <a:lnTo>
                      <a:pt x="160" y="44"/>
                    </a:lnTo>
                    <a:lnTo>
                      <a:pt x="192" y="25"/>
                    </a:lnTo>
                    <a:lnTo>
                      <a:pt x="229" y="12"/>
                    </a:lnTo>
                    <a:lnTo>
                      <a:pt x="267" y="3"/>
                    </a:lnTo>
                    <a:lnTo>
                      <a:pt x="30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grpSp>
      <p:grpSp>
        <p:nvGrpSpPr>
          <p:cNvPr id="355" name="Group 354"/>
          <p:cNvGrpSpPr/>
          <p:nvPr/>
        </p:nvGrpSpPr>
        <p:grpSpPr>
          <a:xfrm>
            <a:off x="310056" y="1642028"/>
            <a:ext cx="8458200" cy="393512"/>
            <a:chOff x="310056" y="1421265"/>
            <a:chExt cx="8458200" cy="393512"/>
          </a:xfrm>
          <a:solidFill>
            <a:schemeClr val="bg1"/>
          </a:solidFill>
        </p:grpSpPr>
        <p:sp>
          <p:nvSpPr>
            <p:cNvPr id="356" name="Text Placeholder 2"/>
            <p:cNvSpPr txBox="1">
              <a:spLocks/>
            </p:cNvSpPr>
            <p:nvPr/>
          </p:nvSpPr>
          <p:spPr bwMode="auto">
            <a:xfrm>
              <a:off x="310056" y="1652982"/>
              <a:ext cx="8458200" cy="161795"/>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400" dirty="0">
                  <a:solidFill>
                    <a:srgbClr val="102A7E"/>
                  </a:solidFill>
                </a:rPr>
                <a:t>Momentum Monitor (Equipment Vertical Performance Matrix)</a:t>
              </a:r>
            </a:p>
          </p:txBody>
        </p:sp>
        <p:sp>
          <p:nvSpPr>
            <p:cNvPr id="357" name="Text Placeholder 2"/>
            <p:cNvSpPr txBox="1">
              <a:spLocks/>
            </p:cNvSpPr>
            <p:nvPr/>
          </p:nvSpPr>
          <p:spPr bwMode="auto">
            <a:xfrm>
              <a:off x="310056" y="1421265"/>
              <a:ext cx="8458200" cy="172741"/>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marL="342900" indent="-342900" algn="l" rtl="0" eaLnBrk="0" fontAlgn="base" hangingPunct="0">
                <a:spcBef>
                  <a:spcPct val="20000"/>
                </a:spcBef>
                <a:spcAft>
                  <a:spcPct val="0"/>
                </a:spcAft>
                <a:buNone/>
                <a:defRPr sz="1700" kern="1200" baseline="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Font typeface="Courier New" pitchFamily="49" charset="0"/>
                <a:buChar char="o"/>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Font typeface="Wingdings" pitchFamily="2" charset="2"/>
                <a:buChar char="v"/>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accent2"/>
                </a:buClr>
                <a:buFont typeface="Wingdings" pitchFamily="2" charset="2"/>
                <a:buChar char="Ø"/>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b="1" dirty="0">
                  <a:solidFill>
                    <a:srgbClr val="102A7E"/>
                  </a:solidFill>
                </a:rPr>
                <a:t>Equipment &amp; Software Investment</a:t>
              </a:r>
            </a:p>
          </p:txBody>
        </p:sp>
      </p:grpSp>
      <p:sp>
        <p:nvSpPr>
          <p:cNvPr id="359" name="Slide Number Placeholder 5"/>
          <p:cNvSpPr>
            <a:spLocks noGrp="1"/>
          </p:cNvSpPr>
          <p:nvPr>
            <p:ph type="sldNum" sz="quarter" idx="4294967295"/>
          </p:nvPr>
        </p:nvSpPr>
        <p:spPr>
          <a:xfrm>
            <a:off x="8758238" y="6477000"/>
            <a:ext cx="385762" cy="380999"/>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Century Schoolbook" pitchFamily="18" charset="0"/>
              </a:defRPr>
            </a:lvl1pPr>
          </a:lstStyle>
          <a:p>
            <a:pPr algn="ctr">
              <a:defRPr/>
            </a:pPr>
            <a:r>
              <a:rPr lang="en-US" sz="1050" dirty="0">
                <a:solidFill>
                  <a:srgbClr val="102A7E">
                    <a:tint val="75000"/>
                  </a:srgbClr>
                </a:solidFill>
                <a:latin typeface="Century Gothic"/>
              </a:rPr>
              <a:t>9</a:t>
            </a:r>
          </a:p>
        </p:txBody>
      </p:sp>
      <p:sp>
        <p:nvSpPr>
          <p:cNvPr id="1387" name="Rectangle 1386"/>
          <p:cNvSpPr/>
          <p:nvPr/>
        </p:nvSpPr>
        <p:spPr>
          <a:xfrm>
            <a:off x="137090" y="6539122"/>
            <a:ext cx="8294212" cy="307777"/>
          </a:xfrm>
          <a:prstGeom prst="rect">
            <a:avLst/>
          </a:prstGeom>
        </p:spPr>
        <p:txBody>
          <a:bodyPr wrap="square">
            <a:spAutoFit/>
          </a:bodyPr>
          <a:lstStyle/>
          <a:p>
            <a:r>
              <a:rPr lang="en-US" sz="700" dirty="0">
                <a:solidFill>
                  <a:prstClr val="white">
                    <a:lumMod val="50000"/>
                  </a:prstClr>
                </a:solidFill>
              </a:rPr>
              <a:t>Source:  Q4 2019 Equipment Leasing &amp; Finance U.S. Economic Outlook </a:t>
            </a:r>
          </a:p>
          <a:p>
            <a:r>
              <a:rPr lang="en-US" sz="700" dirty="0">
                <a:solidFill>
                  <a:prstClr val="white">
                    <a:lumMod val="50000"/>
                  </a:prstClr>
                </a:solidFill>
              </a:rPr>
              <a:t>For more information on how to use the Momentum Monitors, see final slide.</a:t>
            </a:r>
          </a:p>
        </p:txBody>
      </p:sp>
      <p:pic>
        <p:nvPicPr>
          <p:cNvPr id="27" name="Picture 26">
            <a:extLst>
              <a:ext uri="{FF2B5EF4-FFF2-40B4-BE49-F238E27FC236}">
                <a16:creationId xmlns:a16="http://schemas.microsoft.com/office/drawing/2014/main" id="{A994A100-CB5C-4FEB-923A-04CA0C8565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bwMode="auto">
          <a:xfrm>
            <a:off x="2083984" y="2274517"/>
            <a:ext cx="4976032" cy="4302637"/>
          </a:xfrm>
          <a:prstGeom prst="rect">
            <a:avLst/>
          </a:prstGeom>
          <a:noFill/>
          <a:ln>
            <a:noFill/>
          </a:ln>
        </p:spPr>
      </p:pic>
      <p:pic>
        <p:nvPicPr>
          <p:cNvPr id="28" name="Picture 27" descr="A close up of a logo&#10;&#10;Description automatically generated">
            <a:extLst>
              <a:ext uri="{FF2B5EF4-FFF2-40B4-BE49-F238E27FC236}">
                <a16:creationId xmlns:a16="http://schemas.microsoft.com/office/drawing/2014/main" id="{023553CE-EA4F-41F4-91A5-471A8774B8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1365" y="6302693"/>
            <a:ext cx="1598847" cy="457200"/>
          </a:xfrm>
          <a:prstGeom prst="rect">
            <a:avLst/>
          </a:prstGeom>
        </p:spPr>
      </p:pic>
    </p:spTree>
    <p:extLst>
      <p:ext uri="{BB962C8B-B14F-4D97-AF65-F5344CB8AC3E}">
        <p14:creationId xmlns:p14="http://schemas.microsoft.com/office/powerpoint/2010/main" val="3848099055"/>
      </p:ext>
    </p:extLst>
  </p:cSld>
  <p:clrMapOvr>
    <a:masterClrMapping/>
  </p:clrMapOvr>
</p:sld>
</file>

<file path=ppt/theme/theme1.xml><?xml version="1.0" encoding="utf-8"?>
<a:theme xmlns:a="http://schemas.openxmlformats.org/drawingml/2006/main" name="1_Office Theme">
  <a:themeElements>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ELFF">
      <a:dk1>
        <a:srgbClr val="333333"/>
      </a:dk1>
      <a:lt1>
        <a:sysClr val="window" lastClr="FFFFFF"/>
      </a:lt1>
      <a:dk2>
        <a:srgbClr val="003399"/>
      </a:dk2>
      <a:lt2>
        <a:srgbClr val="EEECE1"/>
      </a:lt2>
      <a:accent1>
        <a:srgbClr val="009DD9"/>
      </a:accent1>
      <a:accent2>
        <a:srgbClr val="FFD200"/>
      </a:accent2>
      <a:accent3>
        <a:srgbClr val="F08400"/>
      </a:accent3>
      <a:accent4>
        <a:srgbClr val="6EA20A"/>
      </a:accent4>
      <a:accent5>
        <a:srgbClr val="42571F"/>
      </a:accent5>
      <a:accent6>
        <a:srgbClr val="523A58"/>
      </a:accent6>
      <a:hlink>
        <a:srgbClr val="0000FF"/>
      </a:hlink>
      <a:folHlink>
        <a:srgbClr val="AAAFB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4">
    <a:dk1>
      <a:srgbClr val="102A7E"/>
    </a:dk1>
    <a:lt1>
      <a:sysClr val="window" lastClr="FFFFFF"/>
    </a:lt1>
    <a:dk2>
      <a:srgbClr val="EBEBEB"/>
    </a:dk2>
    <a:lt2>
      <a:srgbClr val="E6EAFA"/>
    </a:lt2>
    <a:accent1>
      <a:srgbClr val="5371D3"/>
    </a:accent1>
    <a:accent2>
      <a:srgbClr val="98B5E8"/>
    </a:accent2>
    <a:accent3>
      <a:srgbClr val="CED5EA"/>
    </a:accent3>
    <a:accent4>
      <a:srgbClr val="CABDE3"/>
    </a:accent4>
    <a:accent5>
      <a:srgbClr val="BF97D5"/>
    </a:accent5>
    <a:accent6>
      <a:srgbClr val="693B8B"/>
    </a:accent6>
    <a:hlink>
      <a:srgbClr val="0B2759"/>
    </a:hlink>
    <a:folHlink>
      <a:srgbClr val="0B2759"/>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Keybridge Slide Deck">
    <a:dk1>
      <a:srgbClr val="0B1E59"/>
    </a:dk1>
    <a:lt1>
      <a:srgbClr val="FFFFFF"/>
    </a:lt1>
    <a:dk2>
      <a:srgbClr val="0B1E59"/>
    </a:dk2>
    <a:lt2>
      <a:srgbClr val="FFFFFF"/>
    </a:lt2>
    <a:accent1>
      <a:srgbClr val="0B2759"/>
    </a:accent1>
    <a:accent2>
      <a:srgbClr val="496BA7"/>
    </a:accent2>
    <a:accent3>
      <a:srgbClr val="9DADDF"/>
    </a:accent3>
    <a:accent4>
      <a:srgbClr val="593E76"/>
    </a:accent4>
    <a:accent5>
      <a:srgbClr val="776090"/>
    </a:accent5>
    <a:accent6>
      <a:srgbClr val="AB9ED4"/>
    </a:accent6>
    <a:hlink>
      <a:srgbClr val="CCCC00"/>
    </a:hlink>
    <a:folHlink>
      <a:srgbClr val="CCCC00"/>
    </a:folHlink>
  </a:clrScheme>
  <a:fontScheme name="Keybridge Slide Deck">
    <a:majorFont>
      <a:latin typeface="Century Schoolbook"/>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16016</TotalTime>
  <Words>4197</Words>
  <Application>Microsoft Office PowerPoint</Application>
  <PresentationFormat>On-screen Show (4:3)</PresentationFormat>
  <Paragraphs>363</Paragraphs>
  <Slides>16</Slides>
  <Notes>16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Meiryo UI</vt:lpstr>
      <vt:lpstr>Arial</vt:lpstr>
      <vt:lpstr>Calibri</vt:lpstr>
      <vt:lpstr>Century Gothic</vt:lpstr>
      <vt:lpstr>Century Schoolbook</vt:lpstr>
      <vt:lpstr>Courier New</vt:lpstr>
      <vt:lpstr>Franklin Gothic Book</vt:lpstr>
      <vt:lpstr>Wingdings</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Business investment contracted in Q2 for the first time since early 2016.</vt:lpstr>
      <vt:lpstr>Equipment investment growth should remain weak over the remainder of the year, but momentum has improved somewhat since the Q3 Snapshot.</vt:lpstr>
      <vt:lpstr>Equipment and software investment is projected to expand by a modest 3.9% in 2019.</vt:lpstr>
      <vt:lpstr>New business volume growth in 2019 is on track to beat 2018 levels after recovering from a slow first half of the year.</vt:lpstr>
      <vt:lpstr>PowerPoint Presentation</vt:lpstr>
      <vt:lpstr>PowerPoint Presentation</vt:lpstr>
      <vt:lpstr>The PayNet Small Business Lending Index dropped 5.3 points in August, pointing to potentially weaker lending activity.</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Rust</dc:creator>
  <cp:lastModifiedBy>Stephanie Fisher</cp:lastModifiedBy>
  <cp:revision>3854</cp:revision>
  <cp:lastPrinted>2018-04-09T22:23:00Z</cp:lastPrinted>
  <dcterms:created xsi:type="dcterms:W3CDTF">2016-08-24T18:10:49Z</dcterms:created>
  <dcterms:modified xsi:type="dcterms:W3CDTF">2019-10-17T17:46:20Z</dcterms:modified>
</cp:coreProperties>
</file>