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1" r:id="rId4"/>
  </p:sldMasterIdLst>
  <p:notesMasterIdLst>
    <p:notesMasterId r:id="rId21"/>
  </p:notesMasterIdLst>
  <p:sldIdLst>
    <p:sldId id="257" r:id="rId5"/>
    <p:sldId id="330" r:id="rId6"/>
    <p:sldId id="377" r:id="rId7"/>
    <p:sldId id="366" r:id="rId8"/>
    <p:sldId id="382" r:id="rId9"/>
    <p:sldId id="383" r:id="rId10"/>
    <p:sldId id="376" r:id="rId11"/>
    <p:sldId id="331" r:id="rId12"/>
    <p:sldId id="347" r:id="rId13"/>
    <p:sldId id="380" r:id="rId14"/>
    <p:sldId id="372" r:id="rId15"/>
    <p:sldId id="371" r:id="rId16"/>
    <p:sldId id="339" r:id="rId17"/>
    <p:sldId id="367" r:id="rId18"/>
    <p:sldId id="373" r:id="rId19"/>
    <p:sldId id="341" r:id="rId2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168" userDrawn="1">
          <p15:clr>
            <a:srgbClr val="A4A3A4"/>
          </p15:clr>
        </p15:guide>
        <p15:guide id="3" orient="horz" pos="4224" userDrawn="1">
          <p15:clr>
            <a:srgbClr val="A4A3A4"/>
          </p15:clr>
        </p15:guide>
        <p15:guide id="4" pos="5400" userDrawn="1">
          <p15:clr>
            <a:srgbClr val="A4A3A4"/>
          </p15:clr>
        </p15:guide>
        <p15:guide id="5" pos="3144" userDrawn="1">
          <p15:clr>
            <a:srgbClr val="A4A3A4"/>
          </p15:clr>
        </p15:guide>
        <p15:guide id="6" pos="2496" userDrawn="1">
          <p15:clr>
            <a:srgbClr val="A4A3A4"/>
          </p15:clr>
        </p15:guide>
        <p15:guide id="7" orient="horz" pos="20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4FB4F6-1C2C-BB0C-2400-A7152D1172A5}" name="Mariah Coughlin" initials="MC" userId="S::mcoughlin@keybridgedc.com::4aff3581-509d-4eaa-8cea-da32dd9a3b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en Handel" initials="CH" lastIdx="2" clrIdx="0">
    <p:extLst>
      <p:ext uri="{19B8F6BF-5375-455C-9EA6-DF929625EA0E}">
        <p15:presenceInfo xmlns:p15="http://schemas.microsoft.com/office/powerpoint/2012/main" userId="Colleen Handel" providerId="None"/>
      </p:ext>
    </p:extLst>
  </p:cmAuthor>
  <p:cmAuthor id="2" name="Nate Novak" initials="NN" lastIdx="1" clrIdx="1">
    <p:extLst>
      <p:ext uri="{19B8F6BF-5375-455C-9EA6-DF929625EA0E}">
        <p15:presenceInfo xmlns:p15="http://schemas.microsoft.com/office/powerpoint/2012/main" userId="S::nnovak@keybridgedc.com::3c06434c-f575-4bff-8479-9599fabd04f1" providerId="AD"/>
      </p:ext>
    </p:extLst>
  </p:cmAuthor>
  <p:cmAuthor id="3" name="Desmond Dahlberg" initials="DD" lastIdx="1" clrIdx="2">
    <p:extLst>
      <p:ext uri="{19B8F6BF-5375-455C-9EA6-DF929625EA0E}">
        <p15:presenceInfo xmlns:p15="http://schemas.microsoft.com/office/powerpoint/2012/main" userId="S::ddahlberg@keybridgedc.com::3413f205-2838-473a-a1b7-0e53c6e6f5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D00"/>
    <a:srgbClr val="008000"/>
    <a:srgbClr val="003893"/>
    <a:srgbClr val="6EA5FF"/>
    <a:srgbClr val="C41E3A"/>
    <a:srgbClr val="F09CAB"/>
    <a:srgbClr val="EFEDEF"/>
    <a:srgbClr val="102A7E"/>
    <a:srgbClr val="EF6F00"/>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BEB552-51FF-4E39-BB29-278B7107C018}" v="1" dt="2024-07-25T14:31:36.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56" autoAdjust="0"/>
  </p:normalViewPr>
  <p:slideViewPr>
    <p:cSldViewPr snapToGrid="0">
      <p:cViewPr varScale="1">
        <p:scale>
          <a:sx n="58" d="100"/>
          <a:sy n="58" d="100"/>
        </p:scale>
        <p:origin x="1544" y="40"/>
      </p:cViewPr>
      <p:guideLst>
        <p:guide orient="horz" pos="1464"/>
        <p:guide pos="168"/>
        <p:guide orient="horz" pos="4224"/>
        <p:guide pos="5400"/>
        <p:guide pos="3144"/>
        <p:guide pos="2496"/>
        <p:guide orient="horz" pos="206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isher" userId="4a8d9212-f9a0-4b32-979f-fab227be859c" providerId="ADAL" clId="{C1BEB552-51FF-4E39-BB29-278B7107C018}"/>
    <pc:docChg chg="modSld">
      <pc:chgData name="Stephanie Fisher" userId="4a8d9212-f9a0-4b32-979f-fab227be859c" providerId="ADAL" clId="{C1BEB552-51FF-4E39-BB29-278B7107C018}" dt="2024-07-25T14:31:42.428" v="27" actId="14100"/>
      <pc:docMkLst>
        <pc:docMk/>
      </pc:docMkLst>
      <pc:sldChg chg="addSp modSp mod">
        <pc:chgData name="Stephanie Fisher" userId="4a8d9212-f9a0-4b32-979f-fab227be859c" providerId="ADAL" clId="{C1BEB552-51FF-4E39-BB29-278B7107C018}" dt="2024-07-25T14:31:42.428" v="27" actId="14100"/>
        <pc:sldMkLst>
          <pc:docMk/>
          <pc:sldMk cId="168138480" sldId="257"/>
        </pc:sldMkLst>
        <pc:picChg chg="add mod">
          <ac:chgData name="Stephanie Fisher" userId="4a8d9212-f9a0-4b32-979f-fab227be859c" providerId="ADAL" clId="{C1BEB552-51FF-4E39-BB29-278B7107C018}" dt="2024-07-25T14:31:42.428" v="27" actId="14100"/>
          <ac:picMkLst>
            <pc:docMk/>
            <pc:sldMk cId="168138480" sldId="257"/>
            <ac:picMk id="3" creationId="{B7935B12-3DA4-7CB1-F667-91DD24766A1C}"/>
          </ac:picMkLst>
        </pc:picChg>
      </pc:sldChg>
      <pc:sldChg chg="modSp mod">
        <pc:chgData name="Stephanie Fisher" userId="4a8d9212-f9a0-4b32-979f-fab227be859c" providerId="ADAL" clId="{C1BEB552-51FF-4E39-BB29-278B7107C018}" dt="2024-07-24T21:55:10.411" v="22" actId="6549"/>
        <pc:sldMkLst>
          <pc:docMk/>
          <pc:sldMk cId="2103701488" sldId="367"/>
        </pc:sldMkLst>
        <pc:spChg chg="mod">
          <ac:chgData name="Stephanie Fisher" userId="4a8d9212-f9a0-4b32-979f-fab227be859c" providerId="ADAL" clId="{C1BEB552-51FF-4E39-BB29-278B7107C018}" dt="2024-07-24T21:55:10.411" v="22" actId="6549"/>
          <ac:spMkLst>
            <pc:docMk/>
            <pc:sldMk cId="2103701488" sldId="367"/>
            <ac:spMk id="13" creationId="{48C0C46A-C479-187E-911C-B15AC310D64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72573654634569E-2"/>
          <c:y val="3.1456904478737231E-2"/>
          <c:w val="0.96764866000608052"/>
          <c:h val="0.90499677575500836"/>
        </c:manualLayout>
      </c:layout>
      <c:barChart>
        <c:barDir val="col"/>
        <c:grouping val="clustered"/>
        <c:varyColors val="0"/>
        <c:ser>
          <c:idx val="1"/>
          <c:order val="0"/>
          <c:spPr>
            <a:solidFill>
              <a:srgbClr val="102A7E"/>
            </a:solidFill>
          </c:spPr>
          <c:invertIfNegative val="0"/>
          <c:dPt>
            <c:idx val="2"/>
            <c:invertIfNegative val="0"/>
            <c:bubble3D val="0"/>
            <c:extLst>
              <c:ext xmlns:c16="http://schemas.microsoft.com/office/drawing/2014/chart" uri="{C3380CC4-5D6E-409C-BE32-E72D297353CC}">
                <c16:uniqueId val="{00000001-1DD7-4D6F-A7E5-B8DCA61354E7}"/>
              </c:ext>
            </c:extLst>
          </c:dPt>
          <c:dPt>
            <c:idx val="9"/>
            <c:invertIfNegative val="0"/>
            <c:bubble3D val="0"/>
            <c:extLst>
              <c:ext xmlns:c16="http://schemas.microsoft.com/office/drawing/2014/chart" uri="{C3380CC4-5D6E-409C-BE32-E72D297353CC}">
                <c16:uniqueId val="{00000001-36AE-43F7-819A-078C347A53FF}"/>
              </c:ext>
            </c:extLst>
          </c:dPt>
          <c:dPt>
            <c:idx val="10"/>
            <c:invertIfNegative val="0"/>
            <c:bubble3D val="0"/>
            <c:extLst>
              <c:ext xmlns:c16="http://schemas.microsoft.com/office/drawing/2014/chart" uri="{C3380CC4-5D6E-409C-BE32-E72D297353CC}">
                <c16:uniqueId val="{00000002-36AE-43F7-819A-078C347A53FF}"/>
              </c:ext>
            </c:extLst>
          </c:dPt>
          <c:dPt>
            <c:idx val="12"/>
            <c:invertIfNegative val="0"/>
            <c:bubble3D val="0"/>
            <c:extLst>
              <c:ext xmlns:c16="http://schemas.microsoft.com/office/drawing/2014/chart" uri="{C3380CC4-5D6E-409C-BE32-E72D297353CC}">
                <c16:uniqueId val="{00000004-36AE-43F7-819A-078C347A53FF}"/>
              </c:ext>
            </c:extLst>
          </c:dPt>
          <c:dPt>
            <c:idx val="13"/>
            <c:invertIfNegative val="0"/>
            <c:bubble3D val="0"/>
            <c:extLst>
              <c:ext xmlns:c16="http://schemas.microsoft.com/office/drawing/2014/chart" uri="{C3380CC4-5D6E-409C-BE32-E72D297353CC}">
                <c16:uniqueId val="{00000006-89AF-49EF-8028-CFC69FB908A7}"/>
              </c:ext>
            </c:extLst>
          </c:dPt>
          <c:dPt>
            <c:idx val="14"/>
            <c:invertIfNegative val="0"/>
            <c:bubble3D val="0"/>
            <c:extLst>
              <c:ext xmlns:c16="http://schemas.microsoft.com/office/drawing/2014/chart" uri="{C3380CC4-5D6E-409C-BE32-E72D297353CC}">
                <c16:uniqueId val="{00000007-89AF-49EF-8028-CFC69FB908A7}"/>
              </c:ext>
            </c:extLst>
          </c:dPt>
          <c:dPt>
            <c:idx val="15"/>
            <c:invertIfNegative val="0"/>
            <c:bubble3D val="0"/>
            <c:extLst>
              <c:ext xmlns:c16="http://schemas.microsoft.com/office/drawing/2014/chart" uri="{C3380CC4-5D6E-409C-BE32-E72D297353CC}">
                <c16:uniqueId val="{00000011-1DD7-4D6F-A7E5-B8DCA61354E7}"/>
              </c:ext>
            </c:extLst>
          </c:dPt>
          <c:dPt>
            <c:idx val="16"/>
            <c:invertIfNegative val="0"/>
            <c:bubble3D val="0"/>
            <c:extLst>
              <c:ext xmlns:c16="http://schemas.microsoft.com/office/drawing/2014/chart" uri="{C3380CC4-5D6E-409C-BE32-E72D297353CC}">
                <c16:uniqueId val="{00000007-1DD7-4D6F-A7E5-B8DCA61354E7}"/>
              </c:ext>
            </c:extLst>
          </c:dPt>
          <c:dPt>
            <c:idx val="17"/>
            <c:invertIfNegative val="0"/>
            <c:bubble3D val="0"/>
            <c:extLst>
              <c:ext xmlns:c16="http://schemas.microsoft.com/office/drawing/2014/chart" uri="{C3380CC4-5D6E-409C-BE32-E72D297353CC}">
                <c16:uniqueId val="{00000004-0347-4A1D-9313-F17F17C1D45D}"/>
              </c:ext>
            </c:extLst>
          </c:dPt>
          <c:dPt>
            <c:idx val="18"/>
            <c:invertIfNegative val="0"/>
            <c:bubble3D val="0"/>
            <c:spPr>
              <a:solidFill>
                <a:srgbClr val="EF6F00"/>
              </a:solidFill>
            </c:spPr>
            <c:extLst>
              <c:ext xmlns:c16="http://schemas.microsoft.com/office/drawing/2014/chart" uri="{C3380CC4-5D6E-409C-BE32-E72D297353CC}">
                <c16:uniqueId val="{00000007-0347-4A1D-9313-F17F17C1D45D}"/>
              </c:ext>
            </c:extLst>
          </c:dPt>
          <c:dPt>
            <c:idx val="19"/>
            <c:invertIfNegative val="0"/>
            <c:bubble3D val="0"/>
            <c:spPr>
              <a:solidFill>
                <a:srgbClr val="EF6F00"/>
              </a:solidFill>
            </c:spPr>
            <c:extLst>
              <c:ext xmlns:c16="http://schemas.microsoft.com/office/drawing/2014/chart" uri="{C3380CC4-5D6E-409C-BE32-E72D297353CC}">
                <c16:uniqueId val="{00000008-0347-4A1D-9313-F17F17C1D45D}"/>
              </c:ext>
            </c:extLst>
          </c:dPt>
          <c:dPt>
            <c:idx val="20"/>
            <c:invertIfNegative val="0"/>
            <c:bubble3D val="0"/>
            <c:spPr>
              <a:solidFill>
                <a:srgbClr val="EF6F00"/>
              </a:solidFill>
            </c:spPr>
            <c:extLst>
              <c:ext xmlns:c16="http://schemas.microsoft.com/office/drawing/2014/chart" uri="{C3380CC4-5D6E-409C-BE32-E72D297353CC}">
                <c16:uniqueId val="{00000009-0347-4A1D-9313-F17F17C1D45D}"/>
              </c:ext>
            </c:extLst>
          </c:dPt>
          <c:dLbls>
            <c:dLbl>
              <c:idx val="2"/>
              <c:spPr>
                <a:noFill/>
                <a:ln>
                  <a:noFill/>
                </a:ln>
                <a:effectLst/>
              </c:spPr>
              <c:txPr>
                <a:bodyPr rot="-5400000" vert="horz" wrap="square" lIns="38100" tIns="19050" rIns="38100" bIns="19050" anchor="ctr">
                  <a:spAutoFit/>
                </a:bodyPr>
                <a:lstStyle/>
                <a:p>
                  <a:pPr>
                    <a:defRPr sz="1000" b="1">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D7-4D6F-A7E5-B8DCA61354E7}"/>
                </c:ext>
              </c:extLst>
            </c:dLbl>
            <c:dLbl>
              <c:idx val="3"/>
              <c:spPr>
                <a:noFill/>
                <a:ln>
                  <a:noFill/>
                </a:ln>
                <a:effectLst/>
              </c:spPr>
              <c:txPr>
                <a:bodyPr rot="-5400000" vert="horz" wrap="square" lIns="38100" tIns="19050" rIns="38100" bIns="19050" anchor="ctr">
                  <a:spAutoFit/>
                </a:bodyPr>
                <a:lstStyle/>
                <a:p>
                  <a:pPr>
                    <a:defRPr sz="1000" b="1">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7D-42C2-9FA0-EE9429D08EEF}"/>
                </c:ext>
              </c:extLst>
            </c:dLbl>
            <c:dLbl>
              <c:idx val="13"/>
              <c:spPr>
                <a:noFill/>
                <a:ln>
                  <a:noFill/>
                </a:ln>
                <a:effectLst/>
              </c:spPr>
              <c:txPr>
                <a:bodyPr wrap="square" lIns="38100" tIns="19050" rIns="38100" bIns="19050" anchor="ctr">
                  <a:noAutofit/>
                </a:bodyPr>
                <a:lstStyle/>
                <a:p>
                  <a:pPr>
                    <a:defRPr sz="1000" b="1"/>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7409825406336183E-2"/>
                      <c:h val="4.8754653659990023E-2"/>
                    </c:manualLayout>
                  </c15:layout>
                </c:ext>
                <c:ext xmlns:c16="http://schemas.microsoft.com/office/drawing/2014/chart" uri="{C3380CC4-5D6E-409C-BE32-E72D297353CC}">
                  <c16:uniqueId val="{00000006-89AF-49EF-8028-CFC69FB908A7}"/>
                </c:ext>
              </c:extLst>
            </c:dLbl>
            <c:dLbl>
              <c:idx val="14"/>
              <c:layout>
                <c:manualLayout>
                  <c:x val="1.5003109305802588E-3"/>
                  <c:y val="9.5879110785418529E-3"/>
                </c:manualLayout>
              </c:layout>
              <c:spPr>
                <a:solidFill>
                  <a:sysClr val="window" lastClr="FFFFFF"/>
                </a:solid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AF-49EF-8028-CFC69FB908A7}"/>
                </c:ext>
              </c:extLst>
            </c:dLbl>
            <c:dLbl>
              <c:idx val="15"/>
              <c:layout>
                <c:manualLayout>
                  <c:x val="0"/>
                  <c:y val="6.39194071902787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DD7-4D6F-A7E5-B8DCA61354E7}"/>
                </c:ext>
              </c:extLst>
            </c:dLbl>
            <c:dLbl>
              <c:idx val="16"/>
              <c:layout>
                <c:manualLayout>
                  <c:x val="0"/>
                  <c:y val="6.3919407190279019E-3"/>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0B1E59"/>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D7-4D6F-A7E5-B8DCA61354E7}"/>
                </c:ext>
              </c:extLst>
            </c:dLbl>
            <c:dLbl>
              <c:idx val="17"/>
              <c:layout>
                <c:manualLayout>
                  <c:x val="1.5003109305802588E-3"/>
                  <c:y val="-6.0723436830765122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47-4A1D-9313-F17F17C1D45D}"/>
                </c:ext>
              </c:extLst>
            </c:dLbl>
            <c:dLbl>
              <c:idx val="18"/>
              <c:layout>
                <c:manualLayout>
                  <c:x val="1.5003109305801489E-3"/>
                  <c:y val="9.5879110785417939E-3"/>
                </c:manualLayout>
              </c:layout>
              <c:spPr>
                <a:solidFill>
                  <a:srgbClr val="EBEBEB"/>
                </a:solid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47-4A1D-9313-F17F17C1D45D}"/>
                </c:ext>
              </c:extLst>
            </c:dLbl>
            <c:dLbl>
              <c:idx val="19"/>
              <c:layout>
                <c:manualLayout>
                  <c:x val="1.5003109305803688E-3"/>
                  <c:y val="1.2783881438055804E-2"/>
                </c:manualLayout>
              </c:layout>
              <c:spPr>
                <a:solidFill>
                  <a:srgbClr val="EBEBEB"/>
                </a:solid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47-4A1D-9313-F17F17C1D45D}"/>
                </c:ext>
              </c:extLst>
            </c:dLbl>
            <c:dLbl>
              <c:idx val="20"/>
              <c:layout>
                <c:manualLayout>
                  <c:x val="1.5003109305803688E-3"/>
                  <c:y val="6.3919407190278429E-3"/>
                </c:manualLayout>
              </c:layout>
              <c:spPr>
                <a:solidFill>
                  <a:srgbClr val="EBEBEB"/>
                </a:solid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47-4A1D-9313-F17F17C1D45D}"/>
                </c:ext>
              </c:extLst>
            </c:dLbl>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Sheet1!$A$20:$A$40</c:f>
              <c:strCache>
                <c:ptCount val="21"/>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pt idx="17">
                  <c:v>2024.Q1</c:v>
                </c:pt>
                <c:pt idx="18">
                  <c:v>2024.Q2</c:v>
                </c:pt>
                <c:pt idx="19">
                  <c:v>2024.Q3</c:v>
                </c:pt>
                <c:pt idx="20">
                  <c:v>2024.Q4</c:v>
                </c:pt>
              </c:strCache>
            </c:strRef>
          </c:cat>
          <c:val>
            <c:numRef>
              <c:f>Sheet1!$B$20:$B$40</c:f>
              <c:numCache>
                <c:formatCode>0.0%</c:formatCode>
                <c:ptCount val="21"/>
                <c:pt idx="0">
                  <c:v>2.5900570764191055E-2</c:v>
                </c:pt>
                <c:pt idx="1">
                  <c:v>-5.3410242111710748E-2</c:v>
                </c:pt>
                <c:pt idx="2">
                  <c:v>-0.28020655912198089</c:v>
                </c:pt>
                <c:pt idx="3">
                  <c:v>0.34839710925879031</c:v>
                </c:pt>
                <c:pt idx="4">
                  <c:v>4.2056438334202584E-2</c:v>
                </c:pt>
                <c:pt idx="5">
                  <c:v>5.2420899967664747E-2</c:v>
                </c:pt>
                <c:pt idx="6">
                  <c:v>6.2189728775175368E-2</c:v>
                </c:pt>
                <c:pt idx="7">
                  <c:v>3.2974973580746525E-2</c:v>
                </c:pt>
                <c:pt idx="8">
                  <c:v>6.9617936607457187E-2</c:v>
                </c:pt>
                <c:pt idx="9">
                  <c:v>-1.9759054961903666E-2</c:v>
                </c:pt>
                <c:pt idx="10">
                  <c:v>-5.6389279964592642E-3</c:v>
                </c:pt>
                <c:pt idx="11">
                  <c:v>2.6606159592735157E-2</c:v>
                </c:pt>
                <c:pt idx="12">
                  <c:v>2.5660180826019952E-2</c:v>
                </c:pt>
                <c:pt idx="13">
                  <c:v>2.2441651690158437E-2</c:v>
                </c:pt>
                <c:pt idx="14">
                  <c:v>2.0602166214035211E-2</c:v>
                </c:pt>
                <c:pt idx="15">
                  <c:v>4.9000000000000002E-2</c:v>
                </c:pt>
                <c:pt idx="16">
                  <c:v>3.4000000000000002E-2</c:v>
                </c:pt>
                <c:pt idx="17">
                  <c:v>1.4E-2</c:v>
                </c:pt>
                <c:pt idx="18">
                  <c:v>1.4999999999999999E-2</c:v>
                </c:pt>
                <c:pt idx="19">
                  <c:v>1.7999999999999999E-2</c:v>
                </c:pt>
                <c:pt idx="20">
                  <c:v>1.7999999999999999E-2</c:v>
                </c:pt>
              </c:numCache>
            </c:numRef>
          </c:val>
          <c:extLst>
            <c:ext xmlns:c16="http://schemas.microsoft.com/office/drawing/2014/chart" uri="{C3380CC4-5D6E-409C-BE32-E72D297353CC}">
              <c16:uniqueId val="{0000000A-0347-4A1D-9313-F17F17C1D45D}"/>
            </c:ext>
          </c:extLst>
        </c:ser>
        <c:dLbls>
          <c:dLblPos val="outEnd"/>
          <c:showLegendKey val="0"/>
          <c:showVal val="1"/>
          <c:showCatName val="0"/>
          <c:showSerName val="0"/>
          <c:showPercent val="0"/>
          <c:showBubbleSize val="0"/>
        </c:dLbls>
        <c:gapWidth val="125"/>
        <c:axId val="218023040"/>
        <c:axId val="218024576"/>
      </c:barChart>
      <c:catAx>
        <c:axId val="218023040"/>
        <c:scaling>
          <c:orientation val="minMax"/>
        </c:scaling>
        <c:delete val="0"/>
        <c:axPos val="b"/>
        <c:numFmt formatCode="General" sourceLinked="1"/>
        <c:majorTickMark val="none"/>
        <c:minorTickMark val="none"/>
        <c:tickLblPos val="low"/>
        <c:spPr>
          <a:ln w="9525">
            <a:solidFill>
              <a:sysClr val="window" lastClr="FFFFFF">
                <a:lumMod val="75000"/>
              </a:sysClr>
            </a:solidFill>
          </a:ln>
        </c:spPr>
        <c:txPr>
          <a:bodyPr/>
          <a:lstStyle/>
          <a:p>
            <a:pPr algn="ctr">
              <a:defRPr lang="en-US" sz="1000" b="0" i="0" u="none" strike="noStrike" kern="1200" baseline="0">
                <a:solidFill>
                  <a:schemeClr val="tx2">
                    <a:lumMod val="25000"/>
                  </a:schemeClr>
                </a:solidFill>
                <a:latin typeface="+mn-lt"/>
                <a:ea typeface="+mn-ea"/>
                <a:cs typeface="Calibri" pitchFamily="34" charset="0"/>
              </a:defRPr>
            </a:pPr>
            <a:endParaRPr lang="en-US"/>
          </a:p>
        </c:txPr>
        <c:crossAx val="218024576"/>
        <c:crosses val="autoZero"/>
        <c:auto val="1"/>
        <c:lblAlgn val="ctr"/>
        <c:lblOffset val="100"/>
        <c:tickLblSkip val="4"/>
        <c:tickMarkSkip val="1"/>
        <c:noMultiLvlLbl val="0"/>
      </c:catAx>
      <c:valAx>
        <c:axId val="218024576"/>
        <c:scaling>
          <c:orientation val="minMax"/>
          <c:max val="0.1"/>
          <c:min val="-0.1"/>
        </c:scaling>
        <c:delete val="0"/>
        <c:axPos val="l"/>
        <c:majorGridlines>
          <c:spPr>
            <a:ln w="12700">
              <a:solidFill>
                <a:sysClr val="window" lastClr="FFFFFF">
                  <a:lumMod val="75000"/>
                </a:sysClr>
              </a:solidFill>
              <a:prstDash val="sysDot"/>
            </a:ln>
          </c:spPr>
        </c:majorGridlines>
        <c:numFmt formatCode="0%" sourceLinked="0"/>
        <c:majorTickMark val="none"/>
        <c:minorTickMark val="none"/>
        <c:tickLblPos val="nextTo"/>
        <c:spPr>
          <a:ln>
            <a:noFill/>
          </a:ln>
        </c:spPr>
        <c:txPr>
          <a:bodyPr/>
          <a:lstStyle/>
          <a:p>
            <a:pPr algn="ctr">
              <a:defRPr lang="en-US" sz="1000" b="0" i="0" u="none" strike="noStrike" kern="1200" baseline="0">
                <a:solidFill>
                  <a:schemeClr val="tx2">
                    <a:lumMod val="25000"/>
                  </a:schemeClr>
                </a:solidFill>
                <a:latin typeface="Century Gothic" panose="020B0502020202020204" pitchFamily="34" charset="0"/>
                <a:ea typeface="+mn-ea"/>
                <a:cs typeface="Calibri" pitchFamily="34" charset="0"/>
              </a:defRPr>
            </a:pPr>
            <a:endParaRPr lang="en-US"/>
          </a:p>
        </c:txPr>
        <c:crossAx val="218023040"/>
        <c:crosses val="autoZero"/>
        <c:crossBetween val="between"/>
        <c:majorUnit val="5.000000000000001E-2"/>
      </c:valAx>
      <c:spPr>
        <a:ln>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2658227848101"/>
          <c:y val="3.10705837478235E-2"/>
          <c:w val="0.487341772151899"/>
          <c:h val="0.93719222852669415"/>
        </c:manualLayout>
      </c:layout>
      <c:barChart>
        <c:barDir val="col"/>
        <c:grouping val="stacked"/>
        <c:varyColors val="0"/>
        <c:ser>
          <c:idx val="0"/>
          <c:order val="0"/>
          <c:tx>
            <c:strRef>
              <c:f>Sheet1!$A$2</c:f>
              <c:strCache>
                <c:ptCount val="1"/>
                <c:pt idx="0">
                  <c:v>Consumer Spending </c:v>
                </c:pt>
              </c:strCache>
            </c:strRef>
          </c:tx>
          <c:spPr>
            <a:solidFill>
              <a:srgbClr val="008000"/>
            </a:solidFill>
            <a:ln>
              <a:solidFill>
                <a:schemeClr val="bg1"/>
              </a:solidFill>
            </a:ln>
          </c:spPr>
          <c:invertIfNegative val="0"/>
          <c:dPt>
            <c:idx val="0"/>
            <c:invertIfNegative val="0"/>
            <c:bubble3D val="0"/>
            <c:extLst>
              <c:ext xmlns:c16="http://schemas.microsoft.com/office/drawing/2014/chart" uri="{C3380CC4-5D6E-409C-BE32-E72D297353CC}">
                <c16:uniqueId val="{00000000-8E33-4872-88DE-67170D0BE41E}"/>
              </c:ext>
            </c:extLst>
          </c:dPt>
          <c:cat>
            <c:strRef>
              <c:f>Sheet1!$B$1</c:f>
              <c:strCache>
                <c:ptCount val="1"/>
                <c:pt idx="0">
                  <c:v>Contribution:</c:v>
                </c:pt>
              </c:strCache>
            </c:strRef>
          </c:cat>
          <c:val>
            <c:numRef>
              <c:f>Sheet1!$B$2</c:f>
              <c:numCache>
                <c:formatCode>General</c:formatCode>
                <c:ptCount val="1"/>
                <c:pt idx="0">
                  <c:v>0.98</c:v>
                </c:pt>
              </c:numCache>
            </c:numRef>
          </c:val>
          <c:extLst>
            <c:ext xmlns:c16="http://schemas.microsoft.com/office/drawing/2014/chart" uri="{C3380CC4-5D6E-409C-BE32-E72D297353CC}">
              <c16:uniqueId val="{00000001-8E33-4872-88DE-67170D0BE41E}"/>
            </c:ext>
          </c:extLst>
        </c:ser>
        <c:ser>
          <c:idx val="1"/>
          <c:order val="1"/>
          <c:tx>
            <c:strRef>
              <c:f>Sheet1!$A$3</c:f>
              <c:strCache>
                <c:ptCount val="1"/>
                <c:pt idx="0">
                  <c:v>Business Investment</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2-8E33-4872-88DE-67170D0BE41E}"/>
              </c:ext>
            </c:extLst>
          </c:dPt>
          <c:cat>
            <c:strRef>
              <c:f>Sheet1!$B$1</c:f>
              <c:strCache>
                <c:ptCount val="1"/>
                <c:pt idx="0">
                  <c:v>Contribution:</c:v>
                </c:pt>
              </c:strCache>
            </c:strRef>
          </c:cat>
          <c:val>
            <c:numRef>
              <c:f>Sheet1!$B$3</c:f>
              <c:numCache>
                <c:formatCode>General</c:formatCode>
                <c:ptCount val="1"/>
                <c:pt idx="0">
                  <c:v>0.59</c:v>
                </c:pt>
              </c:numCache>
            </c:numRef>
          </c:val>
          <c:extLst>
            <c:ext xmlns:c16="http://schemas.microsoft.com/office/drawing/2014/chart" uri="{C3380CC4-5D6E-409C-BE32-E72D297353CC}">
              <c16:uniqueId val="{00000003-8E33-4872-88DE-67170D0BE41E}"/>
            </c:ext>
          </c:extLst>
        </c:ser>
        <c:ser>
          <c:idx val="2"/>
          <c:order val="2"/>
          <c:tx>
            <c:strRef>
              <c:f>Sheet1!$A$4</c:f>
              <c:strCache>
                <c:ptCount val="1"/>
                <c:pt idx="0">
                  <c:v>Residential Investment</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4-8E33-4872-88DE-67170D0BE41E}"/>
              </c:ext>
            </c:extLst>
          </c:dPt>
          <c:cat>
            <c:strRef>
              <c:f>Sheet1!$B$1</c:f>
              <c:strCache>
                <c:ptCount val="1"/>
                <c:pt idx="0">
                  <c:v>Contribution:</c:v>
                </c:pt>
              </c:strCache>
            </c:strRef>
          </c:cat>
          <c:val>
            <c:numRef>
              <c:f>Sheet1!$B$4</c:f>
              <c:numCache>
                <c:formatCode>General</c:formatCode>
                <c:ptCount val="1"/>
                <c:pt idx="0">
                  <c:v>0.59</c:v>
                </c:pt>
              </c:numCache>
            </c:numRef>
          </c:val>
          <c:extLst>
            <c:ext xmlns:c16="http://schemas.microsoft.com/office/drawing/2014/chart" uri="{C3380CC4-5D6E-409C-BE32-E72D297353CC}">
              <c16:uniqueId val="{00000005-8E33-4872-88DE-67170D0BE41E}"/>
            </c:ext>
          </c:extLst>
        </c:ser>
        <c:ser>
          <c:idx val="3"/>
          <c:order val="3"/>
          <c:tx>
            <c:strRef>
              <c:f>Sheet1!$A$5</c:f>
              <c:strCache>
                <c:ptCount val="1"/>
                <c:pt idx="0">
                  <c:v>Government Spending</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Sheet1!$B$5</c:f>
              <c:numCache>
                <c:formatCode>General</c:formatCode>
                <c:ptCount val="1"/>
                <c:pt idx="0">
                  <c:v>0.31</c:v>
                </c:pt>
              </c:numCache>
            </c:numRef>
          </c:val>
          <c:extLst>
            <c:ext xmlns:c16="http://schemas.microsoft.com/office/drawing/2014/chart" uri="{C3380CC4-5D6E-409C-BE32-E72D297353CC}">
              <c16:uniqueId val="{00000006-8E33-4872-88DE-67170D0BE41E}"/>
            </c:ext>
          </c:extLst>
        </c:ser>
        <c:ser>
          <c:idx val="4"/>
          <c:order val="4"/>
          <c:tx>
            <c:strRef>
              <c:f>Sheet1!$A$6</c:f>
              <c:strCache>
                <c:ptCount val="1"/>
                <c:pt idx="0">
                  <c:v>Residential Investment</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Sheet1!$B$6</c:f>
              <c:numCache>
                <c:formatCode>0.00</c:formatCode>
                <c:ptCount val="1"/>
                <c:pt idx="0">
                  <c:v>0</c:v>
                </c:pt>
              </c:numCache>
            </c:numRef>
          </c:val>
          <c:extLst>
            <c:ext xmlns:c16="http://schemas.microsoft.com/office/drawing/2014/chart" uri="{C3380CC4-5D6E-409C-BE32-E72D297353CC}">
              <c16:uniqueId val="{00000007-8E33-4872-88DE-67170D0BE41E}"/>
            </c:ext>
          </c:extLst>
        </c:ser>
        <c:ser>
          <c:idx val="5"/>
          <c:order val="5"/>
          <c:tx>
            <c:strRef>
              <c:f>Sheet1!$A$7</c:f>
              <c:strCache>
                <c:ptCount val="1"/>
                <c:pt idx="0">
                  <c:v>Total</c:v>
                </c:pt>
              </c:strCache>
            </c:strRef>
          </c:tx>
          <c:spPr>
            <a:solidFill>
              <a:srgbClr val="2BA2A5"/>
            </a:solidFill>
            <a:ln w="19050">
              <a:solidFill>
                <a:schemeClr val="bg1"/>
              </a:solidFill>
            </a:ln>
          </c:spPr>
          <c:invertIfNegative val="0"/>
          <c:dPt>
            <c:idx val="0"/>
            <c:invertIfNegative val="0"/>
            <c:bubble3D val="0"/>
            <c:spPr>
              <a:solidFill>
                <a:srgbClr val="2F8A47"/>
              </a:solidFill>
              <a:ln w="19050">
                <a:solidFill>
                  <a:schemeClr val="bg1"/>
                </a:solidFill>
              </a:ln>
            </c:spPr>
            <c:extLst>
              <c:ext xmlns:c16="http://schemas.microsoft.com/office/drawing/2014/chart" uri="{C3380CC4-5D6E-409C-BE32-E72D297353CC}">
                <c16:uniqueId val="{00000009-8E33-4872-88DE-67170D0BE41E}"/>
              </c:ext>
            </c:extLst>
          </c:dPt>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A-8E33-4872-88DE-67170D0BE41E}"/>
            </c:ext>
          </c:extLst>
        </c:ser>
        <c:dLbls>
          <c:showLegendKey val="0"/>
          <c:showVal val="0"/>
          <c:showCatName val="0"/>
          <c:showSerName val="0"/>
          <c:showPercent val="0"/>
          <c:showBubbleSize val="0"/>
        </c:dLbls>
        <c:gapWidth val="28"/>
        <c:overlap val="100"/>
        <c:axId val="-2006028768"/>
        <c:axId val="-2006025504"/>
      </c:barChart>
      <c:catAx>
        <c:axId val="-2006028768"/>
        <c:scaling>
          <c:orientation val="minMax"/>
        </c:scaling>
        <c:delete val="1"/>
        <c:axPos val="b"/>
        <c:numFmt formatCode="General" sourceLinked="0"/>
        <c:majorTickMark val="out"/>
        <c:minorTickMark val="none"/>
        <c:tickLblPos val="nextTo"/>
        <c:crossAx val="-2006025504"/>
        <c:crosses val="autoZero"/>
        <c:auto val="1"/>
        <c:lblAlgn val="ctr"/>
        <c:lblOffset val="100"/>
        <c:noMultiLvlLbl val="0"/>
      </c:catAx>
      <c:valAx>
        <c:axId val="-2006025504"/>
        <c:scaling>
          <c:orientation val="minMax"/>
          <c:max val="3.6"/>
          <c:min val="0"/>
        </c:scaling>
        <c:delete val="1"/>
        <c:axPos val="l"/>
        <c:numFmt formatCode="General" sourceLinked="1"/>
        <c:majorTickMark val="out"/>
        <c:minorTickMark val="none"/>
        <c:tickLblPos val="nextTo"/>
        <c:crossAx val="-2006028768"/>
        <c:crosses val="autoZero"/>
        <c:crossBetween val="between"/>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2924154989000639E-2"/>
          <c:w val="0.53492406024074202"/>
          <c:h val="0.91972895375796115"/>
        </c:manualLayout>
      </c:layout>
      <c:barChart>
        <c:barDir val="col"/>
        <c:grouping val="stacked"/>
        <c:varyColors val="0"/>
        <c:ser>
          <c:idx val="0"/>
          <c:order val="0"/>
          <c:tx>
            <c:strRef>
              <c:f>Sheet1!$A$2</c:f>
              <c:strCache>
                <c:ptCount val="1"/>
                <c:pt idx="0">
                  <c:v>Total</c:v>
                </c:pt>
              </c:strCache>
            </c:strRef>
          </c:tx>
          <c:spPr>
            <a:solidFill>
              <a:srgbClr val="E6E6E6"/>
            </a:solidFill>
            <a:ln w="19050">
              <a:solidFill>
                <a:schemeClr val="bg1"/>
              </a:solidFill>
            </a:ln>
          </c:spPr>
          <c:invertIfNegative val="0"/>
          <c:cat>
            <c:strRef>
              <c:f>Sheet1!$B$1</c:f>
              <c:strCache>
                <c:ptCount val="1"/>
                <c:pt idx="0">
                  <c:v>Contribution:</c:v>
                </c:pt>
              </c:strCache>
            </c:strRef>
          </c:cat>
          <c:val>
            <c:numRef>
              <c:f>Sheet1!$B$2</c:f>
              <c:numCache>
                <c:formatCode>0.00</c:formatCode>
                <c:ptCount val="1"/>
                <c:pt idx="0">
                  <c:v>1.4</c:v>
                </c:pt>
              </c:numCache>
            </c:numRef>
          </c:val>
          <c:extLst>
            <c:ext xmlns:c16="http://schemas.microsoft.com/office/drawing/2014/chart" uri="{C3380CC4-5D6E-409C-BE32-E72D297353CC}">
              <c16:uniqueId val="{00000000-4111-4026-8D5E-7D8A2A70450D}"/>
            </c:ext>
          </c:extLst>
        </c:ser>
        <c:ser>
          <c:idx val="1"/>
          <c:order val="1"/>
          <c:tx>
            <c:strRef>
              <c:f>Sheet1!$A$3</c:f>
              <c:strCache>
                <c:ptCount val="1"/>
                <c:pt idx="0">
                  <c:v>Net Exports</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Sheet1!$B$3</c:f>
              <c:numCache>
                <c:formatCode>0.00</c:formatCode>
                <c:ptCount val="1"/>
                <c:pt idx="0">
                  <c:v>0.65</c:v>
                </c:pt>
              </c:numCache>
            </c:numRef>
          </c:val>
          <c:extLst>
            <c:ext xmlns:c16="http://schemas.microsoft.com/office/drawing/2014/chart" uri="{C3380CC4-5D6E-409C-BE32-E72D297353CC}">
              <c16:uniqueId val="{00000001-4111-4026-8D5E-7D8A2A70450D}"/>
            </c:ext>
          </c:extLst>
        </c:ser>
        <c:ser>
          <c:idx val="2"/>
          <c:order val="2"/>
          <c:tx>
            <c:strRef>
              <c:f>Sheet1!$A$4</c:f>
              <c:strCache>
                <c:ptCount val="1"/>
                <c:pt idx="0">
                  <c:v>Business Investment</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Sheet1!$B$4</c:f>
              <c:numCache>
                <c:formatCode>0.00</c:formatCode>
                <c:ptCount val="1"/>
                <c:pt idx="0">
                  <c:v>0.42</c:v>
                </c:pt>
              </c:numCache>
            </c:numRef>
          </c:val>
          <c:extLst>
            <c:ext xmlns:c16="http://schemas.microsoft.com/office/drawing/2014/chart" uri="{C3380CC4-5D6E-409C-BE32-E72D297353CC}">
              <c16:uniqueId val="{00000002-4111-4026-8D5E-7D8A2A70450D}"/>
            </c:ext>
          </c:extLst>
        </c:ser>
        <c:ser>
          <c:idx val="3"/>
          <c:order val="3"/>
          <c:tx>
            <c:strRef>
              <c:f>Sheet1!$A$5</c:f>
              <c:strCache>
                <c:ptCount val="1"/>
                <c:pt idx="0">
                  <c:v>Residential Investment</c:v>
                </c:pt>
              </c:strCache>
            </c:strRef>
          </c:tx>
          <c:spPr>
            <a:solidFill>
              <a:schemeClr val="accent4"/>
            </a:solidFill>
            <a:ln w="19050">
              <a:solidFill>
                <a:schemeClr val="bg1"/>
              </a:solidFill>
            </a:ln>
          </c:spPr>
          <c:invertIfNegative val="0"/>
          <c:dPt>
            <c:idx val="0"/>
            <c:invertIfNegative val="0"/>
            <c:bubble3D val="0"/>
            <c:extLst>
              <c:ext xmlns:c16="http://schemas.microsoft.com/office/drawing/2014/chart" uri="{C3380CC4-5D6E-409C-BE32-E72D297353CC}">
                <c16:uniqueId val="{00000003-4111-4026-8D5E-7D8A2A70450D}"/>
              </c:ext>
            </c:extLst>
          </c:dPt>
          <c:cat>
            <c:strRef>
              <c:f>Sheet1!$B$1</c:f>
              <c:strCache>
                <c:ptCount val="1"/>
                <c:pt idx="0">
                  <c:v>Contribution:</c:v>
                </c:pt>
              </c:strCache>
            </c:strRef>
          </c:cat>
          <c:val>
            <c:numRef>
              <c:f>Sheet1!$B$5</c:f>
              <c:numCache>
                <c:formatCode>0.00</c:formatCode>
                <c:ptCount val="1"/>
                <c:pt idx="0">
                  <c:v>0</c:v>
                </c:pt>
              </c:numCache>
            </c:numRef>
          </c:val>
          <c:extLst>
            <c:ext xmlns:c16="http://schemas.microsoft.com/office/drawing/2014/chart" uri="{C3380CC4-5D6E-409C-BE32-E72D297353CC}">
              <c16:uniqueId val="{00000004-4111-4026-8D5E-7D8A2A70450D}"/>
            </c:ext>
          </c:extLst>
        </c:ser>
        <c:ser>
          <c:idx val="4"/>
          <c:order val="4"/>
          <c:tx>
            <c:strRef>
              <c:f>Sheet1!$A$6</c:f>
              <c:strCache>
                <c:ptCount val="1"/>
                <c:pt idx="0">
                  <c:v>Government Spending</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Sheet1!$B$6</c:f>
              <c:numCache>
                <c:formatCode>0.00</c:formatCode>
                <c:ptCount val="1"/>
                <c:pt idx="0">
                  <c:v>0</c:v>
                </c:pt>
              </c:numCache>
            </c:numRef>
          </c:val>
          <c:extLst>
            <c:ext xmlns:c16="http://schemas.microsoft.com/office/drawing/2014/chart" uri="{C3380CC4-5D6E-409C-BE32-E72D297353CC}">
              <c16:uniqueId val="{00000005-4111-4026-8D5E-7D8A2A70450D}"/>
            </c:ext>
          </c:extLst>
        </c:ser>
        <c:ser>
          <c:idx val="5"/>
          <c:order val="5"/>
          <c:tx>
            <c:strRef>
              <c:f>Sheet1!$A$7</c:f>
              <c:strCache>
                <c:ptCount val="1"/>
                <c:pt idx="0">
                  <c:v>Change in Inventories</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6-4111-4026-8D5E-7D8A2A70450D}"/>
            </c:ext>
          </c:extLst>
        </c:ser>
        <c:ser>
          <c:idx val="6"/>
          <c:order val="6"/>
          <c:tx>
            <c:strRef>
              <c:f>Sheet1!$A$8</c:f>
              <c:strCache>
                <c:ptCount val="1"/>
                <c:pt idx="0">
                  <c:v>Consumer Spending</c:v>
                </c:pt>
              </c:strCache>
            </c:strRef>
          </c:tx>
          <c:invertIfNegative val="0"/>
          <c:cat>
            <c:strRef>
              <c:f>Sheet1!$B$1</c:f>
              <c:strCache>
                <c:ptCount val="1"/>
                <c:pt idx="0">
                  <c:v>Contribution:</c:v>
                </c:pt>
              </c:strCache>
            </c:strRef>
          </c:cat>
          <c:val>
            <c:numRef>
              <c:f>Sheet1!$B$8</c:f>
              <c:numCache>
                <c:formatCode>0.00</c:formatCode>
                <c:ptCount val="1"/>
                <c:pt idx="0">
                  <c:v>0</c:v>
                </c:pt>
              </c:numCache>
            </c:numRef>
          </c:val>
          <c:extLst>
            <c:ext xmlns:c16="http://schemas.microsoft.com/office/drawing/2014/chart" uri="{C3380CC4-5D6E-409C-BE32-E72D297353CC}">
              <c16:uniqueId val="{00000007-4111-4026-8D5E-7D8A2A70450D}"/>
            </c:ext>
          </c:extLst>
        </c:ser>
        <c:dLbls>
          <c:showLegendKey val="0"/>
          <c:showVal val="0"/>
          <c:showCatName val="0"/>
          <c:showSerName val="0"/>
          <c:showPercent val="0"/>
          <c:showBubbleSize val="0"/>
        </c:dLbls>
        <c:gapWidth val="28"/>
        <c:overlap val="100"/>
        <c:axId val="2146102624"/>
        <c:axId val="-2041115760"/>
      </c:barChart>
      <c:catAx>
        <c:axId val="2146102624"/>
        <c:scaling>
          <c:orientation val="minMax"/>
        </c:scaling>
        <c:delete val="1"/>
        <c:axPos val="b"/>
        <c:numFmt formatCode="General" sourceLinked="0"/>
        <c:majorTickMark val="out"/>
        <c:minorTickMark val="none"/>
        <c:tickLblPos val="nextTo"/>
        <c:crossAx val="-2041115760"/>
        <c:crosses val="autoZero"/>
        <c:auto val="1"/>
        <c:lblAlgn val="ctr"/>
        <c:lblOffset val="100"/>
        <c:noMultiLvlLbl val="0"/>
      </c:catAx>
      <c:valAx>
        <c:axId val="-2041115760"/>
        <c:scaling>
          <c:orientation val="minMax"/>
          <c:max val="3.5"/>
          <c:min val="0"/>
        </c:scaling>
        <c:delete val="1"/>
        <c:axPos val="l"/>
        <c:numFmt formatCode="0.00" sourceLinked="1"/>
        <c:majorTickMark val="out"/>
        <c:minorTickMark val="none"/>
        <c:tickLblPos val="nextTo"/>
        <c:crossAx val="2146102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1859697857334"/>
          <c:y val="8.8069854071939693E-2"/>
          <c:w val="0.85475590389390121"/>
          <c:h val="0.8254985451931075"/>
        </c:manualLayout>
      </c:layout>
      <c:doughnutChart>
        <c:varyColors val="1"/>
        <c:ser>
          <c:idx val="0"/>
          <c:order val="0"/>
          <c:tx>
            <c:strRef>
              <c:f>Sheet1!$B$1</c:f>
              <c:strCache>
                <c:ptCount val="1"/>
                <c:pt idx="0">
                  <c:v>count</c:v>
                </c:pt>
              </c:strCache>
            </c:strRef>
          </c:tx>
          <c:spPr>
            <a:solidFill>
              <a:srgbClr val="003893"/>
            </a:solidFill>
          </c:spPr>
          <c:dPt>
            <c:idx val="0"/>
            <c:bubble3D val="0"/>
            <c:spPr>
              <a:solidFill>
                <a:srgbClr val="003893"/>
              </a:solidFill>
              <a:ln>
                <a:noFill/>
              </a:ln>
              <a:effectLst/>
            </c:spPr>
            <c:extLst>
              <c:ext xmlns:c16="http://schemas.microsoft.com/office/drawing/2014/chart" uri="{C3380CC4-5D6E-409C-BE32-E72D297353CC}">
                <c16:uniqueId val="{00000001-D3D7-4834-8ACE-2268BBD04904}"/>
              </c:ext>
            </c:extLst>
          </c:dPt>
          <c:dPt>
            <c:idx val="1"/>
            <c:bubble3D val="0"/>
            <c:spPr>
              <a:solidFill>
                <a:srgbClr val="6EA5FF"/>
              </a:solidFill>
              <a:ln>
                <a:noFill/>
              </a:ln>
              <a:effectLst/>
            </c:spPr>
            <c:extLst>
              <c:ext xmlns:c16="http://schemas.microsoft.com/office/drawing/2014/chart" uri="{C3380CC4-5D6E-409C-BE32-E72D297353CC}">
                <c16:uniqueId val="{00000003-D3D7-4834-8ACE-2268BBD04904}"/>
              </c:ext>
            </c:extLst>
          </c:dPt>
          <c:dPt>
            <c:idx val="2"/>
            <c:bubble3D val="0"/>
            <c:spPr>
              <a:solidFill>
                <a:srgbClr val="F09CAB"/>
              </a:solidFill>
              <a:ln>
                <a:noFill/>
              </a:ln>
              <a:effectLst/>
            </c:spPr>
            <c:extLst>
              <c:ext xmlns:c16="http://schemas.microsoft.com/office/drawing/2014/chart" uri="{C3380CC4-5D6E-409C-BE32-E72D297353CC}">
                <c16:uniqueId val="{00000005-D3D7-4834-8ACE-2268BBD04904}"/>
              </c:ext>
            </c:extLst>
          </c:dPt>
          <c:dPt>
            <c:idx val="3"/>
            <c:bubble3D val="0"/>
            <c:spPr>
              <a:solidFill>
                <a:srgbClr val="C41E3A"/>
              </a:solidFill>
              <a:ln>
                <a:noFill/>
              </a:ln>
              <a:effectLst/>
            </c:spPr>
            <c:extLst>
              <c:ext xmlns:c16="http://schemas.microsoft.com/office/drawing/2014/chart" uri="{C3380CC4-5D6E-409C-BE32-E72D297353CC}">
                <c16:uniqueId val="{00000007-D3D7-4834-8ACE-2268BBD04904}"/>
              </c:ext>
            </c:extLst>
          </c:dPt>
          <c:dPt>
            <c:idx val="4"/>
            <c:bubble3D val="0"/>
            <c:spPr>
              <a:solidFill>
                <a:srgbClr val="003893"/>
              </a:solidFill>
              <a:ln>
                <a:noFill/>
              </a:ln>
              <a:effectLst/>
            </c:spPr>
            <c:extLst>
              <c:ext xmlns:c16="http://schemas.microsoft.com/office/drawing/2014/chart" uri="{C3380CC4-5D6E-409C-BE32-E72D297353CC}">
                <c16:uniqueId val="{00000009-D3D7-4834-8ACE-2268BBD04904}"/>
              </c:ext>
            </c:extLst>
          </c:dPt>
          <c:dPt>
            <c:idx val="5"/>
            <c:bubble3D val="0"/>
            <c:spPr>
              <a:solidFill>
                <a:srgbClr val="003893"/>
              </a:solidFill>
              <a:ln>
                <a:noFill/>
              </a:ln>
              <a:effectLst/>
            </c:spPr>
            <c:extLst>
              <c:ext xmlns:c16="http://schemas.microsoft.com/office/drawing/2014/chart" uri="{C3380CC4-5D6E-409C-BE32-E72D297353CC}">
                <c16:uniqueId val="{0000000B-D3D7-4834-8ACE-2268BBD04904}"/>
              </c:ext>
            </c:extLst>
          </c:dPt>
          <c:dPt>
            <c:idx val="6"/>
            <c:bubble3D val="0"/>
            <c:spPr>
              <a:solidFill>
                <a:srgbClr val="003893"/>
              </a:solidFill>
              <a:ln>
                <a:noFill/>
              </a:ln>
              <a:effectLst/>
            </c:spPr>
            <c:extLst>
              <c:ext xmlns:c16="http://schemas.microsoft.com/office/drawing/2014/chart" uri="{C3380CC4-5D6E-409C-BE32-E72D297353CC}">
                <c16:uniqueId val="{0000000D-D3D7-4834-8ACE-2268BBD04904}"/>
              </c:ext>
            </c:extLst>
          </c:dPt>
          <c:dPt>
            <c:idx val="7"/>
            <c:bubble3D val="0"/>
            <c:spPr>
              <a:solidFill>
                <a:srgbClr val="003893"/>
              </a:solidFill>
              <a:ln>
                <a:noFill/>
              </a:ln>
              <a:effectLst/>
            </c:spPr>
            <c:extLst>
              <c:ext xmlns:c16="http://schemas.microsoft.com/office/drawing/2014/chart" uri="{C3380CC4-5D6E-409C-BE32-E72D297353CC}">
                <c16:uniqueId val="{0000000F-D3D7-4834-8ACE-2268BBD04904}"/>
              </c:ext>
            </c:extLst>
          </c:dPt>
          <c:dPt>
            <c:idx val="8"/>
            <c:bubble3D val="0"/>
            <c:spPr>
              <a:solidFill>
                <a:srgbClr val="003893"/>
              </a:solidFill>
              <a:ln>
                <a:noFill/>
              </a:ln>
              <a:effectLst/>
            </c:spPr>
            <c:extLst>
              <c:ext xmlns:c16="http://schemas.microsoft.com/office/drawing/2014/chart" uri="{C3380CC4-5D6E-409C-BE32-E72D297353CC}">
                <c16:uniqueId val="{00000011-D3D7-4834-8ACE-2268BBD04904}"/>
              </c:ext>
            </c:extLst>
          </c:dPt>
          <c:dPt>
            <c:idx val="9"/>
            <c:bubble3D val="0"/>
            <c:spPr>
              <a:solidFill>
                <a:srgbClr val="003893"/>
              </a:solidFill>
              <a:ln>
                <a:noFill/>
              </a:ln>
              <a:effectLst/>
            </c:spPr>
            <c:extLst>
              <c:ext xmlns:c16="http://schemas.microsoft.com/office/drawing/2014/chart" uri="{C3380CC4-5D6E-409C-BE32-E72D297353CC}">
                <c16:uniqueId val="{00000013-D3D7-4834-8ACE-2268BBD04904}"/>
              </c:ext>
            </c:extLst>
          </c:dPt>
          <c:dPt>
            <c:idx val="10"/>
            <c:bubble3D val="0"/>
            <c:spPr>
              <a:solidFill>
                <a:srgbClr val="003893"/>
              </a:solidFill>
              <a:ln>
                <a:noFill/>
              </a:ln>
              <a:effectLst/>
            </c:spPr>
            <c:extLst>
              <c:ext xmlns:c16="http://schemas.microsoft.com/office/drawing/2014/chart" uri="{C3380CC4-5D6E-409C-BE32-E72D297353CC}">
                <c16:uniqueId val="{00000015-D3D7-4834-8ACE-2268BBD04904}"/>
              </c:ext>
            </c:extLst>
          </c:dPt>
          <c:dPt>
            <c:idx val="11"/>
            <c:bubble3D val="0"/>
            <c:spPr>
              <a:solidFill>
                <a:srgbClr val="003893"/>
              </a:solidFill>
              <a:ln>
                <a:noFill/>
              </a:ln>
              <a:effectLst/>
            </c:spPr>
            <c:extLst>
              <c:ext xmlns:c16="http://schemas.microsoft.com/office/drawing/2014/chart" uri="{C3380CC4-5D6E-409C-BE32-E72D297353CC}">
                <c16:uniqueId val="{00000017-D3D7-4834-8ACE-2268BBD04904}"/>
              </c:ext>
            </c:extLst>
          </c:dPt>
          <c:dPt>
            <c:idx val="12"/>
            <c:bubble3D val="0"/>
            <c:spPr>
              <a:solidFill>
                <a:srgbClr val="003893"/>
              </a:solidFill>
              <a:ln>
                <a:noFill/>
              </a:ln>
              <a:effectLst/>
            </c:spPr>
            <c:extLst>
              <c:ext xmlns:c16="http://schemas.microsoft.com/office/drawing/2014/chart" uri="{C3380CC4-5D6E-409C-BE32-E72D297353CC}">
                <c16:uniqueId val="{00000019-D3D7-4834-8ACE-2268BBD04904}"/>
              </c:ext>
            </c:extLst>
          </c:dPt>
          <c:dPt>
            <c:idx val="13"/>
            <c:bubble3D val="0"/>
            <c:spPr>
              <a:solidFill>
                <a:srgbClr val="003893"/>
              </a:solidFill>
              <a:ln>
                <a:noFill/>
              </a:ln>
              <a:effectLst/>
            </c:spPr>
            <c:extLst>
              <c:ext xmlns:c16="http://schemas.microsoft.com/office/drawing/2014/chart" uri="{C3380CC4-5D6E-409C-BE32-E72D297353CC}">
                <c16:uniqueId val="{0000001B-D3D7-4834-8ACE-2268BBD04904}"/>
              </c:ext>
            </c:extLst>
          </c:dPt>
          <c:dPt>
            <c:idx val="14"/>
            <c:bubble3D val="0"/>
            <c:spPr>
              <a:solidFill>
                <a:srgbClr val="003893"/>
              </a:solidFill>
              <a:ln>
                <a:noFill/>
              </a:ln>
              <a:effectLst/>
            </c:spPr>
            <c:extLst>
              <c:ext xmlns:c16="http://schemas.microsoft.com/office/drawing/2014/chart" uri="{C3380CC4-5D6E-409C-BE32-E72D297353CC}">
                <c16:uniqueId val="{0000001D-D3D7-4834-8ACE-2268BBD04904}"/>
              </c:ext>
            </c:extLst>
          </c:dPt>
          <c:dPt>
            <c:idx val="15"/>
            <c:bubble3D val="0"/>
            <c:spPr>
              <a:solidFill>
                <a:srgbClr val="003893"/>
              </a:solidFill>
              <a:ln>
                <a:noFill/>
              </a:ln>
              <a:effectLst/>
            </c:spPr>
            <c:extLst>
              <c:ext xmlns:c16="http://schemas.microsoft.com/office/drawing/2014/chart" uri="{C3380CC4-5D6E-409C-BE32-E72D297353CC}">
                <c16:uniqueId val="{0000001F-D3D7-4834-8ACE-2268BBD04904}"/>
              </c:ext>
            </c:extLst>
          </c:dPt>
          <c:dPt>
            <c:idx val="16"/>
            <c:bubble3D val="0"/>
            <c:spPr>
              <a:solidFill>
                <a:srgbClr val="003893"/>
              </a:solidFill>
              <a:ln>
                <a:noFill/>
              </a:ln>
              <a:effectLst/>
            </c:spPr>
            <c:extLst>
              <c:ext xmlns:c16="http://schemas.microsoft.com/office/drawing/2014/chart" uri="{C3380CC4-5D6E-409C-BE32-E72D297353CC}">
                <c16:uniqueId val="{00000021-D3D7-4834-8ACE-2268BBD04904}"/>
              </c:ext>
            </c:extLst>
          </c:dPt>
          <c:dPt>
            <c:idx val="17"/>
            <c:bubble3D val="0"/>
            <c:spPr>
              <a:solidFill>
                <a:srgbClr val="003893"/>
              </a:solidFill>
              <a:ln>
                <a:noFill/>
              </a:ln>
              <a:effectLst/>
            </c:spPr>
            <c:extLst>
              <c:ext xmlns:c16="http://schemas.microsoft.com/office/drawing/2014/chart" uri="{C3380CC4-5D6E-409C-BE32-E72D297353CC}">
                <c16:uniqueId val="{00000023-D3D7-4834-8ACE-2268BBD04904}"/>
              </c:ext>
            </c:extLst>
          </c:dPt>
          <c:dPt>
            <c:idx val="18"/>
            <c:bubble3D val="0"/>
            <c:spPr>
              <a:solidFill>
                <a:srgbClr val="003893"/>
              </a:solidFill>
              <a:ln>
                <a:noFill/>
              </a:ln>
              <a:effectLst/>
            </c:spPr>
            <c:extLst>
              <c:ext xmlns:c16="http://schemas.microsoft.com/office/drawing/2014/chart" uri="{C3380CC4-5D6E-409C-BE32-E72D297353CC}">
                <c16:uniqueId val="{00000025-D3D7-4834-8ACE-2268BBD04904}"/>
              </c:ext>
            </c:extLst>
          </c:dPt>
          <c:dPt>
            <c:idx val="19"/>
            <c:bubble3D val="0"/>
            <c:spPr>
              <a:solidFill>
                <a:srgbClr val="003893"/>
              </a:solidFill>
              <a:ln>
                <a:noFill/>
              </a:ln>
              <a:effectLst/>
            </c:spPr>
            <c:extLst>
              <c:ext xmlns:c16="http://schemas.microsoft.com/office/drawing/2014/chart" uri="{C3380CC4-5D6E-409C-BE32-E72D297353CC}">
                <c16:uniqueId val="{00000027-D3D7-4834-8ACE-2268BBD04904}"/>
              </c:ext>
            </c:extLst>
          </c:dPt>
          <c:dPt>
            <c:idx val="20"/>
            <c:bubble3D val="0"/>
            <c:spPr>
              <a:solidFill>
                <a:srgbClr val="003893"/>
              </a:solidFill>
              <a:ln>
                <a:noFill/>
              </a:ln>
              <a:effectLst/>
            </c:spPr>
            <c:extLst>
              <c:ext xmlns:c16="http://schemas.microsoft.com/office/drawing/2014/chart" uri="{C3380CC4-5D6E-409C-BE32-E72D297353CC}">
                <c16:uniqueId val="{00000029-D3D7-4834-8ACE-2268BBD04904}"/>
              </c:ext>
            </c:extLst>
          </c:dPt>
          <c:dPt>
            <c:idx val="21"/>
            <c:bubble3D val="0"/>
            <c:spPr>
              <a:solidFill>
                <a:srgbClr val="003893"/>
              </a:solidFill>
              <a:ln>
                <a:noFill/>
              </a:ln>
              <a:effectLst/>
            </c:spPr>
            <c:extLst>
              <c:ext xmlns:c16="http://schemas.microsoft.com/office/drawing/2014/chart" uri="{C3380CC4-5D6E-409C-BE32-E72D297353CC}">
                <c16:uniqueId val="{0000002B-D3D7-4834-8ACE-2268BBD04904}"/>
              </c:ext>
            </c:extLst>
          </c:dPt>
          <c:dPt>
            <c:idx val="22"/>
            <c:bubble3D val="0"/>
            <c:spPr>
              <a:solidFill>
                <a:srgbClr val="003893"/>
              </a:solidFill>
              <a:ln>
                <a:noFill/>
              </a:ln>
              <a:effectLst/>
            </c:spPr>
            <c:extLst>
              <c:ext xmlns:c16="http://schemas.microsoft.com/office/drawing/2014/chart" uri="{C3380CC4-5D6E-409C-BE32-E72D297353CC}">
                <c16:uniqueId val="{0000002D-D3D7-4834-8ACE-2268BBD04904}"/>
              </c:ext>
            </c:extLst>
          </c:dPt>
          <c:dPt>
            <c:idx val="23"/>
            <c:bubble3D val="0"/>
            <c:spPr>
              <a:solidFill>
                <a:srgbClr val="003893"/>
              </a:solidFill>
              <a:ln>
                <a:noFill/>
              </a:ln>
              <a:effectLst/>
            </c:spPr>
            <c:extLst>
              <c:ext xmlns:c16="http://schemas.microsoft.com/office/drawing/2014/chart" uri="{C3380CC4-5D6E-409C-BE32-E72D297353CC}">
                <c16:uniqueId val="{0000002F-D3D7-4834-8ACE-2268BBD04904}"/>
              </c:ext>
            </c:extLst>
          </c:dPt>
          <c:dPt>
            <c:idx val="24"/>
            <c:bubble3D val="0"/>
            <c:spPr>
              <a:solidFill>
                <a:srgbClr val="003893"/>
              </a:solidFill>
              <a:ln>
                <a:noFill/>
              </a:ln>
              <a:effectLst/>
            </c:spPr>
            <c:extLst>
              <c:ext xmlns:c16="http://schemas.microsoft.com/office/drawing/2014/chart" uri="{C3380CC4-5D6E-409C-BE32-E72D297353CC}">
                <c16:uniqueId val="{00000031-D3D7-4834-8ACE-2268BBD04904}"/>
              </c:ext>
            </c:extLst>
          </c:dPt>
          <c:cat>
            <c:strRef>
              <c:f>Sheet1!$A$2:$A$5</c:f>
              <c:strCache>
                <c:ptCount val="4"/>
                <c:pt idx="0">
                  <c:v>Soft Landings</c:v>
                </c:pt>
                <c:pt idx="1">
                  <c:v>Soft-ish to No Landing</c:v>
                </c:pt>
                <c:pt idx="2">
                  <c:v>Hard Landing Due to Other Factors</c:v>
                </c:pt>
                <c:pt idx="3">
                  <c:v>Hard Landing Due to Monetary Policy</c:v>
                </c:pt>
              </c:strCache>
            </c:strRef>
          </c:cat>
          <c:val>
            <c:numRef>
              <c:f>Sheet1!$B$2:$B$5</c:f>
              <c:numCache>
                <c:formatCode>General</c:formatCode>
                <c:ptCount val="4"/>
                <c:pt idx="0">
                  <c:v>3</c:v>
                </c:pt>
                <c:pt idx="1">
                  <c:v>2</c:v>
                </c:pt>
                <c:pt idx="2">
                  <c:v>3</c:v>
                </c:pt>
                <c:pt idx="3">
                  <c:v>3</c:v>
                </c:pt>
              </c:numCache>
            </c:numRef>
          </c:val>
          <c:extLst>
            <c:ext xmlns:c16="http://schemas.microsoft.com/office/drawing/2014/chart" uri="{C3380CC4-5D6E-409C-BE32-E72D297353CC}">
              <c16:uniqueId val="{00000032-D3D7-4834-8ACE-2268BBD04904}"/>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09951881014871E-2"/>
          <c:y val="0.23064841501569211"/>
          <c:w val="0.8580691163604548"/>
          <c:h val="0.62279911647822428"/>
        </c:manualLayout>
      </c:layout>
      <c:barChart>
        <c:barDir val="col"/>
        <c:grouping val="clustered"/>
        <c:varyColors val="0"/>
        <c:ser>
          <c:idx val="0"/>
          <c:order val="0"/>
          <c:tx>
            <c:strRef>
              <c:f>Sheet1!$B$1</c:f>
              <c:strCache>
                <c:ptCount val="1"/>
                <c:pt idx="0">
                  <c:v>Q/Q AR</c:v>
                </c:pt>
              </c:strCache>
            </c:strRef>
          </c:tx>
          <c:spPr>
            <a:solidFill>
              <a:srgbClr val="102A7E"/>
            </a:solidFill>
            <a:ln w="38100">
              <a:noFill/>
            </a:ln>
          </c:spPr>
          <c:invertIfNegative val="0"/>
          <c:dPt>
            <c:idx val="0"/>
            <c:invertIfNegative val="0"/>
            <c:bubble3D val="0"/>
            <c:extLst>
              <c:ext xmlns:c16="http://schemas.microsoft.com/office/drawing/2014/chart" uri="{C3380CC4-5D6E-409C-BE32-E72D297353CC}">
                <c16:uniqueId val="{00000000-9106-4ED8-8809-A12FEE5BD8E7}"/>
              </c:ext>
            </c:extLst>
          </c:dPt>
          <c:dPt>
            <c:idx val="3"/>
            <c:invertIfNegative val="0"/>
            <c:bubble3D val="0"/>
            <c:extLst>
              <c:ext xmlns:c16="http://schemas.microsoft.com/office/drawing/2014/chart" uri="{C3380CC4-5D6E-409C-BE32-E72D297353CC}">
                <c16:uniqueId val="{00000001-9106-4ED8-8809-A12FEE5BD8E7}"/>
              </c:ext>
            </c:extLst>
          </c:dPt>
          <c:dPt>
            <c:idx val="7"/>
            <c:invertIfNegative val="0"/>
            <c:bubble3D val="0"/>
            <c:extLst>
              <c:ext xmlns:c16="http://schemas.microsoft.com/office/drawing/2014/chart" uri="{C3380CC4-5D6E-409C-BE32-E72D297353CC}">
                <c16:uniqueId val="{00000002-9106-4ED8-8809-A12FEE5BD8E7}"/>
              </c:ext>
            </c:extLst>
          </c:dPt>
          <c:dPt>
            <c:idx val="8"/>
            <c:invertIfNegative val="0"/>
            <c:bubble3D val="0"/>
            <c:extLst>
              <c:ext xmlns:c16="http://schemas.microsoft.com/office/drawing/2014/chart" uri="{C3380CC4-5D6E-409C-BE32-E72D297353CC}">
                <c16:uniqueId val="{00000002-8EF8-4251-8698-E4336E6BFB93}"/>
              </c:ext>
            </c:extLst>
          </c:dPt>
          <c:dPt>
            <c:idx val="9"/>
            <c:invertIfNegative val="0"/>
            <c:bubble3D val="0"/>
            <c:extLst>
              <c:ext xmlns:c16="http://schemas.microsoft.com/office/drawing/2014/chart" uri="{C3380CC4-5D6E-409C-BE32-E72D297353CC}">
                <c16:uniqueId val="{00000002-8038-40AA-9B1B-A3F3F31648F6}"/>
              </c:ext>
            </c:extLst>
          </c:dPt>
          <c:dPt>
            <c:idx val="10"/>
            <c:invertIfNegative val="0"/>
            <c:bubble3D val="0"/>
            <c:extLst>
              <c:ext xmlns:c16="http://schemas.microsoft.com/office/drawing/2014/chart" uri="{C3380CC4-5D6E-409C-BE32-E72D297353CC}">
                <c16:uniqueId val="{00000002-6800-4932-A365-E7AB01A7DAE9}"/>
              </c:ext>
            </c:extLst>
          </c:dPt>
          <c:dPt>
            <c:idx val="11"/>
            <c:invertIfNegative val="0"/>
            <c:bubble3D val="0"/>
            <c:extLst>
              <c:ext xmlns:c16="http://schemas.microsoft.com/office/drawing/2014/chart" uri="{C3380CC4-5D6E-409C-BE32-E72D297353CC}">
                <c16:uniqueId val="{00000002-108D-4244-BE44-EB9C46A25F76}"/>
              </c:ext>
            </c:extLst>
          </c:dPt>
          <c:dPt>
            <c:idx val="12"/>
            <c:invertIfNegative val="0"/>
            <c:bubble3D val="0"/>
            <c:extLst>
              <c:ext xmlns:c16="http://schemas.microsoft.com/office/drawing/2014/chart" uri="{C3380CC4-5D6E-409C-BE32-E72D297353CC}">
                <c16:uniqueId val="{00000002-23D4-46AA-9588-54374C082C4C}"/>
              </c:ext>
            </c:extLst>
          </c:dPt>
          <c:dPt>
            <c:idx val="13"/>
            <c:invertIfNegative val="0"/>
            <c:bubble3D val="0"/>
            <c:extLst>
              <c:ext xmlns:c16="http://schemas.microsoft.com/office/drawing/2014/chart" uri="{C3380CC4-5D6E-409C-BE32-E72D297353CC}">
                <c16:uniqueId val="{00000002-77B4-455D-8041-111159230552}"/>
              </c:ext>
            </c:extLst>
          </c:dPt>
          <c:dPt>
            <c:idx val="14"/>
            <c:invertIfNegative val="0"/>
            <c:bubble3D val="0"/>
            <c:extLst>
              <c:ext xmlns:c16="http://schemas.microsoft.com/office/drawing/2014/chart" uri="{C3380CC4-5D6E-409C-BE32-E72D297353CC}">
                <c16:uniqueId val="{00000002-8C13-4818-AB55-EA7BEDBB56D9}"/>
              </c:ext>
            </c:extLst>
          </c:dPt>
          <c:dPt>
            <c:idx val="15"/>
            <c:invertIfNegative val="0"/>
            <c:bubble3D val="0"/>
            <c:extLst>
              <c:ext xmlns:c16="http://schemas.microsoft.com/office/drawing/2014/chart" uri="{C3380CC4-5D6E-409C-BE32-E72D297353CC}">
                <c16:uniqueId val="{00000002-D09B-40BF-B85F-BF5C6C2BFDB8}"/>
              </c:ext>
            </c:extLst>
          </c:dPt>
          <c:dPt>
            <c:idx val="16"/>
            <c:invertIfNegative val="0"/>
            <c:bubble3D val="0"/>
            <c:extLst>
              <c:ext xmlns:c16="http://schemas.microsoft.com/office/drawing/2014/chart" uri="{C3380CC4-5D6E-409C-BE32-E72D297353CC}">
                <c16:uniqueId val="{00000002-FF15-46D0-8102-200C8A68C515}"/>
              </c:ext>
            </c:extLst>
          </c:dPt>
          <c:dPt>
            <c:idx val="17"/>
            <c:invertIfNegative val="0"/>
            <c:bubble3D val="0"/>
            <c:extLst>
              <c:ext xmlns:c16="http://schemas.microsoft.com/office/drawing/2014/chart" uri="{C3380CC4-5D6E-409C-BE32-E72D297353CC}">
                <c16:uniqueId val="{00000002-64F4-44A0-9B79-EC24B281C602}"/>
              </c:ext>
            </c:extLst>
          </c:dPt>
          <c:dPt>
            <c:idx val="18"/>
            <c:invertIfNegative val="0"/>
            <c:bubble3D val="0"/>
            <c:extLst>
              <c:ext xmlns:c16="http://schemas.microsoft.com/office/drawing/2014/chart" uri="{C3380CC4-5D6E-409C-BE32-E72D297353CC}">
                <c16:uniqueId val="{00000003-64F4-44A0-9B79-EC24B281C602}"/>
              </c:ext>
            </c:extLst>
          </c:dPt>
          <c:dPt>
            <c:idx val="19"/>
            <c:invertIfNegative val="0"/>
            <c:bubble3D val="0"/>
            <c:extLst>
              <c:ext xmlns:c16="http://schemas.microsoft.com/office/drawing/2014/chart" uri="{C3380CC4-5D6E-409C-BE32-E72D297353CC}">
                <c16:uniqueId val="{00000002-2623-43FD-B9A1-D356D3C592CD}"/>
              </c:ext>
            </c:extLst>
          </c:dPt>
          <c:dPt>
            <c:idx val="20"/>
            <c:invertIfNegative val="0"/>
            <c:bubble3D val="0"/>
            <c:extLst>
              <c:ext xmlns:c16="http://schemas.microsoft.com/office/drawing/2014/chart" uri="{C3380CC4-5D6E-409C-BE32-E72D297353CC}">
                <c16:uniqueId val="{00000001-B97E-4A1A-B997-B6AC80374A69}"/>
              </c:ext>
            </c:extLst>
          </c:dPt>
          <c:dPt>
            <c:idx val="25"/>
            <c:invertIfNegative val="0"/>
            <c:bubble3D val="0"/>
            <c:extLst>
              <c:ext xmlns:c16="http://schemas.microsoft.com/office/drawing/2014/chart" uri="{C3380CC4-5D6E-409C-BE32-E72D297353CC}">
                <c16:uniqueId val="{00000010-9106-4ED8-8809-A12FEE5BD8E7}"/>
              </c:ext>
            </c:extLst>
          </c:dPt>
          <c:dPt>
            <c:idx val="26"/>
            <c:invertIfNegative val="0"/>
            <c:bubble3D val="0"/>
            <c:extLst>
              <c:ext xmlns:c16="http://schemas.microsoft.com/office/drawing/2014/chart" uri="{C3380CC4-5D6E-409C-BE32-E72D297353CC}">
                <c16:uniqueId val="{00000010-8EF8-4251-8698-E4336E6BFB93}"/>
              </c:ext>
            </c:extLst>
          </c:dPt>
          <c:dPt>
            <c:idx val="27"/>
            <c:invertIfNegative val="0"/>
            <c:bubble3D val="0"/>
            <c:extLst>
              <c:ext xmlns:c16="http://schemas.microsoft.com/office/drawing/2014/chart" uri="{C3380CC4-5D6E-409C-BE32-E72D297353CC}">
                <c16:uniqueId val="{00000010-8038-40AA-9B1B-A3F3F31648F6}"/>
              </c:ext>
            </c:extLst>
          </c:dPt>
          <c:dPt>
            <c:idx val="29"/>
            <c:invertIfNegative val="0"/>
            <c:bubble3D val="0"/>
            <c:extLst>
              <c:ext xmlns:c16="http://schemas.microsoft.com/office/drawing/2014/chart" uri="{C3380CC4-5D6E-409C-BE32-E72D297353CC}">
                <c16:uniqueId val="{00000013-9106-4ED8-8809-A12FEE5BD8E7}"/>
              </c:ext>
            </c:extLst>
          </c:dPt>
          <c:dPt>
            <c:idx val="30"/>
            <c:invertIfNegative val="0"/>
            <c:bubble3D val="0"/>
            <c:extLst>
              <c:ext xmlns:c16="http://schemas.microsoft.com/office/drawing/2014/chart" uri="{C3380CC4-5D6E-409C-BE32-E72D297353CC}">
                <c16:uniqueId val="{00000013-8EF8-4251-8698-E4336E6BFB93}"/>
              </c:ext>
            </c:extLst>
          </c:dPt>
          <c:dPt>
            <c:idx val="31"/>
            <c:invertIfNegative val="0"/>
            <c:bubble3D val="0"/>
            <c:extLst>
              <c:ext xmlns:c16="http://schemas.microsoft.com/office/drawing/2014/chart" uri="{C3380CC4-5D6E-409C-BE32-E72D297353CC}">
                <c16:uniqueId val="{00000013-8038-40AA-9B1B-A3F3F31648F6}"/>
              </c:ext>
            </c:extLst>
          </c:dPt>
          <c:dPt>
            <c:idx val="32"/>
            <c:invertIfNegative val="0"/>
            <c:bubble3D val="0"/>
            <c:extLst>
              <c:ext xmlns:c16="http://schemas.microsoft.com/office/drawing/2014/chart" uri="{C3380CC4-5D6E-409C-BE32-E72D297353CC}">
                <c16:uniqueId val="{00000013-6800-4932-A365-E7AB01A7DAE9}"/>
              </c:ext>
            </c:extLst>
          </c:dPt>
          <c:dPt>
            <c:idx val="33"/>
            <c:invertIfNegative val="0"/>
            <c:bubble3D val="0"/>
            <c:extLst>
              <c:ext xmlns:c16="http://schemas.microsoft.com/office/drawing/2014/chart" uri="{C3380CC4-5D6E-409C-BE32-E72D297353CC}">
                <c16:uniqueId val="{00000013-108D-4244-BE44-EB9C46A25F76}"/>
              </c:ext>
            </c:extLst>
          </c:dPt>
          <c:dPt>
            <c:idx val="34"/>
            <c:invertIfNegative val="0"/>
            <c:bubble3D val="0"/>
            <c:extLst>
              <c:ext xmlns:c16="http://schemas.microsoft.com/office/drawing/2014/chart" uri="{C3380CC4-5D6E-409C-BE32-E72D297353CC}">
                <c16:uniqueId val="{00000013-23D4-46AA-9588-54374C082C4C}"/>
              </c:ext>
            </c:extLst>
          </c:dPt>
          <c:dPt>
            <c:idx val="35"/>
            <c:invertIfNegative val="0"/>
            <c:bubble3D val="0"/>
            <c:extLst>
              <c:ext xmlns:c16="http://schemas.microsoft.com/office/drawing/2014/chart" uri="{C3380CC4-5D6E-409C-BE32-E72D297353CC}">
                <c16:uniqueId val="{00000013-77B4-455D-8041-111159230552}"/>
              </c:ext>
            </c:extLst>
          </c:dPt>
          <c:dPt>
            <c:idx val="36"/>
            <c:invertIfNegative val="0"/>
            <c:bubble3D val="0"/>
            <c:extLst>
              <c:ext xmlns:c16="http://schemas.microsoft.com/office/drawing/2014/chart" uri="{C3380CC4-5D6E-409C-BE32-E72D297353CC}">
                <c16:uniqueId val="{00000013-8C13-4818-AB55-EA7BEDBB56D9}"/>
              </c:ext>
            </c:extLst>
          </c:dPt>
          <c:dPt>
            <c:idx val="37"/>
            <c:invertIfNegative val="0"/>
            <c:bubble3D val="0"/>
            <c:extLst>
              <c:ext xmlns:c16="http://schemas.microsoft.com/office/drawing/2014/chart" uri="{C3380CC4-5D6E-409C-BE32-E72D297353CC}">
                <c16:uniqueId val="{00000013-D09B-40BF-B85F-BF5C6C2BFDB8}"/>
              </c:ext>
            </c:extLst>
          </c:dPt>
          <c:dPt>
            <c:idx val="38"/>
            <c:invertIfNegative val="0"/>
            <c:bubble3D val="0"/>
            <c:extLst>
              <c:ext xmlns:c16="http://schemas.microsoft.com/office/drawing/2014/chart" uri="{C3380CC4-5D6E-409C-BE32-E72D297353CC}">
                <c16:uniqueId val="{00000014-FF15-46D0-8102-200C8A68C515}"/>
              </c:ext>
            </c:extLst>
          </c:dPt>
          <c:dPt>
            <c:idx val="39"/>
            <c:invertIfNegative val="0"/>
            <c:bubble3D val="0"/>
            <c:extLst>
              <c:ext xmlns:c16="http://schemas.microsoft.com/office/drawing/2014/chart" uri="{C3380CC4-5D6E-409C-BE32-E72D297353CC}">
                <c16:uniqueId val="{00000017-A4C9-4244-8CD6-94A96BFBA67F}"/>
              </c:ext>
            </c:extLst>
          </c:dPt>
          <c:dPt>
            <c:idx val="40"/>
            <c:invertIfNegative val="0"/>
            <c:bubble3D val="0"/>
            <c:spPr>
              <a:solidFill>
                <a:srgbClr val="EF6F00"/>
              </a:solidFill>
              <a:ln w="38100">
                <a:noFill/>
              </a:ln>
            </c:spPr>
            <c:extLst>
              <c:ext xmlns:c16="http://schemas.microsoft.com/office/drawing/2014/chart" uri="{C3380CC4-5D6E-409C-BE32-E72D297353CC}">
                <c16:uniqueId val="{00000022-CD12-4D8E-8658-1AA982039362}"/>
              </c:ext>
            </c:extLst>
          </c:dPt>
          <c:dPt>
            <c:idx val="114"/>
            <c:invertIfNegative val="0"/>
            <c:bubble3D val="0"/>
            <c:extLst>
              <c:ext xmlns:c16="http://schemas.microsoft.com/office/drawing/2014/chart" uri="{C3380CC4-5D6E-409C-BE32-E72D297353CC}">
                <c16:uniqueId val="{00000002-6975-4981-AEF7-B9886909DC86}"/>
              </c:ext>
            </c:extLst>
          </c:dPt>
          <c:dPt>
            <c:idx val="115"/>
            <c:invertIfNegative val="0"/>
            <c:bubble3D val="0"/>
            <c:extLst>
              <c:ext xmlns:c16="http://schemas.microsoft.com/office/drawing/2014/chart" uri="{C3380CC4-5D6E-409C-BE32-E72D297353CC}">
                <c16:uniqueId val="{00000003-6975-4981-AEF7-B9886909DC86}"/>
              </c:ext>
            </c:extLst>
          </c:dPt>
          <c:dPt>
            <c:idx val="524"/>
            <c:invertIfNegative val="0"/>
            <c:bubble3D val="0"/>
            <c:extLst>
              <c:ext xmlns:c16="http://schemas.microsoft.com/office/drawing/2014/chart" uri="{C3380CC4-5D6E-409C-BE32-E72D297353CC}">
                <c16:uniqueId val="{00000004-6975-4981-AEF7-B9886909DC86}"/>
              </c:ext>
            </c:extLst>
          </c:dPt>
          <c:cat>
            <c:strRef>
              <c:f>Sheet1!$A$33:$A$74</c:f>
              <c:strCache>
                <c:ptCount val="41"/>
                <c:pt idx="0">
                  <c:v>Q1.2014</c:v>
                </c:pt>
                <c:pt idx="1">
                  <c:v>Q2.2014</c:v>
                </c:pt>
                <c:pt idx="2">
                  <c:v>Q3.2014</c:v>
                </c:pt>
                <c:pt idx="3">
                  <c:v>Q4.2014</c:v>
                </c:pt>
                <c:pt idx="4">
                  <c:v>Q1.2015</c:v>
                </c:pt>
                <c:pt idx="5">
                  <c:v>Q2.2015</c:v>
                </c:pt>
                <c:pt idx="6">
                  <c:v>Q3.2015</c:v>
                </c:pt>
                <c:pt idx="7">
                  <c:v>Q4.2015</c:v>
                </c:pt>
                <c:pt idx="8">
                  <c:v>Q1.2016</c:v>
                </c:pt>
                <c:pt idx="9">
                  <c:v>Q2.2016</c:v>
                </c:pt>
                <c:pt idx="10">
                  <c:v>Q3.2016</c:v>
                </c:pt>
                <c:pt idx="11">
                  <c:v>Q4.2016</c:v>
                </c:pt>
                <c:pt idx="12">
                  <c:v>Q1.2017</c:v>
                </c:pt>
                <c:pt idx="13">
                  <c:v>Q2.2017</c:v>
                </c:pt>
                <c:pt idx="14">
                  <c:v>Q3.2017</c:v>
                </c:pt>
                <c:pt idx="15">
                  <c:v>Q4.2017</c:v>
                </c:pt>
                <c:pt idx="16">
                  <c:v>Q1.2018</c:v>
                </c:pt>
                <c:pt idx="17">
                  <c:v>Q2.2018</c:v>
                </c:pt>
                <c:pt idx="18">
                  <c:v>Q3.2018</c:v>
                </c:pt>
                <c:pt idx="19">
                  <c:v>Q4.2018</c:v>
                </c:pt>
                <c:pt idx="20">
                  <c:v>Q1.2019</c:v>
                </c:pt>
                <c:pt idx="21">
                  <c:v>Q2.2019</c:v>
                </c:pt>
                <c:pt idx="22">
                  <c:v>Q3.2019</c:v>
                </c:pt>
                <c:pt idx="23">
                  <c:v>Q4.2019</c:v>
                </c:pt>
                <c:pt idx="24">
                  <c:v>Q1.2020</c:v>
                </c:pt>
                <c:pt idx="25">
                  <c:v>Q2.2020</c:v>
                </c:pt>
                <c:pt idx="26">
                  <c:v>Q3.2020</c:v>
                </c:pt>
                <c:pt idx="27">
                  <c:v>Q4.2020</c:v>
                </c:pt>
                <c:pt idx="28">
                  <c:v>Q1.2021</c:v>
                </c:pt>
                <c:pt idx="29">
                  <c:v>Q2.2021</c:v>
                </c:pt>
                <c:pt idx="30">
                  <c:v>Q3.2021</c:v>
                </c:pt>
                <c:pt idx="31">
                  <c:v>Q4.2021</c:v>
                </c:pt>
                <c:pt idx="32">
                  <c:v>Q1.2022</c:v>
                </c:pt>
                <c:pt idx="33">
                  <c:v>Q2.2022</c:v>
                </c:pt>
                <c:pt idx="34">
                  <c:v>Q3.2022</c:v>
                </c:pt>
                <c:pt idx="35">
                  <c:v>Q4.2022</c:v>
                </c:pt>
                <c:pt idx="36">
                  <c:v>Q1.2023</c:v>
                </c:pt>
                <c:pt idx="37">
                  <c:v>Q2.2023</c:v>
                </c:pt>
                <c:pt idx="38">
                  <c:v>Q3.2023</c:v>
                </c:pt>
                <c:pt idx="39">
                  <c:v>Q4.2023</c:v>
                </c:pt>
                <c:pt idx="40">
                  <c:v>Q1.2024</c:v>
                </c:pt>
              </c:strCache>
            </c:strRef>
          </c:cat>
          <c:val>
            <c:numRef>
              <c:f>Sheet1!$B$33:$B$74</c:f>
              <c:numCache>
                <c:formatCode>0.0%</c:formatCode>
                <c:ptCount val="41"/>
                <c:pt idx="0">
                  <c:v>6.6000000000000003E-2</c:v>
                </c:pt>
                <c:pt idx="1">
                  <c:v>0.12</c:v>
                </c:pt>
                <c:pt idx="2">
                  <c:v>8.900000000000001E-2</c:v>
                </c:pt>
                <c:pt idx="3">
                  <c:v>3.5000000000000003E-2</c:v>
                </c:pt>
                <c:pt idx="4">
                  <c:v>2E-3</c:v>
                </c:pt>
                <c:pt idx="5">
                  <c:v>2.7999999999999997E-2</c:v>
                </c:pt>
                <c:pt idx="6">
                  <c:v>2.5000000000000001E-2</c:v>
                </c:pt>
                <c:pt idx="7">
                  <c:v>-1.8000000000000002E-2</c:v>
                </c:pt>
                <c:pt idx="8">
                  <c:v>3.0000000000000001E-3</c:v>
                </c:pt>
                <c:pt idx="9">
                  <c:v>3.5000000000000003E-2</c:v>
                </c:pt>
                <c:pt idx="10">
                  <c:v>6.2E-2</c:v>
                </c:pt>
                <c:pt idx="11">
                  <c:v>3.3000000000000002E-2</c:v>
                </c:pt>
                <c:pt idx="12">
                  <c:v>4.0999999999999995E-2</c:v>
                </c:pt>
                <c:pt idx="13">
                  <c:v>4.5999999999999999E-2</c:v>
                </c:pt>
                <c:pt idx="14">
                  <c:v>3.9E-2</c:v>
                </c:pt>
                <c:pt idx="15">
                  <c:v>9.9000000000000005E-2</c:v>
                </c:pt>
                <c:pt idx="16">
                  <c:v>0.11699999999999999</c:v>
                </c:pt>
                <c:pt idx="17">
                  <c:v>4.5999999999999999E-2</c:v>
                </c:pt>
                <c:pt idx="18">
                  <c:v>2.5000000000000001E-2</c:v>
                </c:pt>
                <c:pt idx="19">
                  <c:v>3.7000000000000005E-2</c:v>
                </c:pt>
                <c:pt idx="20">
                  <c:v>2.1000000000000001E-2</c:v>
                </c:pt>
                <c:pt idx="21">
                  <c:v>7.9000000000000001E-2</c:v>
                </c:pt>
                <c:pt idx="22">
                  <c:v>4.2999999999999997E-2</c:v>
                </c:pt>
                <c:pt idx="23">
                  <c:v>-1.6E-2</c:v>
                </c:pt>
                <c:pt idx="24">
                  <c:v>-7.6999999999999999E-2</c:v>
                </c:pt>
                <c:pt idx="25">
                  <c:v>-0.28600000000000003</c:v>
                </c:pt>
                <c:pt idx="26">
                  <c:v>0.183</c:v>
                </c:pt>
                <c:pt idx="27">
                  <c:v>0.105</c:v>
                </c:pt>
                <c:pt idx="28">
                  <c:v>8.900000000000001E-2</c:v>
                </c:pt>
                <c:pt idx="29">
                  <c:v>9.6999999999999989E-2</c:v>
                </c:pt>
                <c:pt idx="30">
                  <c:v>-1.3000000000000001E-2</c:v>
                </c:pt>
                <c:pt idx="31">
                  <c:v>2.7000000000000003E-2</c:v>
                </c:pt>
                <c:pt idx="32">
                  <c:v>0.107</c:v>
                </c:pt>
                <c:pt idx="33">
                  <c:v>5.2999999999999999E-2</c:v>
                </c:pt>
                <c:pt idx="34">
                  <c:v>4.7E-2</c:v>
                </c:pt>
                <c:pt idx="35">
                  <c:v>1.7000000000000001E-2</c:v>
                </c:pt>
                <c:pt idx="36">
                  <c:v>5.7000000000000002E-2</c:v>
                </c:pt>
                <c:pt idx="37">
                  <c:v>7.400000000000001E-2</c:v>
                </c:pt>
                <c:pt idx="38">
                  <c:v>1.3999999999999999E-2</c:v>
                </c:pt>
                <c:pt idx="39">
                  <c:v>3.7000000000000005E-2</c:v>
                </c:pt>
                <c:pt idx="40">
                  <c:v>4.4000000000000004E-2</c:v>
                </c:pt>
              </c:numCache>
            </c:numRef>
          </c:val>
          <c:extLst>
            <c:ext xmlns:c16="http://schemas.microsoft.com/office/drawing/2014/chart" uri="{C3380CC4-5D6E-409C-BE32-E72D297353CC}">
              <c16:uniqueId val="{00000005-6975-4981-AEF7-B9886909DC86}"/>
            </c:ext>
          </c:extLst>
        </c:ser>
        <c:dLbls>
          <c:showLegendKey val="0"/>
          <c:showVal val="0"/>
          <c:showCatName val="0"/>
          <c:showSerName val="0"/>
          <c:showPercent val="0"/>
          <c:showBubbleSize val="0"/>
        </c:dLbls>
        <c:gapWidth val="29"/>
        <c:axId val="431328968"/>
        <c:axId val="429985680"/>
      </c:barChart>
      <c:dateAx>
        <c:axId val="431328968"/>
        <c:scaling>
          <c:orientation val="minMax"/>
        </c:scaling>
        <c:delete val="0"/>
        <c:axPos val="b"/>
        <c:numFmt formatCode="[$-409]mmm\-yy;@" sourceLinked="0"/>
        <c:majorTickMark val="none"/>
        <c:minorTickMark val="none"/>
        <c:tickLblPos val="low"/>
        <c:spPr>
          <a:ln>
            <a:solidFill>
              <a:sysClr val="window" lastClr="FFFFFF">
                <a:lumMod val="50000"/>
              </a:sysClr>
            </a:solidFill>
          </a:ln>
        </c:spPr>
        <c:txPr>
          <a:bodyPr rot="0"/>
          <a:lstStyle/>
          <a:p>
            <a:pPr>
              <a:defRPr sz="1050" b="0">
                <a:solidFill>
                  <a:schemeClr val="bg1">
                    <a:lumMod val="50000"/>
                  </a:schemeClr>
                </a:solidFill>
              </a:defRPr>
            </a:pPr>
            <a:endParaRPr lang="en-US"/>
          </a:p>
        </c:txPr>
        <c:crossAx val="429985680"/>
        <c:crosses val="autoZero"/>
        <c:auto val="0"/>
        <c:lblOffset val="0"/>
        <c:baseTimeUnit val="days"/>
        <c:majorUnit val="4"/>
        <c:majorTimeUnit val="years"/>
      </c:dateAx>
      <c:valAx>
        <c:axId val="429985680"/>
        <c:scaling>
          <c:orientation val="minMax"/>
          <c:max val="0.2"/>
          <c:min val="-0.2"/>
        </c:scaling>
        <c:delete val="0"/>
        <c:axPos val="l"/>
        <c:majorGridlines>
          <c:spPr>
            <a:ln>
              <a:solidFill>
                <a:srgbClr val="D9D9D9"/>
              </a:solidFill>
            </a:ln>
          </c:spPr>
        </c:majorGridlines>
        <c:numFmt formatCode="0%"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1328968"/>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22396586080832E-2"/>
          <c:y val="1.994913144759404E-2"/>
          <c:w val="0.95443557529785217"/>
          <c:h val="0.91634424827901528"/>
        </c:manualLayout>
      </c:layout>
      <c:barChart>
        <c:barDir val="col"/>
        <c:grouping val="clustered"/>
        <c:varyColors val="0"/>
        <c:ser>
          <c:idx val="0"/>
          <c:order val="0"/>
          <c:tx>
            <c:strRef>
              <c:f>Sheet1!$B$1</c:f>
              <c:strCache>
                <c:ptCount val="1"/>
                <c:pt idx="0">
                  <c:v>Equipment &amp; Software Investment</c:v>
                </c:pt>
              </c:strCache>
            </c:strRef>
          </c:tx>
          <c:spPr>
            <a:solidFill>
              <a:srgbClr val="102A7E"/>
            </a:solidFill>
            <a:ln>
              <a:noFill/>
            </a:ln>
          </c:spPr>
          <c:invertIfNegative val="0"/>
          <c:dPt>
            <c:idx val="0"/>
            <c:invertIfNegative val="0"/>
            <c:bubble3D val="0"/>
            <c:extLst>
              <c:ext xmlns:c16="http://schemas.microsoft.com/office/drawing/2014/chart" uri="{C3380CC4-5D6E-409C-BE32-E72D297353CC}">
                <c16:uniqueId val="{00000000-7B81-450C-BD86-42C2F643CF37}"/>
              </c:ext>
            </c:extLst>
          </c:dPt>
          <c:dPt>
            <c:idx val="1"/>
            <c:invertIfNegative val="0"/>
            <c:bubble3D val="0"/>
            <c:extLst>
              <c:ext xmlns:c16="http://schemas.microsoft.com/office/drawing/2014/chart" uri="{C3380CC4-5D6E-409C-BE32-E72D297353CC}">
                <c16:uniqueId val="{00000001-7B81-450C-BD86-42C2F643CF37}"/>
              </c:ext>
            </c:extLst>
          </c:dPt>
          <c:dPt>
            <c:idx val="2"/>
            <c:invertIfNegative val="0"/>
            <c:bubble3D val="0"/>
            <c:extLst>
              <c:ext xmlns:c16="http://schemas.microsoft.com/office/drawing/2014/chart" uri="{C3380CC4-5D6E-409C-BE32-E72D297353CC}">
                <c16:uniqueId val="{00000002-7B81-450C-BD86-42C2F643CF37}"/>
              </c:ext>
            </c:extLst>
          </c:dPt>
          <c:dPt>
            <c:idx val="3"/>
            <c:invertIfNegative val="0"/>
            <c:bubble3D val="0"/>
            <c:extLst>
              <c:ext xmlns:c16="http://schemas.microsoft.com/office/drawing/2014/chart" uri="{C3380CC4-5D6E-409C-BE32-E72D297353CC}">
                <c16:uniqueId val="{00000003-05FA-4F66-A386-6BF56F086B69}"/>
              </c:ext>
            </c:extLst>
          </c:dPt>
          <c:dPt>
            <c:idx val="10"/>
            <c:invertIfNegative val="0"/>
            <c:bubble3D val="0"/>
            <c:extLst>
              <c:ext xmlns:c16="http://schemas.microsoft.com/office/drawing/2014/chart" uri="{C3380CC4-5D6E-409C-BE32-E72D297353CC}">
                <c16:uniqueId val="{00000004-7B81-450C-BD86-42C2F643CF37}"/>
              </c:ext>
            </c:extLst>
          </c:dPt>
          <c:dPt>
            <c:idx val="11"/>
            <c:invertIfNegative val="0"/>
            <c:bubble3D val="0"/>
            <c:extLst>
              <c:ext xmlns:c16="http://schemas.microsoft.com/office/drawing/2014/chart" uri="{C3380CC4-5D6E-409C-BE32-E72D297353CC}">
                <c16:uniqueId val="{00000005-7B81-450C-BD86-42C2F643CF37}"/>
              </c:ext>
            </c:extLst>
          </c:dPt>
          <c:dPt>
            <c:idx val="12"/>
            <c:invertIfNegative val="0"/>
            <c:bubble3D val="0"/>
            <c:extLst>
              <c:ext xmlns:c16="http://schemas.microsoft.com/office/drawing/2014/chart" uri="{C3380CC4-5D6E-409C-BE32-E72D297353CC}">
                <c16:uniqueId val="{00000007-7B81-450C-BD86-42C2F643CF37}"/>
              </c:ext>
            </c:extLst>
          </c:dPt>
          <c:dPt>
            <c:idx val="13"/>
            <c:invertIfNegative val="0"/>
            <c:bubble3D val="0"/>
            <c:extLst>
              <c:ext xmlns:c16="http://schemas.microsoft.com/office/drawing/2014/chart" uri="{C3380CC4-5D6E-409C-BE32-E72D297353CC}">
                <c16:uniqueId val="{00000009-7B81-450C-BD86-42C2F643CF37}"/>
              </c:ext>
            </c:extLst>
          </c:dPt>
          <c:dPt>
            <c:idx val="14"/>
            <c:invertIfNegative val="0"/>
            <c:bubble3D val="0"/>
            <c:extLst>
              <c:ext xmlns:c16="http://schemas.microsoft.com/office/drawing/2014/chart" uri="{C3380CC4-5D6E-409C-BE32-E72D297353CC}">
                <c16:uniqueId val="{00000005-DBDB-4D94-8CC8-E1465AD50D28}"/>
              </c:ext>
            </c:extLst>
          </c:dPt>
          <c:dPt>
            <c:idx val="15"/>
            <c:invertIfNegative val="0"/>
            <c:bubble3D val="0"/>
            <c:extLst>
              <c:ext xmlns:c16="http://schemas.microsoft.com/office/drawing/2014/chart" uri="{C3380CC4-5D6E-409C-BE32-E72D297353CC}">
                <c16:uniqueId val="{00000007-DBDB-4D94-8CC8-E1465AD50D28}"/>
              </c:ext>
            </c:extLst>
          </c:dPt>
          <c:dPt>
            <c:idx val="16"/>
            <c:invertIfNegative val="0"/>
            <c:bubble3D val="0"/>
            <c:extLst>
              <c:ext xmlns:c16="http://schemas.microsoft.com/office/drawing/2014/chart" uri="{C3380CC4-5D6E-409C-BE32-E72D297353CC}">
                <c16:uniqueId val="{00000009-DBDB-4D94-8CC8-E1465AD50D28}"/>
              </c:ext>
            </c:extLst>
          </c:dPt>
          <c:dPt>
            <c:idx val="17"/>
            <c:invertIfNegative val="0"/>
            <c:bubble3D val="0"/>
            <c:extLst>
              <c:ext xmlns:c16="http://schemas.microsoft.com/office/drawing/2014/chart" uri="{C3380CC4-5D6E-409C-BE32-E72D297353CC}">
                <c16:uniqueId val="{0000000E-F136-4F96-8B3D-C12359160F69}"/>
              </c:ext>
            </c:extLst>
          </c:dPt>
          <c:dPt>
            <c:idx val="18"/>
            <c:invertIfNegative val="0"/>
            <c:bubble3D val="0"/>
            <c:spPr>
              <a:solidFill>
                <a:srgbClr val="EF6F00"/>
              </a:solidFill>
              <a:ln>
                <a:noFill/>
              </a:ln>
            </c:spPr>
            <c:extLst>
              <c:ext xmlns:c16="http://schemas.microsoft.com/office/drawing/2014/chart" uri="{C3380CC4-5D6E-409C-BE32-E72D297353CC}">
                <c16:uniqueId val="{0000000A-05FA-4F66-A386-6BF56F086B69}"/>
              </c:ext>
            </c:extLst>
          </c:dPt>
          <c:dPt>
            <c:idx val="19"/>
            <c:invertIfNegative val="0"/>
            <c:bubble3D val="0"/>
            <c:spPr>
              <a:solidFill>
                <a:srgbClr val="EF6F00"/>
              </a:solidFill>
              <a:ln>
                <a:noFill/>
              </a:ln>
            </c:spPr>
            <c:extLst>
              <c:ext xmlns:c16="http://schemas.microsoft.com/office/drawing/2014/chart" uri="{C3380CC4-5D6E-409C-BE32-E72D297353CC}">
                <c16:uniqueId val="{0000000C-05FA-4F66-A386-6BF56F086B69}"/>
              </c:ext>
            </c:extLst>
          </c:dPt>
          <c:dPt>
            <c:idx val="20"/>
            <c:invertIfNegative val="0"/>
            <c:bubble3D val="0"/>
            <c:spPr>
              <a:solidFill>
                <a:srgbClr val="EF6F00"/>
              </a:solidFill>
              <a:ln>
                <a:noFill/>
              </a:ln>
            </c:spPr>
            <c:extLst>
              <c:ext xmlns:c16="http://schemas.microsoft.com/office/drawing/2014/chart" uri="{C3380CC4-5D6E-409C-BE32-E72D297353CC}">
                <c16:uniqueId val="{0000000E-05FA-4F66-A386-6BF56F086B69}"/>
              </c:ext>
            </c:extLst>
          </c:dPt>
          <c:dLbls>
            <c:dLbl>
              <c:idx val="3"/>
              <c:tx>
                <c:rich>
                  <a:bodyPr/>
                  <a:lstStyle/>
                  <a:p>
                    <a:fld id="{06560442-8598-41E3-8765-6AA32001A470}"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FA-4F66-A386-6BF56F086B69}"/>
                </c:ext>
              </c:extLst>
            </c:dLbl>
            <c:dLbl>
              <c:idx val="17"/>
              <c:delete val="1"/>
              <c:extLst>
                <c:ext xmlns:c15="http://schemas.microsoft.com/office/drawing/2012/chart" uri="{CE6537A1-D6FC-4f65-9D91-7224C49458BB}"/>
                <c:ext xmlns:c16="http://schemas.microsoft.com/office/drawing/2014/chart" uri="{C3380CC4-5D6E-409C-BE32-E72D297353CC}">
                  <c16:uniqueId val="{0000000E-F136-4F96-8B3D-C12359160F69}"/>
                </c:ext>
              </c:extLst>
            </c:dLbl>
            <c:dLbl>
              <c:idx val="18"/>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5FA-4F66-A386-6BF56F086B69}"/>
                </c:ext>
              </c:extLst>
            </c:dLbl>
            <c:dLbl>
              <c:idx val="19"/>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5FA-4F66-A386-6BF56F086B69}"/>
                </c:ext>
              </c:extLst>
            </c:dLbl>
            <c:dLbl>
              <c:idx val="20"/>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5FA-4F66-A386-6BF56F086B69}"/>
                </c:ext>
              </c:extLst>
            </c:dLbl>
            <c:numFmt formatCode="0.0%" sourceLinked="0"/>
            <c:spPr>
              <a:noFill/>
              <a:ln>
                <a:noFill/>
              </a:ln>
              <a:effectLst/>
            </c:spPr>
            <c:txPr>
              <a:bodyPr/>
              <a:lstStyle/>
              <a:p>
                <a:pPr>
                  <a:defRPr sz="1000" b="1">
                    <a:solidFill>
                      <a:srgbClr val="102A7E"/>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Sheet1!$A$20:$A$40</c:f>
              <c:strCache>
                <c:ptCount val="21"/>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pt idx="17">
                  <c:v>2024.Q1</c:v>
                </c:pt>
                <c:pt idx="18">
                  <c:v>2024.Q2</c:v>
                </c:pt>
                <c:pt idx="19">
                  <c:v>2024.Q3</c:v>
                </c:pt>
                <c:pt idx="20">
                  <c:v>2024.Q4</c:v>
                </c:pt>
              </c:strCache>
            </c:strRef>
          </c:cat>
          <c:val>
            <c:numRef>
              <c:f>Sheet1!$B$20:$B$40</c:f>
              <c:numCache>
                <c:formatCode>0.00%</c:formatCode>
                <c:ptCount val="21"/>
                <c:pt idx="0">
                  <c:v>-2.8000000000000001E-2</c:v>
                </c:pt>
                <c:pt idx="1">
                  <c:v>-0.11799999999999999</c:v>
                </c:pt>
                <c:pt idx="2">
                  <c:v>-0.28100000000000003</c:v>
                </c:pt>
                <c:pt idx="3">
                  <c:v>0.35</c:v>
                </c:pt>
                <c:pt idx="4">
                  <c:v>0.154</c:v>
                </c:pt>
                <c:pt idx="5">
                  <c:v>0.09</c:v>
                </c:pt>
                <c:pt idx="6">
                  <c:v>0.11899999999999999</c:v>
                </c:pt>
                <c:pt idx="7">
                  <c:v>-0.03</c:v>
                </c:pt>
                <c:pt idx="8">
                  <c:v>4.2000000000000003E-2</c:v>
                </c:pt>
                <c:pt idx="9">
                  <c:v>0.188</c:v>
                </c:pt>
                <c:pt idx="10">
                  <c:v>6.4000000000000001E-2</c:v>
                </c:pt>
                <c:pt idx="11">
                  <c:v>0.08</c:v>
                </c:pt>
                <c:pt idx="12">
                  <c:v>1.2999999999999999E-2</c:v>
                </c:pt>
                <c:pt idx="13" formatCode="0.0%">
                  <c:v>-2E-3</c:v>
                </c:pt>
                <c:pt idx="14" formatCode="0.0%">
                  <c:v>7.0000000000000007E-2</c:v>
                </c:pt>
                <c:pt idx="15" formatCode="0.0%">
                  <c:v>-3.0000000000000001E-3</c:v>
                </c:pt>
                <c:pt idx="16" formatCode="0.0%">
                  <c:v>3.2000000000000001E-2</c:v>
                </c:pt>
                <c:pt idx="17" formatCode="0.0%">
                  <c:v>5.0999999999999997E-2</c:v>
                </c:pt>
                <c:pt idx="18" formatCode="0.0%">
                  <c:v>4.4999999999999998E-2</c:v>
                </c:pt>
                <c:pt idx="19" formatCode="0.0%">
                  <c:v>2.9000000000000001E-2</c:v>
                </c:pt>
                <c:pt idx="20" formatCode="0.0%">
                  <c:v>3.6999999999999998E-2</c:v>
                </c:pt>
              </c:numCache>
            </c:numRef>
          </c:val>
          <c:extLst>
            <c:ext xmlns:c16="http://schemas.microsoft.com/office/drawing/2014/chart" uri="{C3380CC4-5D6E-409C-BE32-E72D297353CC}">
              <c16:uniqueId val="{0000000F-05FA-4F66-A386-6BF56F086B69}"/>
            </c:ext>
          </c:extLst>
        </c:ser>
        <c:dLbls>
          <c:showLegendKey val="0"/>
          <c:showVal val="0"/>
          <c:showCatName val="0"/>
          <c:showSerName val="0"/>
          <c:showPercent val="0"/>
          <c:showBubbleSize val="0"/>
        </c:dLbls>
        <c:gapWidth val="74"/>
        <c:axId val="102347904"/>
        <c:axId val="102349440"/>
      </c:barChart>
      <c:catAx>
        <c:axId val="102347904"/>
        <c:scaling>
          <c:orientation val="minMax"/>
        </c:scaling>
        <c:delete val="0"/>
        <c:axPos val="b"/>
        <c:numFmt formatCode="General" sourceLinked="1"/>
        <c:majorTickMark val="none"/>
        <c:minorTickMark val="none"/>
        <c:tickLblPos val="low"/>
        <c:spPr>
          <a:ln w="0">
            <a:solidFill>
              <a:schemeClr val="bg1">
                <a:lumMod val="50000"/>
              </a:schemeClr>
            </a:solidFill>
          </a:ln>
        </c:spPr>
        <c:txPr>
          <a:bodyPr/>
          <a:lstStyle/>
          <a:p>
            <a:pPr>
              <a:defRPr sz="1050">
                <a:solidFill>
                  <a:schemeClr val="tx2">
                    <a:lumMod val="25000"/>
                  </a:schemeClr>
                </a:solidFill>
                <a:latin typeface="+mn-lt"/>
              </a:defRPr>
            </a:pPr>
            <a:endParaRPr lang="en-US"/>
          </a:p>
        </c:txPr>
        <c:crossAx val="102349440"/>
        <c:crosses val="autoZero"/>
        <c:auto val="1"/>
        <c:lblAlgn val="ctr"/>
        <c:lblOffset val="100"/>
        <c:tickLblSkip val="2"/>
        <c:noMultiLvlLbl val="0"/>
      </c:catAx>
      <c:valAx>
        <c:axId val="102349440"/>
        <c:scaling>
          <c:orientation val="minMax"/>
          <c:max val="0.2"/>
          <c:min val="-0.1"/>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02347904"/>
        <c:crosses val="autoZero"/>
        <c:crossBetween val="between"/>
        <c:majorUnit val="0.1"/>
      </c:valAx>
      <c:spPr>
        <a:ln>
          <a:noFill/>
        </a:ln>
      </c:spPr>
    </c:plotArea>
    <c:plotVisOnly val="1"/>
    <c:dispBlanksAs val="gap"/>
    <c:showDLblsOverMax val="0"/>
  </c:chart>
  <c:spPr>
    <a:noFill/>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73884514435707E-2"/>
          <c:y val="0.13981881928937989"/>
          <c:w val="0.84997878390201231"/>
          <c:h val="0.69332961178360164"/>
        </c:manualLayout>
      </c:layout>
      <c:barChart>
        <c:barDir val="col"/>
        <c:grouping val="clustered"/>
        <c:varyColors val="0"/>
        <c:ser>
          <c:idx val="1"/>
          <c:order val="0"/>
          <c:spPr>
            <a:solidFill>
              <a:schemeClr val="tx1"/>
            </a:solidFill>
            <a:ln>
              <a:noFill/>
            </a:ln>
          </c:spPr>
          <c:invertIfNegative val="0"/>
          <c:dPt>
            <c:idx val="1"/>
            <c:invertIfNegative val="0"/>
            <c:bubble3D val="0"/>
            <c:extLst>
              <c:ext xmlns:c16="http://schemas.microsoft.com/office/drawing/2014/chart" uri="{C3380CC4-5D6E-409C-BE32-E72D297353CC}">
                <c16:uniqueId val="{00000000-0CB4-4E19-9D6E-CB90B4659D74}"/>
              </c:ext>
            </c:extLst>
          </c:dPt>
          <c:dPt>
            <c:idx val="2"/>
            <c:invertIfNegative val="0"/>
            <c:bubble3D val="0"/>
            <c:extLst>
              <c:ext xmlns:c16="http://schemas.microsoft.com/office/drawing/2014/chart" uri="{C3380CC4-5D6E-409C-BE32-E72D297353CC}">
                <c16:uniqueId val="{00000000-3B66-4F83-92D0-6CEA9886E507}"/>
              </c:ext>
            </c:extLst>
          </c:dPt>
          <c:dPt>
            <c:idx val="3"/>
            <c:invertIfNegative val="0"/>
            <c:bubble3D val="0"/>
            <c:spPr>
              <a:solidFill>
                <a:srgbClr val="102A7E"/>
              </a:solidFill>
              <a:ln>
                <a:noFill/>
              </a:ln>
            </c:spPr>
            <c:extLst>
              <c:ext xmlns:c16="http://schemas.microsoft.com/office/drawing/2014/chart" uri="{C3380CC4-5D6E-409C-BE32-E72D297353CC}">
                <c16:uniqueId val="{00000001-3B66-4F83-92D0-6CEA9886E507}"/>
              </c:ext>
            </c:extLst>
          </c:dPt>
          <c:dPt>
            <c:idx val="4"/>
            <c:invertIfNegative val="0"/>
            <c:bubble3D val="0"/>
            <c:spPr>
              <a:solidFill>
                <a:srgbClr val="102A7E"/>
              </a:solidFill>
              <a:ln>
                <a:noFill/>
              </a:ln>
            </c:spPr>
            <c:extLst>
              <c:ext xmlns:c16="http://schemas.microsoft.com/office/drawing/2014/chart" uri="{C3380CC4-5D6E-409C-BE32-E72D297353CC}">
                <c16:uniqueId val="{00000003-3B66-4F83-92D0-6CEA9886E507}"/>
              </c:ext>
            </c:extLst>
          </c:dPt>
          <c:dPt>
            <c:idx val="5"/>
            <c:invertIfNegative val="0"/>
            <c:bubble3D val="0"/>
            <c:spPr>
              <a:solidFill>
                <a:srgbClr val="102A7E"/>
              </a:solidFill>
              <a:ln>
                <a:noFill/>
              </a:ln>
            </c:spPr>
            <c:extLst>
              <c:ext xmlns:c16="http://schemas.microsoft.com/office/drawing/2014/chart" uri="{C3380CC4-5D6E-409C-BE32-E72D297353CC}">
                <c16:uniqueId val="{00000005-3B66-4F83-92D0-6CEA9886E507}"/>
              </c:ext>
            </c:extLst>
          </c:dPt>
          <c:dPt>
            <c:idx val="8"/>
            <c:invertIfNegative val="0"/>
            <c:bubble3D val="0"/>
            <c:spPr>
              <a:solidFill>
                <a:srgbClr val="102A7E"/>
              </a:solidFill>
              <a:ln>
                <a:noFill/>
              </a:ln>
            </c:spPr>
            <c:extLst>
              <c:ext xmlns:c16="http://schemas.microsoft.com/office/drawing/2014/chart" uri="{C3380CC4-5D6E-409C-BE32-E72D297353CC}">
                <c16:uniqueId val="{00000009-0CB4-4E19-9D6E-CB90B4659D74}"/>
              </c:ext>
            </c:extLst>
          </c:dPt>
          <c:dPt>
            <c:idx val="10"/>
            <c:invertIfNegative val="0"/>
            <c:bubble3D val="0"/>
            <c:spPr>
              <a:solidFill>
                <a:srgbClr val="102A7E"/>
              </a:solidFill>
              <a:ln>
                <a:noFill/>
              </a:ln>
            </c:spPr>
            <c:extLst>
              <c:ext xmlns:c16="http://schemas.microsoft.com/office/drawing/2014/chart" uri="{C3380CC4-5D6E-409C-BE32-E72D297353CC}">
                <c16:uniqueId val="{0000000B-0CB4-4E19-9D6E-CB90B4659D74}"/>
              </c:ext>
            </c:extLst>
          </c:dPt>
          <c:dPt>
            <c:idx val="12"/>
            <c:invertIfNegative val="0"/>
            <c:bubble3D val="0"/>
            <c:spPr>
              <a:solidFill>
                <a:srgbClr val="102A7E"/>
              </a:solidFill>
              <a:ln>
                <a:noFill/>
              </a:ln>
            </c:spPr>
            <c:extLst>
              <c:ext xmlns:c16="http://schemas.microsoft.com/office/drawing/2014/chart" uri="{C3380CC4-5D6E-409C-BE32-E72D297353CC}">
                <c16:uniqueId val="{0000000D-0CB4-4E19-9D6E-CB90B4659D74}"/>
              </c:ext>
            </c:extLst>
          </c:dPt>
          <c:dPt>
            <c:idx val="13"/>
            <c:invertIfNegative val="0"/>
            <c:bubble3D val="0"/>
            <c:spPr>
              <a:solidFill>
                <a:srgbClr val="EF6F00"/>
              </a:solidFill>
              <a:ln>
                <a:noFill/>
              </a:ln>
            </c:spPr>
            <c:extLst>
              <c:ext xmlns:c16="http://schemas.microsoft.com/office/drawing/2014/chart" uri="{C3380CC4-5D6E-409C-BE32-E72D297353CC}">
                <c16:uniqueId val="{00000011-D50B-4694-B972-456F96002A6D}"/>
              </c:ext>
            </c:extLst>
          </c:dPt>
          <c:dLbls>
            <c:numFmt formatCode="&quot;$&quot;#,##0.0" sourceLinked="0"/>
            <c:spPr>
              <a:noFill/>
              <a:ln>
                <a:noFill/>
              </a:ln>
              <a:effectLst/>
            </c:spPr>
            <c:txPr>
              <a:bodyPr/>
              <a:lstStyle/>
              <a:p>
                <a:pPr>
                  <a:defRPr sz="105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Sheet1!$A$7:$A$20</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Sheet1!$B$7:$B$20</c:f>
              <c:numCache>
                <c:formatCode>0.00</c:formatCode>
                <c:ptCount val="14"/>
                <c:pt idx="0">
                  <c:v>74.000000000000014</c:v>
                </c:pt>
                <c:pt idx="1">
                  <c:v>84.600000000000009</c:v>
                </c:pt>
                <c:pt idx="2">
                  <c:v>89</c:v>
                </c:pt>
                <c:pt idx="3">
                  <c:v>96.7</c:v>
                </c:pt>
                <c:pt idx="4">
                  <c:v>97.4</c:v>
                </c:pt>
                <c:pt idx="5">
                  <c:v>95.100000000000009</c:v>
                </c:pt>
                <c:pt idx="6">
                  <c:v>99.5</c:v>
                </c:pt>
                <c:pt idx="7">
                  <c:v>103.60000000000002</c:v>
                </c:pt>
                <c:pt idx="8">
                  <c:v>108.5</c:v>
                </c:pt>
                <c:pt idx="9">
                  <c:v>102.1</c:v>
                </c:pt>
                <c:pt idx="10">
                  <c:v>109.60000000000001</c:v>
                </c:pt>
                <c:pt idx="11">
                  <c:v>111.80000000000001</c:v>
                </c:pt>
                <c:pt idx="12">
                  <c:v>116.1</c:v>
                </c:pt>
                <c:pt idx="13">
                  <c:v>120.92003610108304</c:v>
                </c:pt>
              </c:numCache>
            </c:numRef>
          </c:val>
          <c:extLst>
            <c:ext xmlns:c16="http://schemas.microsoft.com/office/drawing/2014/chart" uri="{C3380CC4-5D6E-409C-BE32-E72D297353CC}">
              <c16:uniqueId val="{00000010-D50B-4694-B972-456F96002A6D}"/>
            </c:ext>
          </c:extLst>
        </c:ser>
        <c:dLbls>
          <c:showLegendKey val="0"/>
          <c:showVal val="0"/>
          <c:showCatName val="0"/>
          <c:showSerName val="0"/>
          <c:showPercent val="0"/>
          <c:showBubbleSize val="0"/>
        </c:dLbls>
        <c:gapWidth val="26"/>
        <c:axId val="111642112"/>
        <c:axId val="111643648"/>
      </c:barChart>
      <c:catAx>
        <c:axId val="111642112"/>
        <c:scaling>
          <c:orientation val="minMax"/>
        </c:scaling>
        <c:delete val="0"/>
        <c:axPos val="b"/>
        <c:numFmt formatCode="General" sourceLinked="1"/>
        <c:majorTickMark val="out"/>
        <c:minorTickMark val="none"/>
        <c:tickLblPos val="nextTo"/>
        <c:spPr>
          <a:ln>
            <a:noFill/>
          </a:ln>
        </c:spPr>
        <c:txPr>
          <a:bodyPr/>
          <a:lstStyle/>
          <a:p>
            <a:pPr>
              <a:defRPr sz="1050">
                <a:latin typeface="+mn-lt"/>
              </a:defRPr>
            </a:pPr>
            <a:endParaRPr lang="en-US"/>
          </a:p>
        </c:txPr>
        <c:crossAx val="111643648"/>
        <c:crosses val="autoZero"/>
        <c:auto val="1"/>
        <c:lblAlgn val="ctr"/>
        <c:lblOffset val="100"/>
        <c:tickLblSkip val="1"/>
        <c:noMultiLvlLbl val="0"/>
      </c:catAx>
      <c:valAx>
        <c:axId val="111643648"/>
        <c:scaling>
          <c:orientation val="minMax"/>
          <c:max val="130"/>
          <c:min val="0"/>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majorUnit val="10"/>
      </c:valAx>
      <c:spPr>
        <a:noFill/>
        <a:ln w="25400">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2709311340601E-2"/>
          <c:y val="1.7440032014917443E-2"/>
          <c:w val="0.92359705318848484"/>
          <c:h val="0.92338520446877814"/>
        </c:manualLayout>
      </c:layout>
      <c:barChart>
        <c:barDir val="col"/>
        <c:grouping val="clustered"/>
        <c:varyColors val="0"/>
        <c:ser>
          <c:idx val="0"/>
          <c:order val="0"/>
          <c:tx>
            <c:strRef>
              <c:f>Sheet1!$B$1</c:f>
              <c:strCache>
                <c:ptCount val="1"/>
                <c:pt idx="0">
                  <c:v>Leasing &amp; Finance Index, MLFI-25 New Business Volume, Y-Y Percent Change</c:v>
                </c:pt>
              </c:strCache>
            </c:strRef>
          </c:tx>
          <c:spPr>
            <a:solidFill>
              <a:schemeClr val="tx1"/>
            </a:solidFill>
            <a:ln>
              <a:noFill/>
            </a:ln>
          </c:spPr>
          <c:invertIfNegative val="0"/>
          <c:dPt>
            <c:idx val="1"/>
            <c:invertIfNegative val="0"/>
            <c:bubble3D val="0"/>
            <c:extLst>
              <c:ext xmlns:c16="http://schemas.microsoft.com/office/drawing/2014/chart" uri="{C3380CC4-5D6E-409C-BE32-E72D297353CC}">
                <c16:uniqueId val="{00000000-7856-444A-9D90-8BE50D06A406}"/>
              </c:ext>
            </c:extLst>
          </c:dPt>
          <c:dPt>
            <c:idx val="4"/>
            <c:invertIfNegative val="0"/>
            <c:bubble3D val="0"/>
            <c:extLst>
              <c:ext xmlns:c16="http://schemas.microsoft.com/office/drawing/2014/chart" uri="{C3380CC4-5D6E-409C-BE32-E72D297353CC}">
                <c16:uniqueId val="{00000001-7856-444A-9D90-8BE50D06A406}"/>
              </c:ext>
            </c:extLst>
          </c:dPt>
          <c:dPt>
            <c:idx val="6"/>
            <c:invertIfNegative val="0"/>
            <c:bubble3D val="0"/>
            <c:extLst>
              <c:ext xmlns:c16="http://schemas.microsoft.com/office/drawing/2014/chart" uri="{C3380CC4-5D6E-409C-BE32-E72D297353CC}">
                <c16:uniqueId val="{00000002-AE86-42B4-A10B-CCAE7ED0B647}"/>
              </c:ext>
            </c:extLst>
          </c:dPt>
          <c:dPt>
            <c:idx val="10"/>
            <c:invertIfNegative val="0"/>
            <c:bubble3D val="0"/>
            <c:extLst>
              <c:ext xmlns:c16="http://schemas.microsoft.com/office/drawing/2014/chart" uri="{C3380CC4-5D6E-409C-BE32-E72D297353CC}">
                <c16:uniqueId val="{00000003-AE86-42B4-A10B-CCAE7ED0B647}"/>
              </c:ext>
            </c:extLst>
          </c:dPt>
          <c:dPt>
            <c:idx val="16"/>
            <c:invertIfNegative val="0"/>
            <c:bubble3D val="0"/>
            <c:extLst>
              <c:ext xmlns:c16="http://schemas.microsoft.com/office/drawing/2014/chart" uri="{C3380CC4-5D6E-409C-BE32-E72D297353CC}">
                <c16:uniqueId val="{00000004-AE86-42B4-A10B-CCAE7ED0B647}"/>
              </c:ext>
            </c:extLst>
          </c:dPt>
          <c:dPt>
            <c:idx val="18"/>
            <c:invertIfNegative val="0"/>
            <c:bubble3D val="0"/>
            <c:extLst>
              <c:ext xmlns:c16="http://schemas.microsoft.com/office/drawing/2014/chart" uri="{C3380CC4-5D6E-409C-BE32-E72D297353CC}">
                <c16:uniqueId val="{00000005-AE86-42B4-A10B-CCAE7ED0B647}"/>
              </c:ext>
            </c:extLst>
          </c:dPt>
          <c:dPt>
            <c:idx val="22"/>
            <c:invertIfNegative val="0"/>
            <c:bubble3D val="0"/>
            <c:extLst>
              <c:ext xmlns:c16="http://schemas.microsoft.com/office/drawing/2014/chart" uri="{C3380CC4-5D6E-409C-BE32-E72D297353CC}">
                <c16:uniqueId val="{00000006-AE86-42B4-A10B-CCAE7ED0B647}"/>
              </c:ext>
            </c:extLst>
          </c:dPt>
          <c:dPt>
            <c:idx val="25"/>
            <c:invertIfNegative val="0"/>
            <c:bubble3D val="0"/>
            <c:extLst>
              <c:ext xmlns:c16="http://schemas.microsoft.com/office/drawing/2014/chart" uri="{C3380CC4-5D6E-409C-BE32-E72D297353CC}">
                <c16:uniqueId val="{00000007-7856-444A-9D90-8BE50D06A406}"/>
              </c:ext>
            </c:extLst>
          </c:dPt>
          <c:dPt>
            <c:idx val="28"/>
            <c:invertIfNegative val="0"/>
            <c:bubble3D val="0"/>
            <c:extLst>
              <c:ext xmlns:c16="http://schemas.microsoft.com/office/drawing/2014/chart" uri="{C3380CC4-5D6E-409C-BE32-E72D297353CC}">
                <c16:uniqueId val="{00000008-7856-444A-9D90-8BE50D06A406}"/>
              </c:ext>
            </c:extLst>
          </c:dPt>
          <c:dPt>
            <c:idx val="30"/>
            <c:invertIfNegative val="0"/>
            <c:bubble3D val="0"/>
            <c:extLst>
              <c:ext xmlns:c16="http://schemas.microsoft.com/office/drawing/2014/chart" uri="{C3380CC4-5D6E-409C-BE32-E72D297353CC}">
                <c16:uniqueId val="{00000009-AE86-42B4-A10B-CCAE7ED0B647}"/>
              </c:ext>
            </c:extLst>
          </c:dPt>
          <c:dPt>
            <c:idx val="46"/>
            <c:invertIfNegative val="0"/>
            <c:bubble3D val="0"/>
            <c:extLst>
              <c:ext xmlns:c16="http://schemas.microsoft.com/office/drawing/2014/chart" uri="{C3380CC4-5D6E-409C-BE32-E72D297353CC}">
                <c16:uniqueId val="{0000000A-AE86-42B4-A10B-CCAE7ED0B647}"/>
              </c:ext>
            </c:extLst>
          </c:dPt>
          <c:dPt>
            <c:idx val="49"/>
            <c:invertIfNegative val="0"/>
            <c:bubble3D val="0"/>
            <c:extLst>
              <c:ext xmlns:c16="http://schemas.microsoft.com/office/drawing/2014/chart" uri="{C3380CC4-5D6E-409C-BE32-E72D297353CC}">
                <c16:uniqueId val="{0000000B-7856-444A-9D90-8BE50D06A406}"/>
              </c:ext>
            </c:extLst>
          </c:dPt>
          <c:dPt>
            <c:idx val="61"/>
            <c:invertIfNegative val="0"/>
            <c:bubble3D val="0"/>
            <c:extLst>
              <c:ext xmlns:c16="http://schemas.microsoft.com/office/drawing/2014/chart" uri="{C3380CC4-5D6E-409C-BE32-E72D297353CC}">
                <c16:uniqueId val="{0000000C-AE86-42B4-A10B-CCAE7ED0B647}"/>
              </c:ext>
            </c:extLst>
          </c:dPt>
          <c:dPt>
            <c:idx val="64"/>
            <c:invertIfNegative val="0"/>
            <c:bubble3D val="0"/>
            <c:extLst>
              <c:ext xmlns:c16="http://schemas.microsoft.com/office/drawing/2014/chart" uri="{C3380CC4-5D6E-409C-BE32-E72D297353CC}">
                <c16:uniqueId val="{0000000D-7856-444A-9D90-8BE50D06A406}"/>
              </c:ext>
            </c:extLst>
          </c:dPt>
          <c:dPt>
            <c:idx val="70"/>
            <c:invertIfNegative val="0"/>
            <c:bubble3D val="0"/>
            <c:spPr>
              <a:solidFill>
                <a:srgbClr val="102A7E"/>
              </a:solidFill>
              <a:ln>
                <a:noFill/>
              </a:ln>
            </c:spPr>
            <c:extLst>
              <c:ext xmlns:c16="http://schemas.microsoft.com/office/drawing/2014/chart" uri="{C3380CC4-5D6E-409C-BE32-E72D297353CC}">
                <c16:uniqueId val="{0000000F-AE86-42B4-A10B-CCAE7ED0B647}"/>
              </c:ext>
            </c:extLst>
          </c:dPt>
          <c:dPt>
            <c:idx val="73"/>
            <c:invertIfNegative val="0"/>
            <c:bubble3D val="0"/>
            <c:spPr>
              <a:solidFill>
                <a:srgbClr val="102A7E"/>
              </a:solidFill>
              <a:ln>
                <a:noFill/>
              </a:ln>
            </c:spPr>
            <c:extLst>
              <c:ext xmlns:c16="http://schemas.microsoft.com/office/drawing/2014/chart" uri="{C3380CC4-5D6E-409C-BE32-E72D297353CC}">
                <c16:uniqueId val="{00000010-7856-444A-9D90-8BE50D06A406}"/>
              </c:ext>
            </c:extLst>
          </c:dPt>
          <c:dPt>
            <c:idx val="76"/>
            <c:invertIfNegative val="0"/>
            <c:bubble3D val="0"/>
            <c:spPr>
              <a:solidFill>
                <a:srgbClr val="102A7E"/>
              </a:solidFill>
              <a:ln>
                <a:noFill/>
              </a:ln>
            </c:spPr>
            <c:extLst>
              <c:ext xmlns:c16="http://schemas.microsoft.com/office/drawing/2014/chart" uri="{C3380CC4-5D6E-409C-BE32-E72D297353CC}">
                <c16:uniqueId val="{00000012-7856-444A-9D90-8BE50D06A406}"/>
              </c:ext>
            </c:extLst>
          </c:dPt>
          <c:dPt>
            <c:idx val="78"/>
            <c:invertIfNegative val="0"/>
            <c:bubble3D val="0"/>
            <c:spPr>
              <a:solidFill>
                <a:srgbClr val="102A7E"/>
              </a:solidFill>
              <a:ln>
                <a:noFill/>
              </a:ln>
            </c:spPr>
            <c:extLst>
              <c:ext xmlns:c16="http://schemas.microsoft.com/office/drawing/2014/chart" uri="{C3380CC4-5D6E-409C-BE32-E72D297353CC}">
                <c16:uniqueId val="{00000015-AE86-42B4-A10B-CCAE7ED0B647}"/>
              </c:ext>
            </c:extLst>
          </c:dPt>
          <c:dPt>
            <c:idx val="82"/>
            <c:invertIfNegative val="0"/>
            <c:bubble3D val="0"/>
            <c:spPr>
              <a:solidFill>
                <a:srgbClr val="102A7E"/>
              </a:solidFill>
              <a:ln>
                <a:noFill/>
              </a:ln>
            </c:spPr>
            <c:extLst>
              <c:ext xmlns:c16="http://schemas.microsoft.com/office/drawing/2014/chart" uri="{C3380CC4-5D6E-409C-BE32-E72D297353CC}">
                <c16:uniqueId val="{00000017-AE86-42B4-A10B-CCAE7ED0B647}"/>
              </c:ext>
            </c:extLst>
          </c:dPt>
          <c:dPt>
            <c:idx val="85"/>
            <c:invertIfNegative val="0"/>
            <c:bubble3D val="0"/>
            <c:extLst>
              <c:ext xmlns:c16="http://schemas.microsoft.com/office/drawing/2014/chart" uri="{C3380CC4-5D6E-409C-BE32-E72D297353CC}">
                <c16:uniqueId val="{00000017-53EB-4F44-80DC-5AE4E17B1CD3}"/>
              </c:ext>
            </c:extLst>
          </c:dPt>
          <c:dPt>
            <c:idx val="86"/>
            <c:invertIfNegative val="0"/>
            <c:bubble3D val="0"/>
            <c:spPr>
              <a:solidFill>
                <a:srgbClr val="D2CD00"/>
              </a:solidFill>
              <a:ln>
                <a:noFill/>
              </a:ln>
            </c:spPr>
            <c:extLst>
              <c:ext xmlns:c16="http://schemas.microsoft.com/office/drawing/2014/chart" uri="{C3380CC4-5D6E-409C-BE32-E72D297353CC}">
                <c16:uniqueId val="{0000001A-5AAD-4D98-8F11-F7BF99C37A1D}"/>
              </c:ext>
            </c:extLst>
          </c:dPt>
          <c:cat>
            <c:numRef>
              <c:f>Sheet1!$A$149:$A$235</c:f>
              <c:numCache>
                <c:formatCode>m/d/yyyy</c:formatCode>
                <c:ptCount val="87"/>
                <c:pt idx="0">
                  <c:v>42826</c:v>
                </c:pt>
                <c:pt idx="1">
                  <c:v>42856</c:v>
                </c:pt>
                <c:pt idx="2">
                  <c:v>42887</c:v>
                </c:pt>
                <c:pt idx="3">
                  <c:v>42917</c:v>
                </c:pt>
                <c:pt idx="4">
                  <c:v>42948</c:v>
                </c:pt>
                <c:pt idx="5">
                  <c:v>42979</c:v>
                </c:pt>
                <c:pt idx="6">
                  <c:v>43009</c:v>
                </c:pt>
                <c:pt idx="7">
                  <c:v>43040</c:v>
                </c:pt>
                <c:pt idx="8">
                  <c:v>43070</c:v>
                </c:pt>
                <c:pt idx="9">
                  <c:v>43101</c:v>
                </c:pt>
                <c:pt idx="10">
                  <c:v>43132</c:v>
                </c:pt>
                <c:pt idx="11">
                  <c:v>43160</c:v>
                </c:pt>
                <c:pt idx="12">
                  <c:v>43191</c:v>
                </c:pt>
                <c:pt idx="13">
                  <c:v>43221</c:v>
                </c:pt>
                <c:pt idx="14">
                  <c:v>43252</c:v>
                </c:pt>
                <c:pt idx="15">
                  <c:v>43282</c:v>
                </c:pt>
                <c:pt idx="16">
                  <c:v>43313</c:v>
                </c:pt>
                <c:pt idx="17">
                  <c:v>43344</c:v>
                </c:pt>
                <c:pt idx="18">
                  <c:v>43374</c:v>
                </c:pt>
                <c:pt idx="19">
                  <c:v>43405</c:v>
                </c:pt>
                <c:pt idx="20">
                  <c:v>43435</c:v>
                </c:pt>
                <c:pt idx="21">
                  <c:v>43466</c:v>
                </c:pt>
                <c:pt idx="22">
                  <c:v>43497</c:v>
                </c:pt>
                <c:pt idx="23">
                  <c:v>43525</c:v>
                </c:pt>
                <c:pt idx="24">
                  <c:v>43556</c:v>
                </c:pt>
                <c:pt idx="25">
                  <c:v>43586</c:v>
                </c:pt>
                <c:pt idx="26">
                  <c:v>43617</c:v>
                </c:pt>
                <c:pt idx="27">
                  <c:v>43647</c:v>
                </c:pt>
                <c:pt idx="28">
                  <c:v>43678</c:v>
                </c:pt>
                <c:pt idx="29">
                  <c:v>43709</c:v>
                </c:pt>
                <c:pt idx="30">
                  <c:v>43739</c:v>
                </c:pt>
                <c:pt idx="31">
                  <c:v>43770</c:v>
                </c:pt>
                <c:pt idx="32">
                  <c:v>43800</c:v>
                </c:pt>
                <c:pt idx="33">
                  <c:v>43831</c:v>
                </c:pt>
                <c:pt idx="34">
                  <c:v>43862</c:v>
                </c:pt>
                <c:pt idx="35">
                  <c:v>43891</c:v>
                </c:pt>
                <c:pt idx="36">
                  <c:v>43922</c:v>
                </c:pt>
                <c:pt idx="37">
                  <c:v>43952</c:v>
                </c:pt>
                <c:pt idx="38">
                  <c:v>43983</c:v>
                </c:pt>
                <c:pt idx="39">
                  <c:v>44013</c:v>
                </c:pt>
                <c:pt idx="40">
                  <c:v>44044</c:v>
                </c:pt>
                <c:pt idx="41">
                  <c:v>44075</c:v>
                </c:pt>
                <c:pt idx="42">
                  <c:v>44105</c:v>
                </c:pt>
                <c:pt idx="43">
                  <c:v>44136</c:v>
                </c:pt>
                <c:pt idx="44">
                  <c:v>44166</c:v>
                </c:pt>
                <c:pt idx="45">
                  <c:v>44197</c:v>
                </c:pt>
                <c:pt idx="46">
                  <c:v>44228</c:v>
                </c:pt>
                <c:pt idx="47">
                  <c:v>44256</c:v>
                </c:pt>
                <c:pt idx="48">
                  <c:v>44287</c:v>
                </c:pt>
                <c:pt idx="49">
                  <c:v>44317</c:v>
                </c:pt>
                <c:pt idx="50">
                  <c:v>44348</c:v>
                </c:pt>
                <c:pt idx="51">
                  <c:v>44378</c:v>
                </c:pt>
                <c:pt idx="52">
                  <c:v>44409</c:v>
                </c:pt>
                <c:pt idx="53">
                  <c:v>44440</c:v>
                </c:pt>
                <c:pt idx="54">
                  <c:v>44470</c:v>
                </c:pt>
                <c:pt idx="55">
                  <c:v>44501</c:v>
                </c:pt>
                <c:pt idx="56">
                  <c:v>44531</c:v>
                </c:pt>
                <c:pt idx="57">
                  <c:v>44562</c:v>
                </c:pt>
                <c:pt idx="58">
                  <c:v>44593</c:v>
                </c:pt>
                <c:pt idx="59">
                  <c:v>44621</c:v>
                </c:pt>
                <c:pt idx="60">
                  <c:v>44652</c:v>
                </c:pt>
                <c:pt idx="61">
                  <c:v>44682</c:v>
                </c:pt>
                <c:pt idx="62">
                  <c:v>44713</c:v>
                </c:pt>
                <c:pt idx="63">
                  <c:v>44743</c:v>
                </c:pt>
                <c:pt idx="64">
                  <c:v>44774</c:v>
                </c:pt>
                <c:pt idx="65">
                  <c:v>44805</c:v>
                </c:pt>
                <c:pt idx="66">
                  <c:v>44835</c:v>
                </c:pt>
                <c:pt idx="67">
                  <c:v>44866</c:v>
                </c:pt>
                <c:pt idx="68">
                  <c:v>44896</c:v>
                </c:pt>
                <c:pt idx="69">
                  <c:v>44927</c:v>
                </c:pt>
                <c:pt idx="70">
                  <c:v>44958</c:v>
                </c:pt>
                <c:pt idx="71">
                  <c:v>44986</c:v>
                </c:pt>
                <c:pt idx="72">
                  <c:v>45017</c:v>
                </c:pt>
                <c:pt idx="73">
                  <c:v>45047</c:v>
                </c:pt>
                <c:pt idx="74">
                  <c:v>45078</c:v>
                </c:pt>
                <c:pt idx="75">
                  <c:v>45108</c:v>
                </c:pt>
                <c:pt idx="76">
                  <c:v>45139</c:v>
                </c:pt>
                <c:pt idx="77">
                  <c:v>45170</c:v>
                </c:pt>
                <c:pt idx="78">
                  <c:v>45200</c:v>
                </c:pt>
                <c:pt idx="79">
                  <c:v>45231</c:v>
                </c:pt>
                <c:pt idx="80">
                  <c:v>45261</c:v>
                </c:pt>
                <c:pt idx="81">
                  <c:v>45292</c:v>
                </c:pt>
                <c:pt idx="82">
                  <c:v>45323</c:v>
                </c:pt>
                <c:pt idx="83">
                  <c:v>45352</c:v>
                </c:pt>
                <c:pt idx="84">
                  <c:v>45383</c:v>
                </c:pt>
                <c:pt idx="85">
                  <c:v>45413</c:v>
                </c:pt>
                <c:pt idx="86">
                  <c:v>45444</c:v>
                </c:pt>
              </c:numCache>
            </c:numRef>
          </c:cat>
          <c:val>
            <c:numRef>
              <c:f>Sheet1!$B$149:$B$235</c:f>
              <c:numCache>
                <c:formatCode>0.0%</c:formatCode>
                <c:ptCount val="87"/>
                <c:pt idx="0">
                  <c:v>8.2191780821917915E-2</c:v>
                </c:pt>
                <c:pt idx="1">
                  <c:v>0.13235294117647056</c:v>
                </c:pt>
                <c:pt idx="2">
                  <c:v>-1.9999999999999907E-2</c:v>
                </c:pt>
                <c:pt idx="3">
                  <c:v>0.12857142857142856</c:v>
                </c:pt>
                <c:pt idx="4">
                  <c:v>1.298701298701288E-2</c:v>
                </c:pt>
                <c:pt idx="5">
                  <c:v>-7.4468085106383142E-2</c:v>
                </c:pt>
                <c:pt idx="6">
                  <c:v>2.4390243902439046E-2</c:v>
                </c:pt>
                <c:pt idx="7">
                  <c:v>0.171875</c:v>
                </c:pt>
                <c:pt idx="8">
                  <c:v>5.7851239669421517E-2</c:v>
                </c:pt>
                <c:pt idx="9">
                  <c:v>0.11290322580645173</c:v>
                </c:pt>
                <c:pt idx="10">
                  <c:v>0.30508474576271172</c:v>
                </c:pt>
                <c:pt idx="11">
                  <c:v>2.2471910112359383E-2</c:v>
                </c:pt>
                <c:pt idx="12">
                  <c:v>0</c:v>
                </c:pt>
                <c:pt idx="13">
                  <c:v>0</c:v>
                </c:pt>
                <c:pt idx="14">
                  <c:v>-7.1428571428571508E-2</c:v>
                </c:pt>
                <c:pt idx="15">
                  <c:v>3.7974683544303556E-2</c:v>
                </c:pt>
                <c:pt idx="16">
                  <c:v>0.14102564102564119</c:v>
                </c:pt>
                <c:pt idx="17">
                  <c:v>-2.2988505747126409E-2</c:v>
                </c:pt>
                <c:pt idx="18">
                  <c:v>5.9523809523809534E-2</c:v>
                </c:pt>
                <c:pt idx="19">
                  <c:v>6.6666666666666652E-2</c:v>
                </c:pt>
                <c:pt idx="20">
                  <c:v>-7.812500000000111E-3</c:v>
                </c:pt>
                <c:pt idx="21">
                  <c:v>4.3478260869565188E-2</c:v>
                </c:pt>
                <c:pt idx="22">
                  <c:v>-0.23376623376623373</c:v>
                </c:pt>
                <c:pt idx="23">
                  <c:v>-9.8901098901098994E-2</c:v>
                </c:pt>
                <c:pt idx="24">
                  <c:v>0.11392405063291133</c:v>
                </c:pt>
                <c:pt idx="25">
                  <c:v>0.18181818181818166</c:v>
                </c:pt>
                <c:pt idx="26">
                  <c:v>8.7912087912088044E-2</c:v>
                </c:pt>
                <c:pt idx="27">
                  <c:v>0.14634146341463428</c:v>
                </c:pt>
                <c:pt idx="28">
                  <c:v>3.3707865168539186E-2</c:v>
                </c:pt>
                <c:pt idx="29">
                  <c:v>0.17647058823529416</c:v>
                </c:pt>
                <c:pt idx="30">
                  <c:v>0.13483146067415719</c:v>
                </c:pt>
                <c:pt idx="31">
                  <c:v>-2.5000000000000022E-2</c:v>
                </c:pt>
                <c:pt idx="32">
                  <c:v>1.5748031496063186E-2</c:v>
                </c:pt>
                <c:pt idx="33">
                  <c:v>0.27777777777777768</c:v>
                </c:pt>
                <c:pt idx="34">
                  <c:v>0.15254237288135575</c:v>
                </c:pt>
                <c:pt idx="35">
                  <c:v>8.5365853658536661E-2</c:v>
                </c:pt>
                <c:pt idx="36">
                  <c:v>-6.8181818181818343E-2</c:v>
                </c:pt>
                <c:pt idx="37">
                  <c:v>-0.26373626373626369</c:v>
                </c:pt>
                <c:pt idx="38">
                  <c:v>-0.10101010101010099</c:v>
                </c:pt>
                <c:pt idx="39">
                  <c:v>-3.1914893617021378E-2</c:v>
                </c:pt>
                <c:pt idx="40">
                  <c:v>-0.23913043478260865</c:v>
                </c:pt>
                <c:pt idx="41">
                  <c:v>-0.13000000000000012</c:v>
                </c:pt>
                <c:pt idx="42">
                  <c:v>-8.9108910891089188E-2</c:v>
                </c:pt>
                <c:pt idx="43">
                  <c:v>-6.4102564102564097E-2</c:v>
                </c:pt>
                <c:pt idx="44">
                  <c:v>-6.2015503875968991E-2</c:v>
                </c:pt>
                <c:pt idx="45">
                  <c:v>-0.11956521739130432</c:v>
                </c:pt>
                <c:pt idx="46">
                  <c:v>8.8235294117647189E-2</c:v>
                </c:pt>
                <c:pt idx="47">
                  <c:v>4.4943820224719211E-2</c:v>
                </c:pt>
                <c:pt idx="48">
                  <c:v>0.19512195121951237</c:v>
                </c:pt>
                <c:pt idx="49">
                  <c:v>0.20895522388059695</c:v>
                </c:pt>
                <c:pt idx="50">
                  <c:v>0.1685393258426966</c:v>
                </c:pt>
                <c:pt idx="51">
                  <c:v>8.7912087912088044E-2</c:v>
                </c:pt>
                <c:pt idx="52">
                  <c:v>0.21428571428571419</c:v>
                </c:pt>
                <c:pt idx="53">
                  <c:v>5.7471264367816133E-2</c:v>
                </c:pt>
                <c:pt idx="54">
                  <c:v>9.7826086956521729E-2</c:v>
                </c:pt>
                <c:pt idx="55">
                  <c:v>1.3698630136986356E-2</c:v>
                </c:pt>
                <c:pt idx="56">
                  <c:v>-5.7851239669421406E-2</c:v>
                </c:pt>
                <c:pt idx="57">
                  <c:v>-6.1728395061728447E-2</c:v>
                </c:pt>
                <c:pt idx="58">
                  <c:v>-8.1081081081081141E-2</c:v>
                </c:pt>
                <c:pt idx="59">
                  <c:v>7.5268817204301008E-2</c:v>
                </c:pt>
                <c:pt idx="60">
                  <c:v>5.1020408163265252E-2</c:v>
                </c:pt>
                <c:pt idx="61">
                  <c:v>6.1728395061728447E-2</c:v>
                </c:pt>
                <c:pt idx="62">
                  <c:v>-4.8076923076923128E-2</c:v>
                </c:pt>
                <c:pt idx="63">
                  <c:v>-4.0404040404040442E-2</c:v>
                </c:pt>
                <c:pt idx="64">
                  <c:v>2.3529411764705799E-2</c:v>
                </c:pt>
                <c:pt idx="65">
                  <c:v>-2.1739130434782483E-2</c:v>
                </c:pt>
                <c:pt idx="66">
                  <c:v>7.9207920792079278E-2</c:v>
                </c:pt>
                <c:pt idx="67">
                  <c:v>0.12162162162162171</c:v>
                </c:pt>
                <c:pt idx="68">
                  <c:v>7.0175438596491224E-2</c:v>
                </c:pt>
                <c:pt idx="69">
                  <c:v>0.15789473684210531</c:v>
                </c:pt>
                <c:pt idx="70">
                  <c:v>0.11764705882352944</c:v>
                </c:pt>
                <c:pt idx="71">
                  <c:v>0</c:v>
                </c:pt>
                <c:pt idx="72">
                  <c:v>-8.7378640776699101E-2</c:v>
                </c:pt>
                <c:pt idx="73">
                  <c:v>6.9767441860465018E-2</c:v>
                </c:pt>
                <c:pt idx="74">
                  <c:v>5.0505050505050608E-2</c:v>
                </c:pt>
                <c:pt idx="75">
                  <c:v>3.1578947368421151E-2</c:v>
                </c:pt>
                <c:pt idx="76">
                  <c:v>0.1724137931034484</c:v>
                </c:pt>
                <c:pt idx="77">
                  <c:v>6.6666666666666652E-2</c:v>
                </c:pt>
                <c:pt idx="78">
                  <c:v>-5.5045871559633031E-2</c:v>
                </c:pt>
                <c:pt idx="79">
                  <c:v>0</c:v>
                </c:pt>
                <c:pt idx="80">
                  <c:v>2.4590163934426368E-2</c:v>
                </c:pt>
                <c:pt idx="81">
                  <c:v>5.6818181818181879E-2</c:v>
                </c:pt>
                <c:pt idx="82">
                  <c:v>3.9473684210526327E-2</c:v>
                </c:pt>
                <c:pt idx="83">
                  <c:v>-6.9999999999999951E-2</c:v>
                </c:pt>
                <c:pt idx="84">
                  <c:v>0.17021276595744683</c:v>
                </c:pt>
                <c:pt idx="85">
                  <c:v>0.10869565217391308</c:v>
                </c:pt>
                <c:pt idx="86">
                  <c:v>-3.8461538461538547E-2</c:v>
                </c:pt>
              </c:numCache>
            </c:numRef>
          </c:val>
          <c:extLst>
            <c:ext xmlns:c16="http://schemas.microsoft.com/office/drawing/2014/chart" uri="{C3380CC4-5D6E-409C-BE32-E72D297353CC}">
              <c16:uniqueId val="{00000011-3DFB-473A-B932-30ECCA7AA13D}"/>
            </c:ext>
          </c:extLst>
        </c:ser>
        <c:dLbls>
          <c:showLegendKey val="0"/>
          <c:showVal val="0"/>
          <c:showCatName val="0"/>
          <c:showSerName val="0"/>
          <c:showPercent val="0"/>
          <c:showBubbleSize val="0"/>
        </c:dLbls>
        <c:gapWidth val="55"/>
        <c:axId val="111642112"/>
        <c:axId val="111643648"/>
      </c:barChart>
      <c:dateAx>
        <c:axId val="111642112"/>
        <c:scaling>
          <c:orientation val="minMax"/>
          <c:max val="45444"/>
          <c:min val="43983"/>
        </c:scaling>
        <c:delete val="0"/>
        <c:axPos val="b"/>
        <c:numFmt formatCode="mmm\ yy" sourceLinked="0"/>
        <c:majorTickMark val="out"/>
        <c:minorTickMark val="none"/>
        <c:tickLblPos val="low"/>
        <c:spPr>
          <a:ln>
            <a:noFill/>
          </a:ln>
        </c:spPr>
        <c:txPr>
          <a:bodyPr rot="0"/>
          <a:lstStyle/>
          <a:p>
            <a:pPr>
              <a:defRPr sz="1050">
                <a:solidFill>
                  <a:schemeClr val="tx2">
                    <a:lumMod val="25000"/>
                  </a:schemeClr>
                </a:solidFill>
                <a:latin typeface="+mn-lt"/>
              </a:defRPr>
            </a:pPr>
            <a:endParaRPr lang="en-US"/>
          </a:p>
        </c:txPr>
        <c:crossAx val="111643648"/>
        <c:crosses val="autoZero"/>
        <c:auto val="1"/>
        <c:lblOffset val="100"/>
        <c:baseTimeUnit val="months"/>
        <c:majorUnit val="12"/>
        <c:majorTimeUnit val="months"/>
        <c:minorUnit val="3"/>
        <c:minorTimeUnit val="months"/>
      </c:dateAx>
      <c:valAx>
        <c:axId val="111643648"/>
        <c:scaling>
          <c:orientation val="minMax"/>
          <c:max val="0.30000000000000004"/>
          <c:min val="-0.30000000000000004"/>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267254185575073E-2"/>
          <c:y val="1.8112507863429529E-2"/>
          <c:w val="0.94283774933161302"/>
          <c:h val="0.93330277900333936"/>
        </c:manualLayout>
      </c:layout>
      <c:lineChart>
        <c:grouping val="standard"/>
        <c:varyColors val="0"/>
        <c:ser>
          <c:idx val="0"/>
          <c:order val="0"/>
          <c:tx>
            <c:strRef>
              <c:f>Sheet1!$B$1</c:f>
              <c:strCache>
                <c:ptCount val="1"/>
                <c:pt idx="0">
                  <c:v>EFI - MCI</c:v>
                </c:pt>
              </c:strCache>
            </c:strRef>
          </c:tx>
          <c:spPr>
            <a:ln w="31750">
              <a:solidFill>
                <a:srgbClr val="102A7E"/>
              </a:solidFill>
            </a:ln>
          </c:spPr>
          <c:marker>
            <c:symbol val="none"/>
          </c:marker>
          <c:dPt>
            <c:idx val="75"/>
            <c:bubble3D val="0"/>
            <c:extLst>
              <c:ext xmlns:c16="http://schemas.microsoft.com/office/drawing/2014/chart" uri="{C3380CC4-5D6E-409C-BE32-E72D297353CC}">
                <c16:uniqueId val="{00000000-ACF4-40E0-8415-8577B5F20A92}"/>
              </c:ext>
            </c:extLst>
          </c:dPt>
          <c:dPt>
            <c:idx val="78"/>
            <c:bubble3D val="0"/>
            <c:extLst>
              <c:ext xmlns:c16="http://schemas.microsoft.com/office/drawing/2014/chart" uri="{C3380CC4-5D6E-409C-BE32-E72D297353CC}">
                <c16:uniqueId val="{00000000-7922-45AA-AA13-48A5108AB0B0}"/>
              </c:ext>
            </c:extLst>
          </c:dPt>
          <c:dPt>
            <c:idx val="81"/>
            <c:bubble3D val="0"/>
            <c:extLst>
              <c:ext xmlns:c16="http://schemas.microsoft.com/office/drawing/2014/chart" uri="{C3380CC4-5D6E-409C-BE32-E72D297353CC}">
                <c16:uniqueId val="{00000001-7922-45AA-AA13-48A5108AB0B0}"/>
              </c:ext>
            </c:extLst>
          </c:dPt>
          <c:dPt>
            <c:idx val="84"/>
            <c:bubble3D val="0"/>
            <c:extLst>
              <c:ext xmlns:c16="http://schemas.microsoft.com/office/drawing/2014/chart" uri="{C3380CC4-5D6E-409C-BE32-E72D297353CC}">
                <c16:uniqueId val="{00000002-7922-45AA-AA13-48A5108AB0B0}"/>
              </c:ext>
            </c:extLst>
          </c:dPt>
          <c:dPt>
            <c:idx val="87"/>
            <c:bubble3D val="0"/>
            <c:extLst>
              <c:ext xmlns:c16="http://schemas.microsoft.com/office/drawing/2014/chart" uri="{C3380CC4-5D6E-409C-BE32-E72D297353CC}">
                <c16:uniqueId val="{00000003-7922-45AA-AA13-48A5108AB0B0}"/>
              </c:ext>
            </c:extLst>
          </c:dPt>
          <c:dPt>
            <c:idx val="89"/>
            <c:bubble3D val="0"/>
            <c:extLst>
              <c:ext xmlns:c16="http://schemas.microsoft.com/office/drawing/2014/chart" uri="{C3380CC4-5D6E-409C-BE32-E72D297353CC}">
                <c16:uniqueId val="{00000005-ACF4-40E0-8415-8577B5F20A92}"/>
              </c:ext>
            </c:extLst>
          </c:dPt>
          <c:dPt>
            <c:idx val="93"/>
            <c:bubble3D val="0"/>
            <c:extLst>
              <c:ext xmlns:c16="http://schemas.microsoft.com/office/drawing/2014/chart" uri="{C3380CC4-5D6E-409C-BE32-E72D297353CC}">
                <c16:uniqueId val="{00000006-ACF4-40E0-8415-8577B5F20A92}"/>
              </c:ext>
            </c:extLst>
          </c:dPt>
          <c:dPt>
            <c:idx val="96"/>
            <c:bubble3D val="0"/>
            <c:extLst>
              <c:ext xmlns:c16="http://schemas.microsoft.com/office/drawing/2014/chart" uri="{C3380CC4-5D6E-409C-BE32-E72D297353CC}">
                <c16:uniqueId val="{00000004-348E-4756-94FD-3388DDAA6064}"/>
              </c:ext>
            </c:extLst>
          </c:dPt>
          <c:dPt>
            <c:idx val="99"/>
            <c:bubble3D val="0"/>
            <c:extLst>
              <c:ext xmlns:c16="http://schemas.microsoft.com/office/drawing/2014/chart" uri="{C3380CC4-5D6E-409C-BE32-E72D297353CC}">
                <c16:uniqueId val="{00000007-7922-45AA-AA13-48A5108AB0B0}"/>
              </c:ext>
            </c:extLst>
          </c:dPt>
          <c:dPt>
            <c:idx val="101"/>
            <c:bubble3D val="0"/>
            <c:extLst>
              <c:ext xmlns:c16="http://schemas.microsoft.com/office/drawing/2014/chart" uri="{C3380CC4-5D6E-409C-BE32-E72D297353CC}">
                <c16:uniqueId val="{00000009-ACF4-40E0-8415-8577B5F20A92}"/>
              </c:ext>
            </c:extLst>
          </c:dPt>
          <c:dPt>
            <c:idx val="105"/>
            <c:bubble3D val="0"/>
            <c:extLst>
              <c:ext xmlns:c16="http://schemas.microsoft.com/office/drawing/2014/chart" uri="{C3380CC4-5D6E-409C-BE32-E72D297353CC}">
                <c16:uniqueId val="{0000000A-ACF4-40E0-8415-8577B5F20A92}"/>
              </c:ext>
            </c:extLst>
          </c:dPt>
          <c:dPt>
            <c:idx val="108"/>
            <c:bubble3D val="0"/>
            <c:extLst>
              <c:ext xmlns:c16="http://schemas.microsoft.com/office/drawing/2014/chart" uri="{C3380CC4-5D6E-409C-BE32-E72D297353CC}">
                <c16:uniqueId val="{00000008-348E-4756-94FD-3388DDAA6064}"/>
              </c:ext>
            </c:extLst>
          </c:dPt>
          <c:dPt>
            <c:idx val="109"/>
            <c:bubble3D val="0"/>
            <c:extLst>
              <c:ext xmlns:c16="http://schemas.microsoft.com/office/drawing/2014/chart" uri="{C3380CC4-5D6E-409C-BE32-E72D297353CC}">
                <c16:uniqueId val="{0000000C-ACF4-40E0-8415-8577B5F20A92}"/>
              </c:ext>
            </c:extLst>
          </c:dPt>
          <c:dPt>
            <c:idx val="111"/>
            <c:bubble3D val="0"/>
            <c:extLst>
              <c:ext xmlns:c16="http://schemas.microsoft.com/office/drawing/2014/chart" uri="{C3380CC4-5D6E-409C-BE32-E72D297353CC}">
                <c16:uniqueId val="{0000000B-7922-45AA-AA13-48A5108AB0B0}"/>
              </c:ext>
            </c:extLst>
          </c:dPt>
          <c:dPt>
            <c:idx val="112"/>
            <c:bubble3D val="0"/>
            <c:extLst>
              <c:ext xmlns:c16="http://schemas.microsoft.com/office/drawing/2014/chart" uri="{C3380CC4-5D6E-409C-BE32-E72D297353CC}">
                <c16:uniqueId val="{0000000A-6FD6-4300-8AFD-1F12761D816B}"/>
              </c:ext>
            </c:extLst>
          </c:dPt>
          <c:dPt>
            <c:idx val="113"/>
            <c:bubble3D val="0"/>
            <c:extLst>
              <c:ext xmlns:c16="http://schemas.microsoft.com/office/drawing/2014/chart" uri="{C3380CC4-5D6E-409C-BE32-E72D297353CC}">
                <c16:uniqueId val="{0000000F-ACF4-40E0-8415-8577B5F20A92}"/>
              </c:ext>
            </c:extLst>
          </c:dPt>
          <c:dPt>
            <c:idx val="115"/>
            <c:bubble3D val="0"/>
            <c:extLst>
              <c:ext xmlns:c16="http://schemas.microsoft.com/office/drawing/2014/chart" uri="{C3380CC4-5D6E-409C-BE32-E72D297353CC}">
                <c16:uniqueId val="{0000000B-6FD6-4300-8AFD-1F12761D816B}"/>
              </c:ext>
            </c:extLst>
          </c:dPt>
          <c:dPt>
            <c:idx val="117"/>
            <c:bubble3D val="0"/>
            <c:extLst>
              <c:ext xmlns:c16="http://schemas.microsoft.com/office/drawing/2014/chart" uri="{C3380CC4-5D6E-409C-BE32-E72D297353CC}">
                <c16:uniqueId val="{00000011-ACF4-40E0-8415-8577B5F20A92}"/>
              </c:ext>
            </c:extLst>
          </c:dPt>
          <c:dPt>
            <c:idx val="118"/>
            <c:bubble3D val="0"/>
            <c:extLst>
              <c:ext xmlns:c16="http://schemas.microsoft.com/office/drawing/2014/chart" uri="{C3380CC4-5D6E-409C-BE32-E72D297353CC}">
                <c16:uniqueId val="{0000000A-FC1B-4AF0-908E-6B889E1C1BA9}"/>
              </c:ext>
            </c:extLst>
          </c:dPt>
          <c:dPt>
            <c:idx val="122"/>
            <c:bubble3D val="0"/>
            <c:extLst>
              <c:ext xmlns:c16="http://schemas.microsoft.com/office/drawing/2014/chart" uri="{C3380CC4-5D6E-409C-BE32-E72D297353CC}">
                <c16:uniqueId val="{00000013-ACF4-40E0-8415-8577B5F20A92}"/>
              </c:ext>
            </c:extLst>
          </c:dPt>
          <c:dPt>
            <c:idx val="125"/>
            <c:bubble3D val="0"/>
            <c:extLst>
              <c:ext xmlns:c16="http://schemas.microsoft.com/office/drawing/2014/chart" uri="{C3380CC4-5D6E-409C-BE32-E72D297353CC}">
                <c16:uniqueId val="{00000012-6FD6-4300-8AFD-1F12761D816B}"/>
              </c:ext>
            </c:extLst>
          </c:dPt>
          <c:dPt>
            <c:idx val="132"/>
            <c:bubble3D val="0"/>
            <c:extLst>
              <c:ext xmlns:c16="http://schemas.microsoft.com/office/drawing/2014/chart" uri="{C3380CC4-5D6E-409C-BE32-E72D297353CC}">
                <c16:uniqueId val="{00000015-ACF4-40E0-8415-8577B5F20A92}"/>
              </c:ext>
            </c:extLst>
          </c:dPt>
          <c:dPt>
            <c:idx val="135"/>
            <c:bubble3D val="0"/>
            <c:extLst>
              <c:ext xmlns:c16="http://schemas.microsoft.com/office/drawing/2014/chart" uri="{C3380CC4-5D6E-409C-BE32-E72D297353CC}">
                <c16:uniqueId val="{00000015-7922-45AA-AA13-48A5108AB0B0}"/>
              </c:ext>
            </c:extLst>
          </c:dPt>
          <c:dPt>
            <c:idx val="144"/>
            <c:bubble3D val="0"/>
            <c:extLst>
              <c:ext xmlns:c16="http://schemas.microsoft.com/office/drawing/2014/chart" uri="{C3380CC4-5D6E-409C-BE32-E72D297353CC}">
                <c16:uniqueId val="{00000017-ACF4-40E0-8415-8577B5F20A92}"/>
              </c:ext>
            </c:extLst>
          </c:dPt>
          <c:dPt>
            <c:idx val="148"/>
            <c:bubble3D val="0"/>
            <c:extLst>
              <c:ext xmlns:c16="http://schemas.microsoft.com/office/drawing/2014/chart" uri="{C3380CC4-5D6E-409C-BE32-E72D297353CC}">
                <c16:uniqueId val="{00000018-ACF4-40E0-8415-8577B5F20A92}"/>
              </c:ext>
            </c:extLst>
          </c:dPt>
          <c:dPt>
            <c:idx val="149"/>
            <c:bubble3D val="0"/>
            <c:extLst>
              <c:ext xmlns:c16="http://schemas.microsoft.com/office/drawing/2014/chart" uri="{C3380CC4-5D6E-409C-BE32-E72D297353CC}">
                <c16:uniqueId val="{00000019-ACF4-40E0-8415-8577B5F20A92}"/>
              </c:ext>
            </c:extLst>
          </c:dPt>
          <c:dPt>
            <c:idx val="153"/>
            <c:bubble3D val="0"/>
            <c:extLst>
              <c:ext xmlns:c16="http://schemas.microsoft.com/office/drawing/2014/chart" uri="{C3380CC4-5D6E-409C-BE32-E72D297353CC}">
                <c16:uniqueId val="{0000001A-ACF4-40E0-8415-8577B5F20A92}"/>
              </c:ext>
            </c:extLst>
          </c:dPt>
          <c:dPt>
            <c:idx val="156"/>
            <c:bubble3D val="0"/>
            <c:extLst>
              <c:ext xmlns:c16="http://schemas.microsoft.com/office/drawing/2014/chart" uri="{C3380CC4-5D6E-409C-BE32-E72D297353CC}">
                <c16:uniqueId val="{00000019-6FD6-4300-8AFD-1F12761D816B}"/>
              </c:ext>
            </c:extLst>
          </c:dPt>
          <c:dPt>
            <c:idx val="160"/>
            <c:bubble3D val="0"/>
            <c:extLst>
              <c:ext xmlns:c16="http://schemas.microsoft.com/office/drawing/2014/chart" uri="{C3380CC4-5D6E-409C-BE32-E72D297353CC}">
                <c16:uniqueId val="{0000001C-ACF4-40E0-8415-8577B5F20A92}"/>
              </c:ext>
            </c:extLst>
          </c:dPt>
          <c:dPt>
            <c:idx val="162"/>
            <c:bubble3D val="0"/>
            <c:extLst>
              <c:ext xmlns:c16="http://schemas.microsoft.com/office/drawing/2014/chart" uri="{C3380CC4-5D6E-409C-BE32-E72D297353CC}">
                <c16:uniqueId val="{0000001D-ACF4-40E0-8415-8577B5F20A92}"/>
              </c:ext>
            </c:extLst>
          </c:dPt>
          <c:dPt>
            <c:idx val="169"/>
            <c:marker>
              <c:symbol val="circle"/>
              <c:size val="5"/>
              <c:spPr>
                <a:solidFill>
                  <a:srgbClr val="D2CD00"/>
                </a:solidFill>
                <a:ln>
                  <a:noFill/>
                </a:ln>
              </c:spPr>
            </c:marker>
            <c:bubble3D val="0"/>
            <c:extLst>
              <c:ext xmlns:c16="http://schemas.microsoft.com/office/drawing/2014/chart" uri="{C3380CC4-5D6E-409C-BE32-E72D297353CC}">
                <c16:uniqueId val="{0000001E-FD11-40CA-B715-C42BFE76E038}"/>
              </c:ext>
            </c:extLst>
          </c:dPt>
          <c:cat>
            <c:numRef>
              <c:f>Sheet1!$A$15:$A$184</c:f>
              <c:numCache>
                <c:formatCode>m/d/yyyy</c:formatCode>
                <c:ptCount val="170"/>
                <c:pt idx="0">
                  <c:v>40330</c:v>
                </c:pt>
                <c:pt idx="1">
                  <c:v>40360</c:v>
                </c:pt>
                <c:pt idx="2">
                  <c:v>40391</c:v>
                </c:pt>
                <c:pt idx="3">
                  <c:v>40422</c:v>
                </c:pt>
                <c:pt idx="4">
                  <c:v>40452</c:v>
                </c:pt>
                <c:pt idx="5">
                  <c:v>40483</c:v>
                </c:pt>
                <c:pt idx="6">
                  <c:v>40513</c:v>
                </c:pt>
                <c:pt idx="7">
                  <c:v>40544</c:v>
                </c:pt>
                <c:pt idx="8">
                  <c:v>40575</c:v>
                </c:pt>
                <c:pt idx="9">
                  <c:v>40603</c:v>
                </c:pt>
                <c:pt idx="10">
                  <c:v>40634</c:v>
                </c:pt>
                <c:pt idx="11">
                  <c:v>40664</c:v>
                </c:pt>
                <c:pt idx="12">
                  <c:v>40695</c:v>
                </c:pt>
                <c:pt idx="13">
                  <c:v>40725</c:v>
                </c:pt>
                <c:pt idx="14">
                  <c:v>40756</c:v>
                </c:pt>
                <c:pt idx="15">
                  <c:v>40787</c:v>
                </c:pt>
                <c:pt idx="16">
                  <c:v>40817</c:v>
                </c:pt>
                <c:pt idx="17">
                  <c:v>40848</c:v>
                </c:pt>
                <c:pt idx="18">
                  <c:v>40878</c:v>
                </c:pt>
                <c:pt idx="19">
                  <c:v>40909</c:v>
                </c:pt>
                <c:pt idx="20">
                  <c:v>40940</c:v>
                </c:pt>
                <c:pt idx="21">
                  <c:v>40969</c:v>
                </c:pt>
                <c:pt idx="22">
                  <c:v>41000</c:v>
                </c:pt>
                <c:pt idx="23">
                  <c:v>41030</c:v>
                </c:pt>
                <c:pt idx="24">
                  <c:v>41061</c:v>
                </c:pt>
                <c:pt idx="25">
                  <c:v>41091</c:v>
                </c:pt>
                <c:pt idx="26">
                  <c:v>41122</c:v>
                </c:pt>
                <c:pt idx="27">
                  <c:v>41153</c:v>
                </c:pt>
                <c:pt idx="28">
                  <c:v>41183</c:v>
                </c:pt>
                <c:pt idx="29">
                  <c:v>41214</c:v>
                </c:pt>
                <c:pt idx="30">
                  <c:v>41244</c:v>
                </c:pt>
                <c:pt idx="31">
                  <c:v>41275</c:v>
                </c:pt>
                <c:pt idx="32">
                  <c:v>41306</c:v>
                </c:pt>
                <c:pt idx="33">
                  <c:v>41334</c:v>
                </c:pt>
                <c:pt idx="34">
                  <c:v>41365</c:v>
                </c:pt>
                <c:pt idx="35">
                  <c:v>41395</c:v>
                </c:pt>
                <c:pt idx="36">
                  <c:v>41426</c:v>
                </c:pt>
                <c:pt idx="37">
                  <c:v>41456</c:v>
                </c:pt>
                <c:pt idx="38">
                  <c:v>41487</c:v>
                </c:pt>
                <c:pt idx="39">
                  <c:v>41518</c:v>
                </c:pt>
                <c:pt idx="40">
                  <c:v>41548</c:v>
                </c:pt>
                <c:pt idx="41">
                  <c:v>41579</c:v>
                </c:pt>
                <c:pt idx="42">
                  <c:v>41609</c:v>
                </c:pt>
                <c:pt idx="43">
                  <c:v>41640</c:v>
                </c:pt>
                <c:pt idx="44">
                  <c:v>41671</c:v>
                </c:pt>
                <c:pt idx="45">
                  <c:v>41699</c:v>
                </c:pt>
                <c:pt idx="46">
                  <c:v>41730</c:v>
                </c:pt>
                <c:pt idx="47">
                  <c:v>41760</c:v>
                </c:pt>
                <c:pt idx="48">
                  <c:v>41791</c:v>
                </c:pt>
                <c:pt idx="49">
                  <c:v>41821</c:v>
                </c:pt>
                <c:pt idx="50">
                  <c:v>41852</c:v>
                </c:pt>
                <c:pt idx="51">
                  <c:v>41883</c:v>
                </c:pt>
                <c:pt idx="52">
                  <c:v>41913</c:v>
                </c:pt>
                <c:pt idx="53">
                  <c:v>41944</c:v>
                </c:pt>
                <c:pt idx="54">
                  <c:v>41974</c:v>
                </c:pt>
                <c:pt idx="55">
                  <c:v>42005</c:v>
                </c:pt>
                <c:pt idx="56">
                  <c:v>42036</c:v>
                </c:pt>
                <c:pt idx="57">
                  <c:v>42064</c:v>
                </c:pt>
                <c:pt idx="58">
                  <c:v>42095</c:v>
                </c:pt>
                <c:pt idx="59">
                  <c:v>42125</c:v>
                </c:pt>
                <c:pt idx="60">
                  <c:v>42156</c:v>
                </c:pt>
                <c:pt idx="61">
                  <c:v>42186</c:v>
                </c:pt>
                <c:pt idx="62">
                  <c:v>42217</c:v>
                </c:pt>
                <c:pt idx="63">
                  <c:v>42248</c:v>
                </c:pt>
                <c:pt idx="64">
                  <c:v>42278</c:v>
                </c:pt>
                <c:pt idx="65">
                  <c:v>42309</c:v>
                </c:pt>
                <c:pt idx="66">
                  <c:v>42339</c:v>
                </c:pt>
                <c:pt idx="67">
                  <c:v>42370</c:v>
                </c:pt>
                <c:pt idx="68">
                  <c:v>42401</c:v>
                </c:pt>
                <c:pt idx="69">
                  <c:v>42430</c:v>
                </c:pt>
                <c:pt idx="70">
                  <c:v>42461</c:v>
                </c:pt>
                <c:pt idx="71">
                  <c:v>42491</c:v>
                </c:pt>
                <c:pt idx="72">
                  <c:v>42522</c:v>
                </c:pt>
                <c:pt idx="73">
                  <c:v>42552</c:v>
                </c:pt>
                <c:pt idx="74">
                  <c:v>42583</c:v>
                </c:pt>
                <c:pt idx="75">
                  <c:v>42614</c:v>
                </c:pt>
                <c:pt idx="76">
                  <c:v>42644</c:v>
                </c:pt>
                <c:pt idx="77">
                  <c:v>42675</c:v>
                </c:pt>
                <c:pt idx="78">
                  <c:v>42705</c:v>
                </c:pt>
                <c:pt idx="79">
                  <c:v>42736</c:v>
                </c:pt>
                <c:pt idx="80">
                  <c:v>42767</c:v>
                </c:pt>
                <c:pt idx="81">
                  <c:v>42795</c:v>
                </c:pt>
                <c:pt idx="82">
                  <c:v>42826</c:v>
                </c:pt>
                <c:pt idx="83">
                  <c:v>42856</c:v>
                </c:pt>
                <c:pt idx="84">
                  <c:v>42887</c:v>
                </c:pt>
                <c:pt idx="85">
                  <c:v>42917</c:v>
                </c:pt>
                <c:pt idx="86">
                  <c:v>42948</c:v>
                </c:pt>
                <c:pt idx="87">
                  <c:v>42979</c:v>
                </c:pt>
                <c:pt idx="88">
                  <c:v>43009</c:v>
                </c:pt>
                <c:pt idx="89">
                  <c:v>43040</c:v>
                </c:pt>
                <c:pt idx="90">
                  <c:v>43070</c:v>
                </c:pt>
                <c:pt idx="91">
                  <c:v>43101</c:v>
                </c:pt>
                <c:pt idx="92">
                  <c:v>43132</c:v>
                </c:pt>
                <c:pt idx="93">
                  <c:v>43160</c:v>
                </c:pt>
                <c:pt idx="94">
                  <c:v>43191</c:v>
                </c:pt>
                <c:pt idx="95">
                  <c:v>43221</c:v>
                </c:pt>
                <c:pt idx="96">
                  <c:v>43252</c:v>
                </c:pt>
                <c:pt idx="97">
                  <c:v>43282</c:v>
                </c:pt>
                <c:pt idx="98">
                  <c:v>43313</c:v>
                </c:pt>
                <c:pt idx="99">
                  <c:v>43344</c:v>
                </c:pt>
                <c:pt idx="100">
                  <c:v>43374</c:v>
                </c:pt>
                <c:pt idx="101">
                  <c:v>43405</c:v>
                </c:pt>
                <c:pt idx="102">
                  <c:v>43435</c:v>
                </c:pt>
                <c:pt idx="103">
                  <c:v>43466</c:v>
                </c:pt>
                <c:pt idx="104">
                  <c:v>43497</c:v>
                </c:pt>
                <c:pt idx="105">
                  <c:v>43525</c:v>
                </c:pt>
                <c:pt idx="106">
                  <c:v>43556</c:v>
                </c:pt>
                <c:pt idx="107">
                  <c:v>43586</c:v>
                </c:pt>
                <c:pt idx="108">
                  <c:v>43617</c:v>
                </c:pt>
                <c:pt idx="109">
                  <c:v>43647</c:v>
                </c:pt>
                <c:pt idx="110">
                  <c:v>43678</c:v>
                </c:pt>
                <c:pt idx="111">
                  <c:v>43709</c:v>
                </c:pt>
                <c:pt idx="112">
                  <c:v>43739</c:v>
                </c:pt>
                <c:pt idx="113">
                  <c:v>43770</c:v>
                </c:pt>
                <c:pt idx="114">
                  <c:v>43800</c:v>
                </c:pt>
                <c:pt idx="115">
                  <c:v>43831</c:v>
                </c:pt>
                <c:pt idx="116">
                  <c:v>43862</c:v>
                </c:pt>
                <c:pt idx="117">
                  <c:v>43891</c:v>
                </c:pt>
                <c:pt idx="118">
                  <c:v>43922</c:v>
                </c:pt>
                <c:pt idx="119">
                  <c:v>43952</c:v>
                </c:pt>
                <c:pt idx="120">
                  <c:v>43983</c:v>
                </c:pt>
                <c:pt idx="121">
                  <c:v>44013</c:v>
                </c:pt>
                <c:pt idx="122">
                  <c:v>44044</c:v>
                </c:pt>
                <c:pt idx="123">
                  <c:v>44075</c:v>
                </c:pt>
                <c:pt idx="124">
                  <c:v>44105</c:v>
                </c:pt>
                <c:pt idx="125">
                  <c:v>44136</c:v>
                </c:pt>
                <c:pt idx="126">
                  <c:v>44166</c:v>
                </c:pt>
                <c:pt idx="127">
                  <c:v>44197</c:v>
                </c:pt>
                <c:pt idx="128">
                  <c:v>44228</c:v>
                </c:pt>
                <c:pt idx="129">
                  <c:v>44256</c:v>
                </c:pt>
                <c:pt idx="130">
                  <c:v>44287</c:v>
                </c:pt>
                <c:pt idx="131">
                  <c:v>44317</c:v>
                </c:pt>
                <c:pt idx="132">
                  <c:v>44348</c:v>
                </c:pt>
                <c:pt idx="133">
                  <c:v>44378</c:v>
                </c:pt>
                <c:pt idx="134">
                  <c:v>44409</c:v>
                </c:pt>
                <c:pt idx="135">
                  <c:v>44440</c:v>
                </c:pt>
                <c:pt idx="136">
                  <c:v>44470</c:v>
                </c:pt>
                <c:pt idx="137">
                  <c:v>44501</c:v>
                </c:pt>
                <c:pt idx="138">
                  <c:v>44531</c:v>
                </c:pt>
                <c:pt idx="139">
                  <c:v>44562</c:v>
                </c:pt>
                <c:pt idx="140">
                  <c:v>44593</c:v>
                </c:pt>
                <c:pt idx="141">
                  <c:v>44621</c:v>
                </c:pt>
                <c:pt idx="142">
                  <c:v>44652</c:v>
                </c:pt>
                <c:pt idx="143">
                  <c:v>44682</c:v>
                </c:pt>
                <c:pt idx="144">
                  <c:v>44713</c:v>
                </c:pt>
                <c:pt idx="145">
                  <c:v>44743</c:v>
                </c:pt>
                <c:pt idx="146">
                  <c:v>44774</c:v>
                </c:pt>
                <c:pt idx="147">
                  <c:v>44805</c:v>
                </c:pt>
                <c:pt idx="148">
                  <c:v>44835</c:v>
                </c:pt>
                <c:pt idx="149">
                  <c:v>44866</c:v>
                </c:pt>
                <c:pt idx="150">
                  <c:v>44896</c:v>
                </c:pt>
                <c:pt idx="151">
                  <c:v>44927</c:v>
                </c:pt>
                <c:pt idx="152">
                  <c:v>44958</c:v>
                </c:pt>
                <c:pt idx="153">
                  <c:v>44986</c:v>
                </c:pt>
                <c:pt idx="154">
                  <c:v>45017</c:v>
                </c:pt>
                <c:pt idx="155">
                  <c:v>45047</c:v>
                </c:pt>
                <c:pt idx="156">
                  <c:v>45078</c:v>
                </c:pt>
                <c:pt idx="157">
                  <c:v>45108</c:v>
                </c:pt>
                <c:pt idx="158">
                  <c:v>45139</c:v>
                </c:pt>
                <c:pt idx="159">
                  <c:v>45170</c:v>
                </c:pt>
                <c:pt idx="160">
                  <c:v>45200</c:v>
                </c:pt>
                <c:pt idx="161">
                  <c:v>45231</c:v>
                </c:pt>
                <c:pt idx="162">
                  <c:v>45261</c:v>
                </c:pt>
                <c:pt idx="163">
                  <c:v>45292</c:v>
                </c:pt>
                <c:pt idx="164">
                  <c:v>45323</c:v>
                </c:pt>
                <c:pt idx="165">
                  <c:v>45352</c:v>
                </c:pt>
                <c:pt idx="166">
                  <c:v>45383</c:v>
                </c:pt>
                <c:pt idx="167">
                  <c:v>45413</c:v>
                </c:pt>
                <c:pt idx="168">
                  <c:v>45444</c:v>
                </c:pt>
                <c:pt idx="169">
                  <c:v>45474</c:v>
                </c:pt>
              </c:numCache>
            </c:numRef>
          </c:cat>
          <c:val>
            <c:numRef>
              <c:f>Sheet1!$B$15:$B$184</c:f>
              <c:numCache>
                <c:formatCode>0.0</c:formatCode>
                <c:ptCount val="170"/>
                <c:pt idx="0">
                  <c:v>65.2</c:v>
                </c:pt>
                <c:pt idx="1">
                  <c:v>57.6</c:v>
                </c:pt>
                <c:pt idx="2">
                  <c:v>58.2</c:v>
                </c:pt>
                <c:pt idx="3">
                  <c:v>56.9</c:v>
                </c:pt>
                <c:pt idx="4">
                  <c:v>58.8</c:v>
                </c:pt>
                <c:pt idx="5">
                  <c:v>65.5</c:v>
                </c:pt>
                <c:pt idx="6">
                  <c:v>64.8</c:v>
                </c:pt>
                <c:pt idx="7">
                  <c:v>69.7</c:v>
                </c:pt>
                <c:pt idx="8">
                  <c:v>71.599999999999994</c:v>
                </c:pt>
                <c:pt idx="9">
                  <c:v>72.400000000000006</c:v>
                </c:pt>
                <c:pt idx="10">
                  <c:v>70.3</c:v>
                </c:pt>
                <c:pt idx="11">
                  <c:v>63.2</c:v>
                </c:pt>
                <c:pt idx="12">
                  <c:v>52.6</c:v>
                </c:pt>
                <c:pt idx="13">
                  <c:v>56.2</c:v>
                </c:pt>
                <c:pt idx="14">
                  <c:v>50</c:v>
                </c:pt>
                <c:pt idx="15">
                  <c:v>47.6</c:v>
                </c:pt>
                <c:pt idx="16">
                  <c:v>50.7</c:v>
                </c:pt>
                <c:pt idx="17">
                  <c:v>57.4</c:v>
                </c:pt>
                <c:pt idx="18">
                  <c:v>57.2</c:v>
                </c:pt>
                <c:pt idx="19">
                  <c:v>59</c:v>
                </c:pt>
                <c:pt idx="20">
                  <c:v>59.6</c:v>
                </c:pt>
                <c:pt idx="21">
                  <c:v>61.7</c:v>
                </c:pt>
                <c:pt idx="22">
                  <c:v>62.1</c:v>
                </c:pt>
                <c:pt idx="23">
                  <c:v>59.2</c:v>
                </c:pt>
                <c:pt idx="24">
                  <c:v>48.5</c:v>
                </c:pt>
                <c:pt idx="25">
                  <c:v>51.5</c:v>
                </c:pt>
                <c:pt idx="26">
                  <c:v>50.2</c:v>
                </c:pt>
                <c:pt idx="27">
                  <c:v>53</c:v>
                </c:pt>
                <c:pt idx="28">
                  <c:v>53.3</c:v>
                </c:pt>
                <c:pt idx="29">
                  <c:v>49.9</c:v>
                </c:pt>
                <c:pt idx="30">
                  <c:v>48.5</c:v>
                </c:pt>
                <c:pt idx="31">
                  <c:v>54.2</c:v>
                </c:pt>
                <c:pt idx="32">
                  <c:v>58.7</c:v>
                </c:pt>
                <c:pt idx="33">
                  <c:v>58</c:v>
                </c:pt>
                <c:pt idx="34">
                  <c:v>54</c:v>
                </c:pt>
                <c:pt idx="35">
                  <c:v>56.7</c:v>
                </c:pt>
                <c:pt idx="36">
                  <c:v>57.3</c:v>
                </c:pt>
                <c:pt idx="37">
                  <c:v>59.4</c:v>
                </c:pt>
                <c:pt idx="38">
                  <c:v>61</c:v>
                </c:pt>
                <c:pt idx="39">
                  <c:v>61.3</c:v>
                </c:pt>
                <c:pt idx="40">
                  <c:v>54</c:v>
                </c:pt>
                <c:pt idx="41">
                  <c:v>56.9</c:v>
                </c:pt>
                <c:pt idx="42">
                  <c:v>55.8</c:v>
                </c:pt>
                <c:pt idx="43">
                  <c:v>64.900000000000006</c:v>
                </c:pt>
                <c:pt idx="44">
                  <c:v>63.3</c:v>
                </c:pt>
                <c:pt idx="45">
                  <c:v>65.099999999999994</c:v>
                </c:pt>
                <c:pt idx="46">
                  <c:v>65.099999999999994</c:v>
                </c:pt>
                <c:pt idx="47">
                  <c:v>65.400000000000006</c:v>
                </c:pt>
                <c:pt idx="48">
                  <c:v>61.4</c:v>
                </c:pt>
                <c:pt idx="49">
                  <c:v>61.4</c:v>
                </c:pt>
                <c:pt idx="50">
                  <c:v>58.9</c:v>
                </c:pt>
                <c:pt idx="51">
                  <c:v>60.2</c:v>
                </c:pt>
                <c:pt idx="52">
                  <c:v>60.4</c:v>
                </c:pt>
                <c:pt idx="53">
                  <c:v>64.2</c:v>
                </c:pt>
                <c:pt idx="54">
                  <c:v>63.4</c:v>
                </c:pt>
                <c:pt idx="55">
                  <c:v>66.099999999999994</c:v>
                </c:pt>
                <c:pt idx="56">
                  <c:v>66.3</c:v>
                </c:pt>
                <c:pt idx="57">
                  <c:v>72.099999999999994</c:v>
                </c:pt>
                <c:pt idx="58">
                  <c:v>70.7</c:v>
                </c:pt>
                <c:pt idx="59">
                  <c:v>67.5</c:v>
                </c:pt>
                <c:pt idx="60">
                  <c:v>63</c:v>
                </c:pt>
                <c:pt idx="61">
                  <c:v>62.6</c:v>
                </c:pt>
                <c:pt idx="62">
                  <c:v>67.400000000000006</c:v>
                </c:pt>
                <c:pt idx="63">
                  <c:v>61.1</c:v>
                </c:pt>
                <c:pt idx="64">
                  <c:v>58.7</c:v>
                </c:pt>
                <c:pt idx="65">
                  <c:v>60.2</c:v>
                </c:pt>
                <c:pt idx="66">
                  <c:v>60.2</c:v>
                </c:pt>
                <c:pt idx="67">
                  <c:v>54</c:v>
                </c:pt>
                <c:pt idx="68">
                  <c:v>48.3</c:v>
                </c:pt>
                <c:pt idx="69">
                  <c:v>51.6</c:v>
                </c:pt>
                <c:pt idx="70">
                  <c:v>59.1</c:v>
                </c:pt>
                <c:pt idx="71">
                  <c:v>55.1</c:v>
                </c:pt>
                <c:pt idx="72">
                  <c:v>52.3</c:v>
                </c:pt>
                <c:pt idx="73">
                  <c:v>52.5</c:v>
                </c:pt>
                <c:pt idx="74">
                  <c:v>54.8</c:v>
                </c:pt>
                <c:pt idx="75">
                  <c:v>53.8</c:v>
                </c:pt>
                <c:pt idx="76">
                  <c:v>56</c:v>
                </c:pt>
                <c:pt idx="77">
                  <c:v>54.6</c:v>
                </c:pt>
                <c:pt idx="78">
                  <c:v>67.5</c:v>
                </c:pt>
                <c:pt idx="79">
                  <c:v>73.400000000000006</c:v>
                </c:pt>
                <c:pt idx="80">
                  <c:v>72.2</c:v>
                </c:pt>
                <c:pt idx="81">
                  <c:v>71.099999999999994</c:v>
                </c:pt>
                <c:pt idx="82">
                  <c:v>65.8</c:v>
                </c:pt>
                <c:pt idx="83">
                  <c:v>63.2</c:v>
                </c:pt>
                <c:pt idx="84">
                  <c:v>63.5</c:v>
                </c:pt>
                <c:pt idx="85">
                  <c:v>63.5</c:v>
                </c:pt>
                <c:pt idx="86">
                  <c:v>64.400000000000006</c:v>
                </c:pt>
                <c:pt idx="87">
                  <c:v>63.7</c:v>
                </c:pt>
                <c:pt idx="88">
                  <c:v>63.7</c:v>
                </c:pt>
                <c:pt idx="89">
                  <c:v>67</c:v>
                </c:pt>
                <c:pt idx="90">
                  <c:v>69.400000000000006</c:v>
                </c:pt>
                <c:pt idx="91">
                  <c:v>75.3</c:v>
                </c:pt>
                <c:pt idx="92">
                  <c:v>73.2</c:v>
                </c:pt>
                <c:pt idx="93">
                  <c:v>72.2</c:v>
                </c:pt>
                <c:pt idx="94">
                  <c:v>68.3</c:v>
                </c:pt>
                <c:pt idx="95">
                  <c:v>64.599999999999994</c:v>
                </c:pt>
                <c:pt idx="96">
                  <c:v>66.2</c:v>
                </c:pt>
                <c:pt idx="97">
                  <c:v>62.8</c:v>
                </c:pt>
                <c:pt idx="98">
                  <c:v>60.7</c:v>
                </c:pt>
                <c:pt idx="99">
                  <c:v>65.5</c:v>
                </c:pt>
                <c:pt idx="100">
                  <c:v>63.2</c:v>
                </c:pt>
                <c:pt idx="101">
                  <c:v>58.5</c:v>
                </c:pt>
                <c:pt idx="102">
                  <c:v>55.5</c:v>
                </c:pt>
                <c:pt idx="103">
                  <c:v>53.4</c:v>
                </c:pt>
                <c:pt idx="104">
                  <c:v>56.7</c:v>
                </c:pt>
                <c:pt idx="105">
                  <c:v>60.4</c:v>
                </c:pt>
                <c:pt idx="106">
                  <c:v>58.3</c:v>
                </c:pt>
                <c:pt idx="107">
                  <c:v>59.2</c:v>
                </c:pt>
                <c:pt idx="108">
                  <c:v>52.8</c:v>
                </c:pt>
                <c:pt idx="109">
                  <c:v>57.9</c:v>
                </c:pt>
                <c:pt idx="110">
                  <c:v>58.9</c:v>
                </c:pt>
                <c:pt idx="111">
                  <c:v>54.7</c:v>
                </c:pt>
                <c:pt idx="112">
                  <c:v>51.4</c:v>
                </c:pt>
                <c:pt idx="113">
                  <c:v>54.9</c:v>
                </c:pt>
                <c:pt idx="114">
                  <c:v>56.2</c:v>
                </c:pt>
                <c:pt idx="115">
                  <c:v>59.9</c:v>
                </c:pt>
                <c:pt idx="116">
                  <c:v>58.7</c:v>
                </c:pt>
                <c:pt idx="117">
                  <c:v>46</c:v>
                </c:pt>
                <c:pt idx="118">
                  <c:v>22.3</c:v>
                </c:pt>
                <c:pt idx="119">
                  <c:v>25.8</c:v>
                </c:pt>
                <c:pt idx="120">
                  <c:v>45.8</c:v>
                </c:pt>
                <c:pt idx="121">
                  <c:v>45.3</c:v>
                </c:pt>
                <c:pt idx="122">
                  <c:v>48.4</c:v>
                </c:pt>
                <c:pt idx="123">
                  <c:v>56.6</c:v>
                </c:pt>
                <c:pt idx="124">
                  <c:v>55</c:v>
                </c:pt>
                <c:pt idx="125">
                  <c:v>56.1</c:v>
                </c:pt>
                <c:pt idx="126">
                  <c:v>59.7</c:v>
                </c:pt>
                <c:pt idx="127">
                  <c:v>59.6</c:v>
                </c:pt>
                <c:pt idx="128">
                  <c:v>64.400000000000006</c:v>
                </c:pt>
                <c:pt idx="129">
                  <c:v>67.7</c:v>
                </c:pt>
                <c:pt idx="130">
                  <c:v>76.099999999999994</c:v>
                </c:pt>
                <c:pt idx="131">
                  <c:v>72.099999999999994</c:v>
                </c:pt>
                <c:pt idx="132">
                  <c:v>71.3</c:v>
                </c:pt>
                <c:pt idx="133">
                  <c:v>72.900000000000006</c:v>
                </c:pt>
                <c:pt idx="134">
                  <c:v>66.599999999999994</c:v>
                </c:pt>
                <c:pt idx="135">
                  <c:v>60.5</c:v>
                </c:pt>
                <c:pt idx="136">
                  <c:v>61.1</c:v>
                </c:pt>
                <c:pt idx="137">
                  <c:v>64.599999999999994</c:v>
                </c:pt>
                <c:pt idx="138">
                  <c:v>63.9</c:v>
                </c:pt>
                <c:pt idx="139">
                  <c:v>63.9</c:v>
                </c:pt>
                <c:pt idx="140">
                  <c:v>61.8</c:v>
                </c:pt>
                <c:pt idx="141">
                  <c:v>58.2</c:v>
                </c:pt>
                <c:pt idx="142">
                  <c:v>56.1</c:v>
                </c:pt>
                <c:pt idx="143">
                  <c:v>49.6</c:v>
                </c:pt>
                <c:pt idx="144">
                  <c:v>50.9</c:v>
                </c:pt>
                <c:pt idx="145">
                  <c:v>46.1</c:v>
                </c:pt>
                <c:pt idx="146">
                  <c:v>50</c:v>
                </c:pt>
                <c:pt idx="147">
                  <c:v>48.7</c:v>
                </c:pt>
                <c:pt idx="148">
                  <c:v>44.9</c:v>
                </c:pt>
                <c:pt idx="149">
                  <c:v>43.7</c:v>
                </c:pt>
                <c:pt idx="150">
                  <c:v>45.9</c:v>
                </c:pt>
                <c:pt idx="151">
                  <c:v>48.5</c:v>
                </c:pt>
                <c:pt idx="152">
                  <c:v>51.8</c:v>
                </c:pt>
                <c:pt idx="153">
                  <c:v>50.3</c:v>
                </c:pt>
                <c:pt idx="154">
                  <c:v>47</c:v>
                </c:pt>
                <c:pt idx="155">
                  <c:v>40.6</c:v>
                </c:pt>
                <c:pt idx="156">
                  <c:v>44.1</c:v>
                </c:pt>
                <c:pt idx="157">
                  <c:v>46.4</c:v>
                </c:pt>
                <c:pt idx="158">
                  <c:v>50.4</c:v>
                </c:pt>
                <c:pt idx="159">
                  <c:v>50.3</c:v>
                </c:pt>
                <c:pt idx="160">
                  <c:v>40.799999999999997</c:v>
                </c:pt>
                <c:pt idx="161">
                  <c:v>42.8</c:v>
                </c:pt>
                <c:pt idx="162">
                  <c:v>42.5</c:v>
                </c:pt>
                <c:pt idx="163">
                  <c:v>48.6</c:v>
                </c:pt>
                <c:pt idx="164">
                  <c:v>51.7</c:v>
                </c:pt>
                <c:pt idx="165">
                  <c:v>55.2</c:v>
                </c:pt>
                <c:pt idx="166">
                  <c:v>52.9</c:v>
                </c:pt>
                <c:pt idx="167">
                  <c:v>50.7</c:v>
                </c:pt>
                <c:pt idx="168">
                  <c:v>50.2</c:v>
                </c:pt>
                <c:pt idx="169">
                  <c:v>50.7</c:v>
                </c:pt>
              </c:numCache>
            </c:numRef>
          </c:val>
          <c:smooth val="1"/>
          <c:extLst>
            <c:ext xmlns:c16="http://schemas.microsoft.com/office/drawing/2014/chart" uri="{C3380CC4-5D6E-409C-BE32-E72D297353CC}">
              <c16:uniqueId val="{00000017-FC1B-4AF0-908E-6B889E1C1BA9}"/>
            </c:ext>
          </c:extLst>
        </c:ser>
        <c:dLbls>
          <c:showLegendKey val="0"/>
          <c:showVal val="0"/>
          <c:showCatName val="0"/>
          <c:showSerName val="0"/>
          <c:showPercent val="0"/>
          <c:showBubbleSize val="0"/>
        </c:dLbls>
        <c:smooth val="0"/>
        <c:axId val="433746840"/>
        <c:axId val="433746448"/>
      </c:lineChart>
      <c:dateAx>
        <c:axId val="433746840"/>
        <c:scaling>
          <c:orientation val="minMax"/>
          <c:max val="45474"/>
          <c:min val="42186"/>
        </c:scaling>
        <c:delete val="0"/>
        <c:axPos val="b"/>
        <c:numFmt formatCode="mmm\ yy" sourceLinked="0"/>
        <c:majorTickMark val="none"/>
        <c:minorTickMark val="none"/>
        <c:tickLblPos val="low"/>
        <c:spPr>
          <a:ln>
            <a:noFill/>
          </a:ln>
        </c:spPr>
        <c:txPr>
          <a:bodyPr rot="0"/>
          <a:lstStyle/>
          <a:p>
            <a:pPr>
              <a:defRPr sz="1050">
                <a:solidFill>
                  <a:schemeClr val="tx2">
                    <a:lumMod val="25000"/>
                  </a:schemeClr>
                </a:solidFill>
                <a:latin typeface="+mn-lt"/>
              </a:defRPr>
            </a:pPr>
            <a:endParaRPr lang="en-US"/>
          </a:p>
        </c:txPr>
        <c:crossAx val="433746448"/>
        <c:crosses val="autoZero"/>
        <c:auto val="1"/>
        <c:lblOffset val="0"/>
        <c:baseTimeUnit val="months"/>
        <c:majorUnit val="1"/>
        <c:majorTimeUnit val="years"/>
      </c:dateAx>
      <c:valAx>
        <c:axId val="433746448"/>
        <c:scaling>
          <c:orientation val="minMax"/>
          <c:max val="80"/>
          <c:min val="20"/>
        </c:scaling>
        <c:delete val="0"/>
        <c:axPos val="l"/>
        <c:majorGridlines>
          <c:spPr>
            <a:ln>
              <a:solidFill>
                <a:srgbClr val="D9D9D9"/>
              </a:solidFill>
              <a:prstDash val="sysDot"/>
            </a:ln>
          </c:spPr>
        </c:majorGridlines>
        <c:numFmt formatCode="General" sourceLinked="0"/>
        <c:majorTickMark val="none"/>
        <c:minorTickMark val="none"/>
        <c:tickLblPos val="nextTo"/>
        <c:spPr>
          <a:ln>
            <a:noFill/>
          </a:ln>
        </c:spPr>
        <c:txPr>
          <a:bodyPr/>
          <a:lstStyle/>
          <a:p>
            <a:pPr>
              <a:defRPr sz="1050">
                <a:solidFill>
                  <a:schemeClr val="tx2">
                    <a:lumMod val="25000"/>
                  </a:schemeClr>
                </a:solidFill>
                <a:latin typeface="+mn-lt"/>
              </a:defRPr>
            </a:pPr>
            <a:endParaRPr lang="en-US"/>
          </a:p>
        </c:txPr>
        <c:crossAx val="433746840"/>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0.1557</cdr:x>
      <cdr:y>0.6288</cdr:y>
    </cdr:from>
    <cdr:to>
      <cdr:x>0.16602</cdr:x>
      <cdr:y>0.9296</cdr:y>
    </cdr:to>
    <cdr:sp macro="" textlink="">
      <cdr:nvSpPr>
        <cdr:cNvPr id="2" name="Arrow: Down 1">
          <a:extLst xmlns:a="http://schemas.openxmlformats.org/drawingml/2006/main">
            <a:ext uri="{FF2B5EF4-FFF2-40B4-BE49-F238E27FC236}">
              <a16:creationId xmlns:a16="http://schemas.microsoft.com/office/drawing/2014/main" id="{95DB9CD3-BFBD-B3CA-3737-966C6346363C}"/>
            </a:ext>
          </a:extLst>
        </cdr:cNvPr>
        <cdr:cNvSpPr/>
      </cdr:nvSpPr>
      <cdr:spPr>
        <a:xfrm xmlns:a="http://schemas.openxmlformats.org/drawingml/2006/main">
          <a:off x="1318005" y="2498716"/>
          <a:ext cx="87342" cy="1195297"/>
        </a:xfrm>
        <a:prstGeom xmlns:a="http://schemas.openxmlformats.org/drawingml/2006/main" prst="downArrow">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0.19979</cdr:x>
      <cdr:y>0.03908</cdr:y>
    </cdr:from>
    <cdr:to>
      <cdr:x>0.21059</cdr:x>
      <cdr:y>0.33988</cdr:y>
    </cdr:to>
    <cdr:sp macro="" textlink="">
      <cdr:nvSpPr>
        <cdr:cNvPr id="3" name="Arrow: Down 2">
          <a:extLst xmlns:a="http://schemas.openxmlformats.org/drawingml/2006/main">
            <a:ext uri="{FF2B5EF4-FFF2-40B4-BE49-F238E27FC236}">
              <a16:creationId xmlns:a16="http://schemas.microsoft.com/office/drawing/2014/main" id="{4BB283F3-81C2-0670-196F-BFFC4B63DAFD}"/>
            </a:ext>
          </a:extLst>
        </cdr:cNvPr>
        <cdr:cNvSpPr/>
      </cdr:nvSpPr>
      <cdr:spPr>
        <a:xfrm xmlns:a="http://schemas.openxmlformats.org/drawingml/2006/main" rot="10800000">
          <a:off x="1691171" y="155307"/>
          <a:ext cx="91440" cy="1195297"/>
        </a:xfrm>
        <a:prstGeom xmlns:a="http://schemas.openxmlformats.org/drawingml/2006/main" prst="downArrow">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6912"/>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idx="1"/>
          </p:nvPr>
        </p:nvSpPr>
        <p:spPr>
          <a:xfrm>
            <a:off x="3976333" y="1"/>
            <a:ext cx="3041967" cy="466912"/>
          </a:xfrm>
          <a:prstGeom prst="rect">
            <a:avLst/>
          </a:prstGeom>
        </p:spPr>
        <p:txBody>
          <a:bodyPr vert="horz" lIns="93287" tIns="46643" rIns="93287" bIns="46643" rtlCol="0"/>
          <a:lstStyle>
            <a:lvl1pPr algn="r">
              <a:defRPr sz="1200"/>
            </a:lvl1pPr>
          </a:lstStyle>
          <a:p>
            <a:fld id="{693D7075-4BF1-43BF-A94A-2F4F88831037}" type="datetimeFigureOut">
              <a:rPr lang="en-US" smtClean="0"/>
              <a:t>7/25/2024</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87" tIns="46643" rIns="93287" bIns="46643"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3" rIns="93287" bIns="466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4"/>
            <a:ext cx="3041967" cy="466911"/>
          </a:xfrm>
          <a:prstGeom prst="rect">
            <a:avLst/>
          </a:prstGeom>
        </p:spPr>
        <p:txBody>
          <a:bodyPr vert="horz" lIns="93287" tIns="46643" rIns="93287" bIns="46643"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7" cy="466911"/>
          </a:xfrm>
          <a:prstGeom prst="rect">
            <a:avLst/>
          </a:prstGeom>
        </p:spPr>
        <p:txBody>
          <a:bodyPr vert="horz" lIns="93287" tIns="46643" rIns="93287" bIns="46643" rtlCol="0" anchor="b"/>
          <a:lstStyle>
            <a:lvl1pPr algn="r">
              <a:defRPr sz="1200"/>
            </a:lvl1pPr>
          </a:lstStyle>
          <a:p>
            <a:fld id="{4E1A7EEB-C595-4307-8421-5BEF77CBD15A}" type="slidenum">
              <a:rPr lang="en-US" smtClean="0"/>
              <a:t>‹#›</a:t>
            </a:fld>
            <a:endParaRPr lang="en-US"/>
          </a:p>
        </p:txBody>
      </p:sp>
    </p:spTree>
    <p:extLst>
      <p:ext uri="{BB962C8B-B14F-4D97-AF65-F5344CB8AC3E}">
        <p14:creationId xmlns:p14="http://schemas.microsoft.com/office/powerpoint/2010/main" val="243123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4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868">
              <a:defRPr/>
            </a:pPr>
            <a:fld id="{55586B31-EAB4-4999-9785-5C09EB323F6E}" type="slidenum">
              <a:rPr lang="en-US" sz="1800" kern="0">
                <a:solidFill>
                  <a:prstClr val="black"/>
                </a:solidFill>
              </a:rPr>
              <a:pPr defTabSz="932868">
                <a:defRPr/>
              </a:pPr>
              <a:t>1</a:t>
            </a:fld>
            <a:endParaRPr lang="en-US" sz="1800" kern="0">
              <a:solidFill>
                <a:prstClr val="black"/>
              </a:solidFill>
            </a:endParaRPr>
          </a:p>
        </p:txBody>
      </p:sp>
    </p:spTree>
    <p:extLst>
      <p:ext uri="{BB962C8B-B14F-4D97-AF65-F5344CB8AC3E}">
        <p14:creationId xmlns:p14="http://schemas.microsoft.com/office/powerpoint/2010/main" val="344436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r>
              <a:rPr lang="en-US" dirty="0">
                <a:solidFill>
                  <a:srgbClr val="000000"/>
                </a:solidFill>
                <a:latin typeface="Lucida Sans" panose="020B0602030504020204" pitchFamily="34" charset="0"/>
              </a:rPr>
              <a:t>E&amp;S investment accelerated in Q1, rising 5.1% (annualized) after growing 3.2% in Q4. Elevated interest rates will continue to drag on investment in 2024, and the climate for near-term investment is still modest.</a:t>
            </a:r>
            <a:endParaRPr lang="en-US" dirty="0">
              <a:latin typeface="CIDFont+F1"/>
            </a:endParaRPr>
          </a:p>
          <a:p>
            <a:endParaRPr lang="en-US" dirty="0"/>
          </a:p>
          <a:p>
            <a:r>
              <a:rPr lang="en-US" dirty="0"/>
              <a:t>The Foundation expects real </a:t>
            </a:r>
            <a:r>
              <a:rPr lang="en-US" baseline="0" dirty="0"/>
              <a:t>equipment and software investment to grow at a 3.7% annualized pace in 2024.</a:t>
            </a:r>
          </a:p>
        </p:txBody>
      </p:sp>
      <p:sp>
        <p:nvSpPr>
          <p:cNvPr id="4" name="Slide Number Placeholder 3"/>
          <p:cNvSpPr>
            <a:spLocks noGrp="1"/>
          </p:cNvSpPr>
          <p:nvPr>
            <p:ph type="sldNum" sz="quarter" idx="10"/>
          </p:nvPr>
        </p:nvSpPr>
        <p:spPr/>
        <p:txBody>
          <a:bodyPr/>
          <a:lstStyle/>
          <a:p>
            <a:fld id="{4E1A7EEB-C595-4307-8421-5BEF77CBD15A}" type="slidenum">
              <a:rPr lang="en-US" smtClean="0"/>
              <a:t>10</a:t>
            </a:fld>
            <a:endParaRPr lang="en-US"/>
          </a:p>
        </p:txBody>
      </p:sp>
    </p:spTree>
    <p:extLst>
      <p:ext uri="{BB962C8B-B14F-4D97-AF65-F5344CB8AC3E}">
        <p14:creationId xmlns:p14="http://schemas.microsoft.com/office/powerpoint/2010/main" val="56359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ELFA’s Monthly Leasing</a:t>
            </a:r>
            <a:r>
              <a:rPr lang="en-US" baseline="0" dirty="0"/>
              <a:t> and Finance Index, new business volume was up roughly 4% year-to-date (nominal) in June. In 2023, new business volume grew 3.2%, roughly in line with inflation. </a:t>
            </a:r>
          </a:p>
          <a:p>
            <a:endParaRPr lang="en-US" baseline="0" dirty="0"/>
          </a:p>
          <a:p>
            <a:r>
              <a:rPr lang="en-US" baseline="0" dirty="0"/>
              <a:t>*Note: E</a:t>
            </a:r>
            <a:r>
              <a:rPr lang="en-US" dirty="0"/>
              <a:t>LFA's Monthly Leasing and Finance Index (MLFI-25) reports economic activity from 25 companies representing a cross section of the equipment finance sector. 2023 value is projected cumulative annual volume assuming May’s YTD growth rate.</a:t>
            </a:r>
          </a:p>
        </p:txBody>
      </p:sp>
      <p:sp>
        <p:nvSpPr>
          <p:cNvPr id="4" name="Slide Number Placeholder 3"/>
          <p:cNvSpPr>
            <a:spLocks noGrp="1"/>
          </p:cNvSpPr>
          <p:nvPr>
            <p:ph type="sldNum" sz="quarter" idx="10"/>
          </p:nvPr>
        </p:nvSpPr>
        <p:spPr/>
        <p:txBody>
          <a:bodyPr/>
          <a:lstStyle/>
          <a:p>
            <a:fld id="{6E7DE7A7-C3F3-40E7-9F8F-CA0964D196F2}" type="slidenum">
              <a:rPr lang="en-US" smtClean="0"/>
              <a:t>11</a:t>
            </a:fld>
            <a:endParaRPr lang="en-US"/>
          </a:p>
        </p:txBody>
      </p:sp>
    </p:spTree>
    <p:extLst>
      <p:ext uri="{BB962C8B-B14F-4D97-AF65-F5344CB8AC3E}">
        <p14:creationId xmlns:p14="http://schemas.microsoft.com/office/powerpoint/2010/main" val="1482943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81" indent="-171381">
              <a:buFont typeface="Arial" panose="020B0604020202020204" pitchFamily="34" charset="0"/>
              <a:buChar char="•"/>
            </a:pPr>
            <a:endParaRPr lang="en-US" dirty="0"/>
          </a:p>
          <a:p>
            <a:pPr marL="171381" indent="-171381">
              <a:buFont typeface="Arial" panose="020B0604020202020204" pitchFamily="34" charset="0"/>
              <a:buChar char="•"/>
            </a:pPr>
            <a:r>
              <a:rPr lang="en-US" dirty="0"/>
              <a:t>According to ELFA’s Monthly Leasing</a:t>
            </a:r>
            <a:r>
              <a:rPr lang="en-US" baseline="0" dirty="0"/>
              <a:t> and Finance Index, new business volume was down 4% year-over-year in June but remains up 4.1% year-to-date,, laying the foundation for healthy, positive growth in 2024.</a:t>
            </a:r>
          </a:p>
          <a:p>
            <a:pPr marL="171381" indent="-171381">
              <a:buFont typeface="Arial" panose="020B0604020202020204" pitchFamily="34" charset="0"/>
              <a:buChar char="•"/>
            </a:pPr>
            <a:endParaRPr lang="en-US" baseline="0" dirty="0"/>
          </a:p>
          <a:p>
            <a:pPr marL="171381" indent="-171381">
              <a:buFont typeface="Arial" panose="020B0604020202020204" pitchFamily="34" charset="0"/>
              <a:buChar char="•"/>
            </a:pPr>
            <a:r>
              <a:rPr lang="en-US" baseline="0" dirty="0"/>
              <a:t>Portfolio performance was mixed in June:</a:t>
            </a:r>
          </a:p>
          <a:p>
            <a:pPr marL="628399" lvl="1" indent="-171381">
              <a:buFont typeface="Arial" panose="020B0604020202020204" pitchFamily="34" charset="0"/>
              <a:buChar char="•"/>
            </a:pPr>
            <a:r>
              <a:rPr lang="en-US" baseline="0" dirty="0"/>
              <a:t>Charge-offs were 0.5%, up from 0.4% the previous month and up from 0.4% in the year-earlier period.</a:t>
            </a:r>
          </a:p>
          <a:p>
            <a:pPr marL="628399" lvl="1" indent="-171381">
              <a:buFont typeface="Arial" panose="020B0604020202020204" pitchFamily="34" charset="0"/>
              <a:buChar char="•"/>
            </a:pPr>
            <a:r>
              <a:rPr lang="en-US" baseline="0" dirty="0"/>
              <a:t>Receivables over 30 days were 2.0%, down from 2.3% the previous month and up from 1.8% in the same period in 2023. </a:t>
            </a:r>
          </a:p>
          <a:p>
            <a:pPr marL="171199" lvl="0" indent="-171381">
              <a:buFont typeface="Arial" panose="020B0604020202020204" pitchFamily="34" charset="0"/>
              <a:buChar char="•"/>
            </a:pPr>
            <a:endParaRPr lang="en-US" baseline="0" dirty="0"/>
          </a:p>
          <a:p>
            <a:pPr marL="171199" lvl="0" indent="-171381">
              <a:buFont typeface="Arial" panose="020B0604020202020204" pitchFamily="34" charset="0"/>
              <a:buChar char="•"/>
            </a:pPr>
            <a:r>
              <a:rPr lang="en-US" baseline="0" dirty="0"/>
              <a:t>Meanwhile, credit approvals were unchanged at </a:t>
            </a:r>
            <a:r>
              <a:rPr lang="en-US" sz="1200" dirty="0">
                <a:latin typeface="Lucida Sans" panose="020B0602030504020204" pitchFamily="34" charset="0"/>
              </a:rPr>
              <a:t>75% for the third consecutive month, down from 77% earlier in the year. </a:t>
            </a:r>
          </a:p>
          <a:p>
            <a:pPr algn="just">
              <a:lnSpc>
                <a:spcPct val="105000"/>
              </a:lnSpc>
              <a:spcAft>
                <a:spcPts val="600"/>
              </a:spcAft>
            </a:pPr>
            <a:endParaRPr lang="en-US" baseline="0" dirty="0"/>
          </a:p>
          <a:p>
            <a:r>
              <a:rPr lang="en-US" baseline="0" dirty="0"/>
              <a:t>*Note: E</a:t>
            </a:r>
            <a:r>
              <a:rPr lang="en-US" dirty="0"/>
              <a:t>LFA's Monthly Leasing and Finance Index (MLFI-25) reports economic activity from 25 companies representing a cross section of the equipment finance sector.</a:t>
            </a:r>
          </a:p>
        </p:txBody>
      </p:sp>
      <p:sp>
        <p:nvSpPr>
          <p:cNvPr id="4" name="Slide Number Placeholder 3"/>
          <p:cNvSpPr>
            <a:spLocks noGrp="1"/>
          </p:cNvSpPr>
          <p:nvPr>
            <p:ph type="sldNum" sz="quarter" idx="10"/>
          </p:nvPr>
        </p:nvSpPr>
        <p:spPr/>
        <p:txBody>
          <a:bodyPr/>
          <a:lstStyle/>
          <a:p>
            <a:fld id="{6E7DE7A7-C3F3-40E7-9F8F-CA0964D196F2}" type="slidenum">
              <a:rPr lang="en-US" smtClean="0"/>
              <a:t>12</a:t>
            </a:fld>
            <a:endParaRPr lang="en-US"/>
          </a:p>
        </p:txBody>
      </p:sp>
    </p:spTree>
    <p:extLst>
      <p:ext uri="{BB962C8B-B14F-4D97-AF65-F5344CB8AC3E}">
        <p14:creationId xmlns:p14="http://schemas.microsoft.com/office/powerpoint/2010/main" val="64969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457172">
              <a:lnSpc>
                <a:spcPct val="105000"/>
              </a:lnSpc>
              <a:spcAft>
                <a:spcPts val="600"/>
              </a:spcAft>
              <a:defRPr/>
            </a:pPr>
            <a:r>
              <a:rPr lang="en-US" sz="1200" dirty="0">
                <a:solidFill>
                  <a:schemeClr val="tx1"/>
                </a:solidFill>
                <a:latin typeface="Lucida Sans" panose="020B0602030504020204" pitchFamily="34" charset="0"/>
              </a:rPr>
              <a:t>In July, the MCI-EFI was 50.7, a nearly 5-point decline from a year-to-date high in March, and well below the survey’s historical average of 58. Relevant survey findings include:</a:t>
            </a:r>
          </a:p>
          <a:p>
            <a:pPr marL="173736" indent="-171450" algn="just">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Most executives (77%) expect near-term business conditions to remain the same, while 19% believe business conditions will worsen. </a:t>
            </a:r>
          </a:p>
          <a:p>
            <a:pPr marL="173736" indent="-171450" algn="just">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Only 11.5% of respondents expect demand for leases and loans to fund capex to increase, though most (73%) expect demand to remain the same. </a:t>
            </a:r>
          </a:p>
          <a:p>
            <a:pPr marL="173736" indent="-171450" algn="just">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lvl="0"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Consistent with a healthy-but-cooling labor market, there was a slight draw-down in hiring plans. Roughly one-fourth of the executives expect to hire more employees over the next four months, a slight decrease from last month. 7.7% expect to hire fewer employees, relatively unchanged from June. </a:t>
            </a:r>
          </a:p>
          <a:p>
            <a:pPr marL="173736" lvl="0" indent="-171450" algn="just">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lvl="0"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84.6% of respondents rate the current economy as “fair”. 15.1% evaluate the economy as “poor” (down from 19.2%), Zero executives evaluate the economy as “excellent.”</a:t>
            </a:r>
          </a:p>
          <a:p>
            <a:pPr defTabSz="924088">
              <a:defRPr/>
            </a:pPr>
            <a:endParaRPr lang="en-US" dirty="0"/>
          </a:p>
          <a:p>
            <a:r>
              <a:rPr lang="en-US" dirty="0"/>
              <a:t>Note: The </a:t>
            </a:r>
            <a:r>
              <a:rPr lang="en-US" baseline="0" dirty="0"/>
              <a:t>MCI-EFI is produced by the Foundation each month using a survey of key industry executives from banks, captives, and independent firms.  It is designed to </a:t>
            </a:r>
            <a:r>
              <a:rPr lang="en-US" dirty="0"/>
              <a:t>provide a qualitative assessment of both the prevailing business conditions and expectations for the future.</a:t>
            </a:r>
          </a:p>
        </p:txBody>
      </p:sp>
      <p:sp>
        <p:nvSpPr>
          <p:cNvPr id="4" name="Slide Number Placeholder 3"/>
          <p:cNvSpPr>
            <a:spLocks noGrp="1"/>
          </p:cNvSpPr>
          <p:nvPr>
            <p:ph type="sldNum" sz="quarter" idx="10"/>
          </p:nvPr>
        </p:nvSpPr>
        <p:spPr/>
        <p:txBody>
          <a:bodyPr/>
          <a:lstStyle/>
          <a:p>
            <a:fld id="{4E1A7EEB-C595-4307-8421-5BEF77CBD15A}" type="slidenum">
              <a:rPr lang="en-US" smtClean="0"/>
              <a:t>13</a:t>
            </a:fld>
            <a:endParaRPr lang="en-US"/>
          </a:p>
        </p:txBody>
      </p:sp>
    </p:spTree>
    <p:extLst>
      <p:ext uri="{BB962C8B-B14F-4D97-AF65-F5344CB8AC3E}">
        <p14:creationId xmlns:p14="http://schemas.microsoft.com/office/powerpoint/2010/main" val="400173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25272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519822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FF6CC-15E1-46A4-8994-45C30CC644FF}" type="slidenum">
              <a:rPr lang="en-US" smtClean="0"/>
              <a:pPr/>
              <a:t>16</a:t>
            </a:fld>
            <a:endParaRPr lang="en-US" dirty="0"/>
          </a:p>
        </p:txBody>
      </p:sp>
    </p:spTree>
    <p:extLst>
      <p:ext uri="{BB962C8B-B14F-4D97-AF65-F5344CB8AC3E}">
        <p14:creationId xmlns:p14="http://schemas.microsoft.com/office/powerpoint/2010/main" val="4060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2</a:t>
            </a:fld>
            <a:endParaRPr lang="en-US"/>
          </a:p>
        </p:txBody>
      </p:sp>
    </p:spTree>
    <p:extLst>
      <p:ext uri="{BB962C8B-B14F-4D97-AF65-F5344CB8AC3E}">
        <p14:creationId xmlns:p14="http://schemas.microsoft.com/office/powerpoint/2010/main" val="349223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36" indent="-285636">
              <a:buFont typeface="Arial" panose="020B0604020202020204" pitchFamily="34" charset="0"/>
              <a:buChar char="•"/>
            </a:pPr>
            <a:r>
              <a:rPr lang="en-US" sz="2000" dirty="0"/>
              <a:t>The U.S. economy had another quarter of growth in Q1. </a:t>
            </a:r>
            <a:r>
              <a:rPr lang="en-US" sz="2000" dirty="0">
                <a:latin typeface="Lucida Sans" panose="020B0602030504020204" pitchFamily="34" charset="0"/>
              </a:rPr>
              <a:t>Consumer spending, business and residential investment, and government spending drove the expansion, while inventories and trade were net drags. </a:t>
            </a:r>
          </a:p>
          <a:p>
            <a:pPr marL="0" indent="0">
              <a:buFont typeface="Arial" panose="020B0604020202020204" pitchFamily="34" charset="0"/>
              <a:buNone/>
            </a:pPr>
            <a:endParaRPr lang="en-US" sz="2000" dirty="0"/>
          </a:p>
          <a:p>
            <a:pPr marL="285636" indent="-285636">
              <a:buFont typeface="Arial" panose="020B0604020202020204" pitchFamily="34" charset="0"/>
              <a:buChar char="•"/>
            </a:pPr>
            <a:r>
              <a:rPr lang="en-US" sz="2000" dirty="0">
                <a:solidFill>
                  <a:srgbClr val="000000"/>
                </a:solidFill>
                <a:latin typeface="Lucida Sans" panose="020B0602030504020204" pitchFamily="34" charset="0"/>
                <a:cs typeface="Arial" panose="020B0604020202020204" pitchFamily="34" charset="0"/>
              </a:rPr>
              <a:t>Consumer spending </a:t>
            </a:r>
            <a:r>
              <a:rPr lang="en-US" sz="1200" dirty="0">
                <a:solidFill>
                  <a:srgbClr val="000000"/>
                </a:solidFill>
                <a:latin typeface="Lucida Sans" panose="020B0602030504020204" pitchFamily="34" charset="0"/>
                <a:cs typeface="Arial" panose="020B0604020202020204" pitchFamily="34" charset="0"/>
              </a:rPr>
              <a:t>was, yet again, the largest driver of economic growth in Q1. Looking ahead, consumer demand may slow for multiple reasons, including weaker disposable income growth, “inflation fatigue,” and rising financial stress, especially among younger and lower income households. However, the labor market remains strong, which bodes well for consumers in at least the short term.</a:t>
            </a:r>
          </a:p>
          <a:p>
            <a:pPr marL="285636" indent="-285636">
              <a:buFont typeface="Arial" panose="020B0604020202020204" pitchFamily="34" charset="0"/>
              <a:buChar char="•"/>
            </a:pPr>
            <a:endParaRPr lang="en-US" sz="1200" dirty="0">
              <a:solidFill>
                <a:srgbClr val="000000"/>
              </a:solidFill>
              <a:latin typeface="Lucida Sans" panose="020B0602030504020204" pitchFamily="34" charset="0"/>
              <a:cs typeface="Arial" panose="020B0604020202020204" pitchFamily="34" charset="0"/>
            </a:endParaRPr>
          </a:p>
          <a:p>
            <a:pPr marL="285636" indent="-285636">
              <a:buFont typeface="Arial" panose="020B0604020202020204" pitchFamily="34" charset="0"/>
              <a:buChar char="•"/>
            </a:pPr>
            <a:r>
              <a:rPr lang="en-US" sz="1200" dirty="0">
                <a:solidFill>
                  <a:srgbClr val="000000"/>
                </a:solidFill>
                <a:latin typeface="Lucida Sans" panose="020B0602030504020204" pitchFamily="34" charset="0"/>
                <a:cs typeface="Arial" panose="020B0604020202020204" pitchFamily="34" charset="0"/>
              </a:rPr>
              <a:t>Overall, a recession in 2024 remains unlikely, but a return to strong economic growth is also unlikely. A soft-landing looks like the best bet, but is it a </a:t>
            </a:r>
            <a:r>
              <a:rPr lang="en-US" sz="1200" i="1" dirty="0">
                <a:solidFill>
                  <a:srgbClr val="000000"/>
                </a:solidFill>
                <a:latin typeface="Lucida Sans" panose="020B0602030504020204" pitchFamily="34" charset="0"/>
                <a:cs typeface="Arial" panose="020B0604020202020204" pitchFamily="34" charset="0"/>
              </a:rPr>
              <a:t>fait accompli?</a:t>
            </a:r>
            <a:endParaRPr lang="en-US" sz="1200" dirty="0">
              <a:solidFill>
                <a:srgbClr val="000000"/>
              </a:solidFill>
              <a:latin typeface="Lucida Sans" panose="020B0602030504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2AE3EF-AD43-4958-8584-3FF50F30FB39}" type="slidenum">
              <a:rPr lang="en-US" smtClean="0"/>
              <a:t>3</a:t>
            </a:fld>
            <a:endParaRPr lang="en-US"/>
          </a:p>
        </p:txBody>
      </p:sp>
    </p:spTree>
    <p:extLst>
      <p:ext uri="{BB962C8B-B14F-4D97-AF65-F5344CB8AC3E}">
        <p14:creationId xmlns:p14="http://schemas.microsoft.com/office/powerpoint/2010/main" val="269492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Economists often use a simple formula to describe the U.S. economy: “C + I + G + NX” (consumption + investment + government spending + net exports).  </a:t>
            </a:r>
            <a:r>
              <a:rPr lang="en-US" dirty="0">
                <a:highlight>
                  <a:srgbClr val="FFFF00"/>
                </a:highlight>
              </a:rPr>
              <a:t>With this in mind, the primary drivers of Q1’s expansion were consumer spending, government spending, business investment, and residential investment.</a:t>
            </a:r>
            <a:r>
              <a:rPr lang="en-US" dirty="0"/>
              <a:t> Private inventories and net exports contributed negatively to GDP growth.</a:t>
            </a:r>
          </a:p>
          <a:p>
            <a:endParaRPr lang="en-US" dirty="0"/>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Consumer spending </a:t>
            </a:r>
            <a:r>
              <a:rPr lang="en-US" sz="1200" dirty="0">
                <a:latin typeface="Lucida Sans" panose="020B0602030504020204" pitchFamily="34" charset="0"/>
              </a:rPr>
              <a:t>expanded 1.5% (annualized) in Q1. Spending on goods and services has bifurcated, with services growing at a solid 3.3% annualized pace and durable and nondurable goods contracting 4.5% and 1.1% annualized, respectively. </a:t>
            </a:r>
          </a:p>
          <a:p>
            <a:pPr marL="0" indent="0" algn="just" defTabSz="933241">
              <a:lnSpc>
                <a:spcPct val="105000"/>
              </a:lnSpc>
              <a:spcAft>
                <a:spcPts val="500"/>
              </a:spcAft>
              <a:buFont typeface="Arial" panose="020B0604020202020204" pitchFamily="34" charset="0"/>
              <a:buNone/>
            </a:pPr>
            <a:endParaRPr lang="en-US" sz="1200" dirty="0">
              <a:latin typeface="Lucida Sans" panose="020B0602030504020204" pitchFamily="34" charset="0"/>
            </a:endParaRPr>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Government spending</a:t>
            </a:r>
            <a:r>
              <a:rPr lang="en-US" sz="1200" b="1" dirty="0">
                <a:solidFill>
                  <a:srgbClr val="00539B"/>
                </a:solidFill>
                <a:latin typeface="Lucida Sans" panose="020B0602030504020204" pitchFamily="34" charset="0"/>
                <a:cs typeface="Arial" panose="020B0604020202020204" pitchFamily="34" charset="0"/>
              </a:rPr>
              <a:t> </a:t>
            </a:r>
            <a:r>
              <a:rPr lang="en-US" sz="1200" dirty="0">
                <a:solidFill>
                  <a:srgbClr val="000000"/>
                </a:solidFill>
                <a:latin typeface="Lucida Sans" panose="020B0602030504020204" pitchFamily="34" charset="0"/>
                <a:cs typeface="Arial" panose="020B0604020202020204" pitchFamily="34" charset="0"/>
              </a:rPr>
              <a:t>softened in Q1 (1.8% annualized). Lower spending was driven by a contraction in national defense spending and a slowdown in nondefense and state and local spending.</a:t>
            </a:r>
          </a:p>
          <a:p>
            <a:pPr marL="0" indent="0" algn="just" defTabSz="933241">
              <a:lnSpc>
                <a:spcPct val="105000"/>
              </a:lnSpc>
              <a:spcAft>
                <a:spcPts val="500"/>
              </a:spcAft>
              <a:buFont typeface="Arial" panose="020B0604020202020204" pitchFamily="34" charset="0"/>
              <a:buNone/>
            </a:pPr>
            <a:endParaRPr lang="en-US" sz="1200" dirty="0">
              <a:solidFill>
                <a:srgbClr val="000000"/>
              </a:solidFill>
              <a:latin typeface="Lucida Sans" panose="020B0602030504020204" pitchFamily="34" charset="0"/>
              <a:cs typeface="Arial" panose="020B0604020202020204" pitchFamily="34" charset="0"/>
            </a:endParaRPr>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Equipment investment</a:t>
            </a:r>
            <a:r>
              <a:rPr lang="en-US" sz="1200" b="1" dirty="0">
                <a:solidFill>
                  <a:srgbClr val="000000"/>
                </a:solidFill>
                <a:latin typeface="Lucida Sans" panose="020B0602030504020204" pitchFamily="34" charset="0"/>
                <a:cs typeface="Arial" panose="020B0604020202020204" pitchFamily="34" charset="0"/>
              </a:rPr>
              <a:t> </a:t>
            </a:r>
            <a:r>
              <a:rPr lang="en-US" sz="1200" dirty="0">
                <a:solidFill>
                  <a:srgbClr val="000000"/>
                </a:solidFill>
                <a:latin typeface="Lucida Sans" panose="020B0602030504020204" pitchFamily="34" charset="0"/>
                <a:cs typeface="Arial" panose="020B0604020202020204" pitchFamily="34" charset="0"/>
              </a:rPr>
              <a:t>increased 1.6% annualized, an uptick after contracting for three of four quarters in 2023. Information processing and industrial equipment lead growth (12.8% and 6.8% annualized) while transportation equipment continues to contract (-18.1% annualized). Software investment, by contract, expanded 11% annualized.</a:t>
            </a:r>
          </a:p>
        </p:txBody>
      </p:sp>
      <p:sp>
        <p:nvSpPr>
          <p:cNvPr id="4" name="Slide Number Placeholder 3"/>
          <p:cNvSpPr>
            <a:spLocks noGrp="1"/>
          </p:cNvSpPr>
          <p:nvPr>
            <p:ph type="sldNum" sz="quarter" idx="10"/>
          </p:nvPr>
        </p:nvSpPr>
        <p:spPr/>
        <p:txBody>
          <a:bodyPr/>
          <a:lstStyle/>
          <a:p>
            <a:fld id="{4E1A7EEB-C595-4307-8421-5BEF77CBD15A}" type="slidenum">
              <a:rPr lang="en-US" smtClean="0"/>
              <a:t>4</a:t>
            </a:fld>
            <a:endParaRPr lang="en-US"/>
          </a:p>
        </p:txBody>
      </p:sp>
    </p:spTree>
    <p:extLst>
      <p:ext uri="{BB962C8B-B14F-4D97-AF65-F5344CB8AC3E}">
        <p14:creationId xmlns:p14="http://schemas.microsoft.com/office/powerpoint/2010/main" val="17420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456989">
              <a:lnSpc>
                <a:spcPct val="105000"/>
              </a:lnSpc>
              <a:spcAft>
                <a:spcPts val="500"/>
              </a:spcAft>
              <a:defRPr/>
            </a:pPr>
            <a:r>
              <a:rPr lang="en-US" b="1" u="sng" dirty="0">
                <a:solidFill>
                  <a:srgbClr val="000000"/>
                </a:solidFill>
                <a:latin typeface="Lucida Sans" panose="020B0602030504020204" pitchFamily="34" charset="0"/>
                <a:cs typeface="Arial" panose="020B0604020202020204" pitchFamily="34" charset="0"/>
              </a:rPr>
              <a:t>Presidential Election</a:t>
            </a: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Taxes </a:t>
            </a:r>
            <a:r>
              <a:rPr lang="en-US" b="0" u="none" dirty="0">
                <a:solidFill>
                  <a:srgbClr val="000000"/>
                </a:solidFill>
                <a:latin typeface="Lucida Sans" panose="020B0602030504020204" pitchFamily="34" charset="0"/>
                <a:cs typeface="Arial" panose="020B0604020202020204" pitchFamily="34" charset="0"/>
              </a:rPr>
              <a:t>– </a:t>
            </a:r>
          </a:p>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200" dirty="0">
                <a:solidFill>
                  <a:srgbClr val="000000"/>
                </a:solidFill>
              </a:rPr>
              <a:t>Trump: Extend provisions of the 2017 Tax Cuts and Jobs Act (TCJA). Has also hinted at favoring further reductions to the corporate tax rate, currently set at 21%. </a:t>
            </a:r>
          </a:p>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200" dirty="0">
                <a:solidFill>
                  <a:srgbClr val="000000"/>
                </a:solidFill>
              </a:rPr>
              <a:t>Biden:  Extend TCJA for individuals earning  &lt;$400K/year. Expand EITC and child tax credits. Increase corporate tax rate to 28% and the min. corporate tax rate for $1B+ corp. to 21%. </a:t>
            </a:r>
          </a:p>
          <a:p>
            <a:pPr marL="457200" marR="0" lvl="1" indent="0" algn="just" defTabSz="914400" rtl="0" eaLnBrk="1" fontAlgn="auto" latinLnBrk="0" hangingPunct="1">
              <a:lnSpc>
                <a:spcPct val="105000"/>
              </a:lnSpc>
              <a:spcBef>
                <a:spcPts val="0"/>
              </a:spcBef>
              <a:spcAft>
                <a:spcPts val="400"/>
              </a:spcAft>
              <a:buClrTx/>
              <a:buSzTx/>
              <a:buFont typeface="Arial" panose="020B0604020202020204" pitchFamily="34" charset="0"/>
              <a:buNone/>
              <a:tabLst/>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Trade Policy / Tariffs </a:t>
            </a:r>
            <a:r>
              <a:rPr lang="en-US" b="0" u="none" dirty="0">
                <a:solidFill>
                  <a:srgbClr val="000000"/>
                </a:solidFill>
                <a:latin typeface="Lucida Sans" panose="020B0602030504020204" pitchFamily="34" charset="0"/>
                <a:cs typeface="Arial" panose="020B0604020202020204" pitchFamily="34" charset="0"/>
              </a:rPr>
              <a:t>– </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rPr>
              <a:t>Biden has advocated for using targeted tariffs, such as the 100% tariff on Chinese EVs and solar panels. By contract, Trump has proposed a 10% tariff on nearly all imported goods and intends to use the revenue to partially offset the cost of his tax plan. </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rPr>
              <a:t>The party that bears the cost of a tariff is situationally dependent, but it is typically the exporter, supplier, or consumer. For this reason, most economists are skeptical of tariffs: they raise prices for Americans and put upward pressure on inflation. </a:t>
            </a:r>
            <a:endParaRPr lang="en-US" sz="1200" dirty="0">
              <a:solidFill>
                <a:srgbClr val="000000"/>
              </a:solidFill>
              <a:cs typeface="Calibri" pitchFamily="34" charset="0"/>
            </a:endParaRPr>
          </a:p>
          <a:p>
            <a:pPr marL="628650" lvl="1" indent="-171450" algn="just" defTabSz="456989">
              <a:lnSpc>
                <a:spcPct val="105000"/>
              </a:lnSpc>
              <a:spcAft>
                <a:spcPts val="500"/>
              </a:spcAft>
              <a:buFont typeface="Arial" panose="020B0604020202020204" pitchFamily="34" charset="0"/>
              <a:buChar char="•"/>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Industrial Policy </a:t>
            </a:r>
            <a:r>
              <a:rPr lang="en-US" b="0" u="none" dirty="0">
                <a:solidFill>
                  <a:srgbClr val="000000"/>
                </a:solidFill>
                <a:latin typeface="Lucida Sans" panose="020B0602030504020204" pitchFamily="34" charset="0"/>
                <a:cs typeface="Arial" panose="020B0604020202020204" pitchFamily="34" charset="0"/>
              </a:rPr>
              <a:t>– </a:t>
            </a:r>
          </a:p>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rPr>
              <a:t>The IIJA, the CHIPS Act, and the IRA, while expensive, have had a positive effect on the industrial economy to date and are expected to continue driving construction and manufacturing. </a:t>
            </a:r>
          </a:p>
          <a:p>
            <a:pPr marL="628650" marR="0" lvl="1" indent="-171450" algn="just" defTabSz="914400"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rPr>
              <a:t>Biden would clearly favor maintaining them and views them as a key accomplishment in his first term. Trump may support some of them but has criticized others, including tax incentives for electric vehicles and renewably energy.</a:t>
            </a:r>
            <a:endParaRPr lang="en-US" b="0" u="none"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Labor Market </a:t>
            </a:r>
            <a:r>
              <a:rPr lang="en-US" b="0" u="none" dirty="0">
                <a:solidFill>
                  <a:srgbClr val="000000"/>
                </a:solidFill>
                <a:latin typeface="Lucida Sans" panose="020B0602030504020204" pitchFamily="34" charset="0"/>
                <a:cs typeface="Arial" panose="020B0604020202020204" pitchFamily="34" charset="0"/>
              </a:rPr>
              <a:t>– </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rPr>
              <a:t>Both the Biden and Trump administrations would curb immigration significantly, though Biden’s agenda is expected to be less restrictive. </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rPr>
              <a:t>Lower levels of immigration would likely result in a tighter labor market and higher wages, particularly within immigrant-dominant workforce sectors. </a:t>
            </a:r>
            <a:endParaRPr lang="en-US" b="0" u="none"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Regulation </a:t>
            </a:r>
            <a:r>
              <a:rPr lang="en-US" b="0" u="none" dirty="0">
                <a:solidFill>
                  <a:srgbClr val="000000"/>
                </a:solidFill>
                <a:latin typeface="Lucida Sans" panose="020B0602030504020204" pitchFamily="34" charset="0"/>
                <a:cs typeface="Arial" panose="020B0604020202020204" pitchFamily="34" charset="0"/>
              </a:rPr>
              <a:t>– </a:t>
            </a:r>
          </a:p>
          <a:p>
            <a:pPr marL="628650" lvl="1" indent="-171450" algn="just" defTabSz="456989">
              <a:lnSpc>
                <a:spcPct val="105000"/>
              </a:lnSpc>
              <a:spcAft>
                <a:spcPts val="500"/>
              </a:spcAft>
              <a:buFont typeface="Arial" panose="020B0604020202020204" pitchFamily="34" charset="0"/>
              <a:buChar char="•"/>
              <a:defRPr/>
            </a:pPr>
            <a:r>
              <a:rPr lang="en-US" sz="1200" b="1" dirty="0">
                <a:solidFill>
                  <a:srgbClr val="000000"/>
                </a:solidFill>
              </a:rPr>
              <a:t>Trump: </a:t>
            </a:r>
            <a:r>
              <a:rPr lang="en-US" sz="1200" dirty="0">
                <a:solidFill>
                  <a:srgbClr val="000000"/>
                </a:solidFill>
              </a:rPr>
              <a:t>A second term would likely bring a reduction in regulations, including but not limited to the energy and environment space.</a:t>
            </a:r>
          </a:p>
          <a:p>
            <a:pPr marL="628650" lvl="1" indent="-171450" algn="just" defTabSz="456989">
              <a:lnSpc>
                <a:spcPct val="105000"/>
              </a:lnSpc>
              <a:spcAft>
                <a:spcPts val="500"/>
              </a:spcAft>
              <a:buFont typeface="Arial" panose="020B0604020202020204" pitchFamily="34" charset="0"/>
              <a:buChar char="•"/>
              <a:defRPr/>
            </a:pPr>
            <a:r>
              <a:rPr lang="en-US" sz="1200" b="1" dirty="0">
                <a:solidFill>
                  <a:srgbClr val="000000"/>
                </a:solidFill>
              </a:rPr>
              <a:t>Biden: </a:t>
            </a:r>
            <a:r>
              <a:rPr lang="en-US" sz="1200" dirty="0">
                <a:solidFill>
                  <a:srgbClr val="000000"/>
                </a:solidFill>
              </a:rPr>
              <a:t>Biden would likely continue to push for more stringent rules.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rPr>
              <a:t>Both administrations may have less regulatory power, however, due to recent Supreme Court decisions</a:t>
            </a:r>
            <a:endParaRPr lang="en-US" b="0"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endParaRPr lang="en-US" b="1" u="none" dirty="0">
              <a:solidFill>
                <a:srgbClr val="000000"/>
              </a:solidFill>
              <a:latin typeface="Lucida Sans" panose="020B0602030504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407001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just" defTabSz="443749"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rPr>
              <a:t>While traditionally reliable recession indicators signaled a downturn after the Fed rapidly raised rates in 2022–23, in retrospect the unique nature of the pandemic and its second-order economic effects may have caused some of these indicators to produce false signals.</a:t>
            </a:r>
          </a:p>
          <a:p>
            <a:pPr marL="171450" marR="0" lvl="0" indent="-171450" algn="just" defTabSz="443749"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rPr>
              <a:t>Currently, economists place the odds of a soft landing at 60–70%, and while the “experts” are by no means infallible given the complexity of the U.S. economy and the potential for unforeseen events, the economy’s resiliency over the last 18 months suggests that the Fed may have threaded the needle after all. Time will tell, but the Foundation does not anticipate a downturn in 2024.</a:t>
            </a:r>
          </a:p>
          <a:p>
            <a:pPr marL="0" indent="0" algn="just" defTabSz="443749">
              <a:lnSpc>
                <a:spcPct val="105000"/>
              </a:lnSpc>
              <a:spcAft>
                <a:spcPts val="600"/>
              </a:spcAft>
              <a:buFont typeface="Arial" panose="020B0604020202020204" pitchFamily="34" charset="0"/>
              <a:buNone/>
              <a:defRPr/>
            </a:pPr>
            <a:endParaRPr lang="en-US" sz="1200" dirty="0">
              <a:latin typeface="Lucida Sans" panose="020B0602030504020204" pitchFamily="34" charset="0"/>
            </a:endParaRP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418252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GDP:  </a:t>
            </a:r>
            <a:r>
              <a:rPr lang="en-US" b="0" dirty="0"/>
              <a:t>We expect real GDP to grow by 2.3% in 2024, a relatively healthy year of economic growth.</a:t>
            </a:r>
          </a:p>
          <a:p>
            <a:endParaRPr lang="en-US" baseline="0" dirty="0"/>
          </a:p>
          <a:p>
            <a:r>
              <a:rPr lang="en-US" b="1" baseline="0" dirty="0"/>
              <a:t>Investment: </a:t>
            </a:r>
            <a:r>
              <a:rPr lang="en-US" b="0" baseline="0" dirty="0"/>
              <a:t>We expect E&amp;S investment to be slightly stronger in 2024 than 2023, despite pressure from elevated interest rates. </a:t>
            </a:r>
          </a:p>
          <a:p>
            <a:endParaRPr lang="en-US" baseline="0" dirty="0"/>
          </a:p>
          <a:p>
            <a:r>
              <a:rPr lang="en-US" b="1" dirty="0"/>
              <a:t>Inflation: </a:t>
            </a:r>
            <a:r>
              <a:rPr lang="en-US" b="0" dirty="0"/>
              <a:t>We expect inflation to continue to decline over the course of 2024, with CPI inflation falling below 3% in the second half of the year.</a:t>
            </a:r>
            <a:endParaRPr lang="en-US" b="1" dirty="0"/>
          </a:p>
          <a:p>
            <a:endParaRPr lang="en-US" dirty="0"/>
          </a:p>
          <a:p>
            <a:r>
              <a:rPr lang="en-US" b="1" dirty="0"/>
              <a:t>Interest Rates: </a:t>
            </a:r>
            <a:r>
              <a:rPr lang="en-US" b="0" dirty="0"/>
              <a:t>We expect the Federal Reserve to respond to delay rate cuts until the second half of the year. We expect the Fed to respond to easing inflation with two rate cuts during 2024.</a:t>
            </a:r>
          </a:p>
          <a:p>
            <a:endParaRPr lang="en-US" b="0" baseline="0" dirty="0"/>
          </a:p>
          <a:p>
            <a:r>
              <a:rPr lang="en-US" b="1" baseline="0" dirty="0"/>
              <a:t>Job Growth: </a:t>
            </a:r>
            <a:r>
              <a:rPr lang="en-US" b="0" baseline="0" dirty="0"/>
              <a:t>The labor market continues to impress, maintaining its strength through Q4. We expect job growth to perform well in 2024, adding 2.2 million jobs.</a:t>
            </a:r>
            <a:endParaRPr lang="en-US" baseline="0" dirty="0"/>
          </a:p>
        </p:txBody>
      </p:sp>
      <p:sp>
        <p:nvSpPr>
          <p:cNvPr id="4" name="Slide Number Placeholder 3"/>
          <p:cNvSpPr>
            <a:spLocks noGrp="1"/>
          </p:cNvSpPr>
          <p:nvPr>
            <p:ph type="sldNum" sz="quarter" idx="10"/>
          </p:nvPr>
        </p:nvSpPr>
        <p:spPr/>
        <p:txBody>
          <a:bodyPr/>
          <a:lstStyle/>
          <a:p>
            <a:fld id="{4E1A7EEB-C595-4307-8421-5BEF77CBD15A}" type="slidenum">
              <a:rPr lang="en-US" smtClean="0"/>
              <a:t>7</a:t>
            </a:fld>
            <a:endParaRPr lang="en-US"/>
          </a:p>
        </p:txBody>
      </p:sp>
    </p:spTree>
    <p:extLst>
      <p:ext uri="{BB962C8B-B14F-4D97-AF65-F5344CB8AC3E}">
        <p14:creationId xmlns:p14="http://schemas.microsoft.com/office/powerpoint/2010/main" val="300068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68"/>
            <a:r>
              <a:rPr lang="en-US" dirty="0">
                <a:solidFill>
                  <a:srgbClr val="4D4D4D"/>
                </a:solidFill>
                <a:latin typeface="Calibri" panose="020F0502020204030204" pitchFamily="34" charset="0"/>
              </a:rPr>
              <a:t>Business investment grew in Q1, rising 4.4% (annualized). Growth accelerated from 3.7% in the previous quarter.</a:t>
            </a:r>
          </a:p>
          <a:p>
            <a:pPr defTabSz="932868"/>
            <a:endParaRPr lang="en-US" dirty="0">
              <a:solidFill>
                <a:srgbClr val="4D4D4D"/>
              </a:solidFill>
              <a:latin typeface="Calibri" panose="020F0502020204030204" pitchFamily="34" charset="0"/>
            </a:endParaRPr>
          </a:p>
          <a:p>
            <a:pPr defTabSz="932868"/>
            <a:r>
              <a:rPr lang="en-US" dirty="0">
                <a:solidFill>
                  <a:srgbClr val="4D4D4D"/>
                </a:solidFill>
                <a:latin typeface="Calibri" panose="020F0502020204030204" pitchFamily="34" charset="0"/>
              </a:rPr>
              <a:t>Business investment (also known as nonresidential fixed investment) consists of three elements: equipment, software and R&amp;D, and non-residential structures (e.g., commercial buildings, oil platforms).  </a:t>
            </a:r>
          </a:p>
          <a:p>
            <a:pPr defTabSz="932868"/>
            <a:endParaRPr lang="en-US" dirty="0">
              <a:solidFill>
                <a:srgbClr val="4D4D4D"/>
              </a:solidFill>
              <a:latin typeface="Calibri" panose="020F0502020204030204" pitchFamily="34" charset="0"/>
            </a:endParaRPr>
          </a:p>
          <a:p>
            <a:pPr marL="174913" indent="-174913" defTabSz="932868">
              <a:buFont typeface="Arial" panose="020B0604020202020204" pitchFamily="34" charset="0"/>
              <a:buChar char="•"/>
              <a:defRPr/>
            </a:pPr>
            <a:r>
              <a:rPr lang="en-US" dirty="0">
                <a:solidFill>
                  <a:srgbClr val="4D4D4D"/>
                </a:solidFill>
                <a:latin typeface="Calibri" panose="020F0502020204030204" pitchFamily="34" charset="0"/>
              </a:rPr>
              <a:t>Equipment:	 		+1.6% (annualized) (up from -1.1% in Q4)</a:t>
            </a:r>
          </a:p>
          <a:p>
            <a:pPr marL="174913" indent="-174913" defTabSz="932868">
              <a:buFont typeface="Arial" panose="020B0604020202020204" pitchFamily="34" charset="0"/>
              <a:buChar char="•"/>
            </a:pPr>
            <a:r>
              <a:rPr lang="en-US" dirty="0">
                <a:solidFill>
                  <a:srgbClr val="4D4D4D"/>
                </a:solidFill>
                <a:latin typeface="Calibri" panose="020F0502020204030204" pitchFamily="34" charset="0"/>
              </a:rPr>
              <a:t>Non-residential structures:	 	</a:t>
            </a:r>
            <a:r>
              <a:rPr lang="en-US" dirty="0">
                <a:solidFill>
                  <a:srgbClr val="FF0000"/>
                </a:solidFill>
                <a:latin typeface="Calibri" panose="020F0502020204030204" pitchFamily="34" charset="0"/>
              </a:rPr>
              <a:t>+3.4% </a:t>
            </a:r>
            <a:r>
              <a:rPr lang="en-US" dirty="0">
                <a:solidFill>
                  <a:srgbClr val="4D4D4D"/>
                </a:solidFill>
                <a:latin typeface="Calibri" panose="020F0502020204030204" pitchFamily="34" charset="0"/>
              </a:rPr>
              <a:t>(annualized) (down from +10.9% in Q4)</a:t>
            </a:r>
          </a:p>
          <a:p>
            <a:pPr marL="171381" indent="-171381" defTabSz="932868">
              <a:buFont typeface="Arial" panose="020B0604020202020204" pitchFamily="34" charset="0"/>
              <a:buChar char="•"/>
              <a:defRPr/>
            </a:pPr>
            <a:r>
              <a:rPr lang="en-US" dirty="0">
                <a:solidFill>
                  <a:srgbClr val="4D4D4D"/>
                </a:solidFill>
                <a:latin typeface="Calibri" panose="020F0502020204030204" pitchFamily="34" charset="0"/>
              </a:rPr>
              <a:t>Software and R&amp;D:		+7.7% (annualized) (up from +4.3% in Q4)</a:t>
            </a:r>
          </a:p>
          <a:p>
            <a:pPr defTabSz="932868"/>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8</a:t>
            </a:fld>
            <a:endParaRPr lang="en-US"/>
          </a:p>
        </p:txBody>
      </p:sp>
    </p:spTree>
    <p:extLst>
      <p:ext uri="{BB962C8B-B14F-4D97-AF65-F5344CB8AC3E}">
        <p14:creationId xmlns:p14="http://schemas.microsoft.com/office/powerpoint/2010/main" val="1806509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ucida Sans" panose="020B0602030504020204" pitchFamily="34" charset="0"/>
              </a:rPr>
              <a:t>Equipment and Software investment expanded 5.1% in Q1 (annualized) after rising 3.0% in Q4. </a:t>
            </a:r>
          </a:p>
          <a:p>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r>
              <a:rPr lang="en-US" sz="800" dirty="0"/>
              <a:t>Based on the latest data, investment growth in the following equipment verticals appears set to expand in the coming ~6 months:</a:t>
            </a:r>
          </a:p>
          <a:p>
            <a:endParaRPr lang="en-US" sz="800" dirty="0"/>
          </a:p>
          <a:p>
            <a:pPr marL="173267" indent="-173267" defTabSz="924088">
              <a:buFont typeface="Arial" panose="020B0604020202020204" pitchFamily="34" charset="0"/>
              <a:buChar char="•"/>
              <a:defRPr/>
            </a:pPr>
            <a:r>
              <a:rPr lang="en-US" sz="800" dirty="0"/>
              <a:t>Software</a:t>
            </a:r>
          </a:p>
          <a:p>
            <a:pPr marL="173267" indent="-173267" defTabSz="924088">
              <a:buFont typeface="Arial" panose="020B0604020202020204" pitchFamily="34" charset="0"/>
              <a:buChar char="•"/>
              <a:defRPr/>
            </a:pPr>
            <a:r>
              <a:rPr lang="en-US" sz="800" dirty="0"/>
              <a:t>Computers</a:t>
            </a:r>
          </a:p>
          <a:p>
            <a:pPr marL="173267" indent="-173267" defTabSz="924088">
              <a:buFont typeface="Arial" panose="020B0604020202020204" pitchFamily="34" charset="0"/>
              <a:buChar char="•"/>
              <a:defRPr/>
            </a:pPr>
            <a:endParaRPr lang="en-US" sz="800" dirty="0"/>
          </a:p>
          <a:p>
            <a:pPr marL="0" marR="0" lvl="0" indent="0" algn="l" defTabSz="92408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Based on the latest data, investment growth in the following equipment verticals appears set to shrink in the coming ~6 months:</a:t>
            </a:r>
          </a:p>
          <a:p>
            <a:pPr marL="0" marR="0" lvl="0" indent="0" algn="l" defTabSz="92408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173267" indent="-173267" defTabSz="924088">
              <a:buFont typeface="Arial" panose="020B0604020202020204" pitchFamily="34" charset="0"/>
              <a:buChar char="•"/>
              <a:defRPr/>
            </a:pPr>
            <a:r>
              <a:rPr lang="en-US" sz="800" dirty="0"/>
              <a:t>Medical</a:t>
            </a:r>
          </a:p>
          <a:p>
            <a:pPr marL="173267" indent="-173267" defTabSz="924088">
              <a:buFont typeface="Arial" panose="020B0604020202020204" pitchFamily="34" charset="0"/>
              <a:buChar char="•"/>
              <a:defRPr/>
            </a:pPr>
            <a:r>
              <a:rPr lang="en-US" sz="800" dirty="0"/>
              <a:t>Mining &amp; Oilfield</a:t>
            </a:r>
          </a:p>
          <a:p>
            <a:pPr algn="just" defTabSz="92408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088">
              <a:lnSpc>
                <a:spcPct val="125000"/>
              </a:lnSpc>
              <a:spcAft>
                <a:spcPts val="303"/>
              </a:spcAft>
              <a:defRPr/>
            </a:pPr>
            <a:r>
              <a:rPr lang="en-US" sz="800" u="sng"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Notes about the Equipment Vertical Performance Matrix</a:t>
            </a: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 The matrix above summarizes the current values of each of the 12 Equipment &amp; Software Investment Momentum Indices based on two factors: Recent Momentum (x-axis) and Historical Strength (y-axis). The matrix is comprised of four quadrants according to each vertical’s “recent momentum” and “historical strength” readings (see last slide in deck for a description of these terms):</a:t>
            </a:r>
          </a:p>
          <a:p>
            <a:pPr algn="just">
              <a:lnSpc>
                <a:spcPct val="125000"/>
              </a:lnSpc>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If a vertical is located in the top-left quadrant, its momentum reading is higher than average, but positive movement has slowed (and perhaps reversed) in recent months — suggesting that investment growth may worsen over the next 2 quarters. </a:t>
            </a:r>
          </a:p>
          <a:p>
            <a:pPr marL="173267" indent="-173267" algn="just">
              <a:lnSpc>
                <a:spcPct val="125000"/>
              </a:lnSpc>
              <a:buFont typeface="Arial" panose="020B0604020202020204" pitchFamily="34" charset="0"/>
              <a:buChar char="•"/>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Verticals located in the bottom-right quadrant, however, have momentum readings that are below average, but recent movement shows promise — suggesting that investment levels may rise over the next 2 quarters. This makes them potentially attractive targets for new leasing and finance opportunities.</a:t>
            </a:r>
          </a:p>
          <a:p>
            <a:endParaRPr lang="en-US" dirty="0"/>
          </a:p>
          <a:p>
            <a:pPr defTabSz="924088">
              <a:defRPr/>
            </a:pPr>
            <a:endParaRPr lang="en-US" dirty="0"/>
          </a:p>
          <a:p>
            <a:pPr marL="171381" indent="-171381" defTabSz="92408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9</a:t>
            </a:fld>
            <a:endParaRPr lang="en-US"/>
          </a:p>
        </p:txBody>
      </p:sp>
    </p:spTree>
    <p:extLst>
      <p:ext uri="{BB962C8B-B14F-4D97-AF65-F5344CB8AC3E}">
        <p14:creationId xmlns:p14="http://schemas.microsoft.com/office/powerpoint/2010/main" val="270163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77967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03052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43217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DE2F-9341-4A6C-AC2E-07C4D0D7A08E}"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26555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7DE2F-9341-4A6C-AC2E-07C4D0D7A08E}"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6732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7DE2F-9341-4A6C-AC2E-07C4D0D7A08E}" type="datetimeFigureOut">
              <a:rPr lang="en-US" smtClean="0"/>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483595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7DE2F-9341-4A6C-AC2E-07C4D0D7A08E}" type="datetimeFigureOut">
              <a:rPr lang="en-US" smtClean="0"/>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56038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E2F-9341-4A6C-AC2E-07C4D0D7A08E}" type="datetimeFigureOut">
              <a:rPr lang="en-US" smtClean="0"/>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5751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20394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83836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9435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851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8002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0"/>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261365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
        <p:nvSpPr>
          <p:cNvPr id="15" name="Text Placeholder 11"/>
          <p:cNvSpPr>
            <a:spLocks noGrp="1"/>
          </p:cNvSpPr>
          <p:nvPr>
            <p:ph type="body" sz="quarter" idx="13" hasCustomPrompt="1"/>
          </p:nvPr>
        </p:nvSpPr>
        <p:spPr>
          <a:xfrm>
            <a:off x="381001" y="6567488"/>
            <a:ext cx="8377238" cy="104818"/>
          </a:xfrm>
          <a:prstGeom prst="rect">
            <a:avLst/>
          </a:prstGeom>
        </p:spPr>
        <p:txBody>
          <a:bodyPr lIns="0" tIns="0" rIns="0" bIns="0"/>
          <a:lstStyle>
            <a:lvl1pPr>
              <a:buNone/>
              <a:defRPr sz="800" baseline="0">
                <a:solidFill>
                  <a:schemeClr val="bg1">
                    <a:lumMod val="50000"/>
                  </a:schemeClr>
                </a:solidFill>
              </a:defRPr>
            </a:lvl1pPr>
          </a:lstStyle>
          <a:p>
            <a:pPr lvl="0"/>
            <a:r>
              <a:rPr lang="en-US" dirty="0"/>
              <a:t>Sources:</a:t>
            </a:r>
          </a:p>
        </p:txBody>
      </p:sp>
      <p:sp>
        <p:nvSpPr>
          <p:cNvPr id="8" name="Title 1"/>
          <p:cNvSpPr>
            <a:spLocks noGrp="1"/>
          </p:cNvSpPr>
          <p:nvPr>
            <p:ph type="title"/>
          </p:nvPr>
        </p:nvSpPr>
        <p:spPr>
          <a:xfrm>
            <a:off x="0" y="0"/>
            <a:ext cx="9144000" cy="1097280"/>
          </a:xfrm>
          <a:solidFill>
            <a:schemeClr val="bg1">
              <a:lumMod val="95000"/>
            </a:schemeClr>
          </a:solidFill>
        </p:spPr>
        <p:txBody>
          <a:bodyPr>
            <a:normAutofit/>
          </a:bodyPr>
          <a:lstStyle/>
          <a:p>
            <a:pPr eaLnBrk="1" hangingPunct="1"/>
            <a:endParaRPr lang="en-US" sz="1800" b="1" dirty="0">
              <a:solidFill>
                <a:schemeClr val="tx1"/>
              </a:solidFill>
              <a:latin typeface="+mn-lt"/>
            </a:endParaRPr>
          </a:p>
        </p:txBody>
      </p:sp>
    </p:spTree>
    <p:extLst>
      <p:ext uri="{BB962C8B-B14F-4D97-AF65-F5344CB8AC3E}">
        <p14:creationId xmlns:p14="http://schemas.microsoft.com/office/powerpoint/2010/main" val="39191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36898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E9A25BD-3EDA-4B4C-89DE-13FE5EE04987}"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97442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5607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76960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7684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3" name="Content Placeholder 2"/>
          <p:cNvSpPr>
            <a:spLocks noGrp="1"/>
          </p:cNvSpPr>
          <p:nvPr>
            <p:ph idx="1"/>
          </p:nvPr>
        </p:nvSpPr>
        <p:spPr>
          <a:xfrm>
            <a:off x="381000" y="1600204"/>
            <a:ext cx="8382000" cy="452596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370191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097280"/>
          </a:xfrm>
          <a:prstGeom prst="rect">
            <a:avLst/>
          </a:prstGeom>
          <a:solidFill>
            <a:schemeClr val="bg1">
              <a:lumMod val="95000"/>
            </a:schemeClr>
          </a:solidFill>
          <a:ln w="9525">
            <a:noFill/>
            <a:miter lim="800000"/>
            <a:headEnd/>
            <a:tailEnd/>
          </a:ln>
        </p:spPr>
        <p:txBody>
          <a:bodyPr vert="horz" wrap="square" lIns="365760" tIns="45720" rIns="36576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1695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2000" kern="120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p:titleStyle>
    <p:bodyStyle>
      <a:lvl1pPr marL="342891" indent="-342891" algn="l" rtl="0" eaLnBrk="0" fontAlgn="base" hangingPunct="0">
        <a:spcBef>
          <a:spcPct val="20000"/>
        </a:spcBef>
        <a:spcAft>
          <a:spcPct val="0"/>
        </a:spcAft>
        <a:buBlip>
          <a:blip r:embed="rId11"/>
        </a:buBlip>
        <a:defRPr sz="2400"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2971" indent="-228594"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160" indent="-228594"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349" indent="-228594"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E2F-9341-4A6C-AC2E-07C4D0D7A08E}" type="datetimeFigureOut">
              <a:rPr lang="en-US" smtClean="0"/>
              <a:t>7/25/2024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548F-B260-4183-878B-12E37533CC26}" type="slidenum">
              <a:rPr lang="en-US" smtClean="0"/>
              <a:t>‹#›</a:t>
            </a:fld>
            <a:endParaRPr lang="en-US"/>
          </a:p>
        </p:txBody>
      </p:sp>
      <p:sp>
        <p:nvSpPr>
          <p:cNvPr id="7" name="Rectangle 6"/>
          <p:cNvSpPr/>
          <p:nvPr/>
        </p:nvSpPr>
        <p:spPr>
          <a:xfrm>
            <a:off x="0" y="0"/>
            <a:ext cx="9144000" cy="9023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Z:\Office\KR Templates\KR Logos\keybridge_logo_PP01_Colo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3057" y="6121901"/>
            <a:ext cx="2743200" cy="47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543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11.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11.jpg"/><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chart" Target="../charts/chart9.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hyperlink" Target="https://www.leasefoundation.org/industry-resources/u-s-economic-outlook/"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store.leasefoundation.org/cvweb/Portals/ELFA-LEASE/Documents/Products/AppliedHandbook.pdf" TargetMode="External"/><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www.leasefoundation.org/industry-resources/journal-of-equipment-lease-financing/" TargetMode="External"/><Relationship Id="rId5" Type="http://schemas.openxmlformats.org/officeDocument/2006/relationships/hyperlink" Target="https://www.store.leasefoundation.org/cvweb/cgi-bin/msascartdll.dll/ProductInfo?productcd=Inflation2018" TargetMode="External"/><Relationship Id="rId10" Type="http://schemas.openxmlformats.org/officeDocument/2006/relationships/image" Target="../media/image4.jpeg"/><Relationship Id="rId4" Type="http://schemas.openxmlformats.org/officeDocument/2006/relationships/hyperlink" Target="https://www.store.leasefoundation.org/cvweb/cgi-bin/msascartdll.dll/ProductInfo?productcd=AppEco2018" TargetMode="Externa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81002" y="290514"/>
            <a:ext cx="8377239" cy="3219451"/>
          </a:xfrm>
          <a:prstGeom prst="rect">
            <a:avLst/>
          </a:prstGeom>
          <a:solidFill>
            <a:schemeClr val="tx1"/>
          </a:solidFill>
          <a:ln>
            <a:noFill/>
          </a:ln>
        </p:spPr>
        <p:txBody>
          <a:bodyPr rot="0" vert="horz" wrap="square" lIns="274320" tIns="365760" rIns="274320" bIns="182880" anchor="b" anchorCtr="0" upright="1">
            <a:noAutofit/>
          </a:bodyPr>
          <a:lstStyle/>
          <a:p>
            <a:pPr fontAlgn="base"/>
            <a:r>
              <a:rPr lang="en-US" sz="2800" b="1" kern="0" dirty="0">
                <a:solidFill>
                  <a:srgbClr val="FFFFFF"/>
                </a:solidFill>
              </a:rPr>
              <a:t>Snapshot of the Equipment Leasing and Finance Industry and U.S. Economy</a:t>
            </a:r>
          </a:p>
          <a:p>
            <a:pPr fontAlgn="base"/>
            <a:r>
              <a:rPr lang="en-US" sz="2000" b="1" kern="0" dirty="0">
                <a:solidFill>
                  <a:srgbClr val="FFFFFF"/>
                </a:solidFill>
                <a:ea typeface="Calibri"/>
                <a:cs typeface="Times New Roman"/>
              </a:rPr>
              <a:t>July 2024</a:t>
            </a:r>
            <a:endParaRPr lang="en-US" sz="1050" kern="0" dirty="0">
              <a:solidFill>
                <a:prstClr val="white"/>
              </a:solidFill>
              <a:ea typeface="Calibri"/>
              <a:cs typeface="Times New Roman"/>
            </a:endParaRPr>
          </a:p>
        </p:txBody>
      </p:sp>
      <p:pic>
        <p:nvPicPr>
          <p:cNvPr id="7" name="Picture 2" descr="\\psf\Home\Desktop\Keybridge Logos\keybridge_logo_PP01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504" y="533464"/>
            <a:ext cx="1828800" cy="314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p:cNvSpPr txBox="1">
            <a:spLocks/>
          </p:cNvSpPr>
          <p:nvPr/>
        </p:nvSpPr>
        <p:spPr>
          <a:xfrm>
            <a:off x="4048129" y="4038600"/>
            <a:ext cx="4710113" cy="2363344"/>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Century Schoolbook"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r>
              <a:rPr lang="en-US" sz="1400" b="1" dirty="0">
                <a:solidFill>
                  <a:srgbClr val="102A7E"/>
                </a:solidFill>
                <a:latin typeface="Century Gothic"/>
              </a:rPr>
              <a:t>Prepared For</a:t>
            </a:r>
            <a:r>
              <a:rPr lang="en-US" sz="1400" b="1" cap="all" dirty="0">
                <a:solidFill>
                  <a:srgbClr val="102A7E"/>
                </a:solidFill>
                <a:latin typeface="Century Gothic"/>
              </a:rPr>
              <a:t>:</a:t>
            </a:r>
          </a:p>
          <a:p>
            <a:pPr fontAlgn="base"/>
            <a:r>
              <a:rPr lang="en-US" sz="1400" dirty="0">
                <a:solidFill>
                  <a:srgbClr val="102A7E"/>
                </a:solidFill>
                <a:latin typeface="Century Gothic"/>
              </a:rPr>
              <a:t>Equipment Leasing &amp; Finance Foundation</a:t>
            </a:r>
          </a:p>
          <a:p>
            <a:pPr fontAlgn="base">
              <a:spcBef>
                <a:spcPts val="1200"/>
              </a:spcBef>
            </a:pPr>
            <a:r>
              <a:rPr lang="en-US" sz="1400" b="1" dirty="0">
                <a:solidFill>
                  <a:srgbClr val="102A7E"/>
                </a:solidFill>
                <a:latin typeface="Century Gothic"/>
              </a:rPr>
              <a:t>Prepared By:</a:t>
            </a:r>
            <a:endParaRPr lang="en-US" sz="1400" b="1" cap="all" dirty="0">
              <a:solidFill>
                <a:srgbClr val="102A7E"/>
              </a:solidFill>
              <a:latin typeface="Century Gothic"/>
            </a:endParaRPr>
          </a:p>
          <a:p>
            <a:pPr fontAlgn="base"/>
            <a:r>
              <a:rPr lang="en-US" sz="1400" dirty="0">
                <a:solidFill>
                  <a:srgbClr val="102A7E"/>
                </a:solidFill>
                <a:latin typeface="Century Gothic"/>
              </a:rPr>
              <a:t>Keybridge LLC</a:t>
            </a:r>
          </a:p>
        </p:txBody>
      </p:sp>
      <p:pic>
        <p:nvPicPr>
          <p:cNvPr id="9" name="Picture 5" descr="C:\Users\Public\Documents\ELFF\ELFF logo.jpg">
            <a:extLst>
              <a:ext uri="{FF2B5EF4-FFF2-40B4-BE49-F238E27FC236}">
                <a16:creationId xmlns:a16="http://schemas.microsoft.com/office/drawing/2014/main" id="{C8C4B7ED-B483-4E63-BC65-54BFEFE23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08" y="6091792"/>
            <a:ext cx="3087412" cy="620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aph and chart with arrows&#10;&#10;Description automatically generated with medium confidence">
            <a:extLst>
              <a:ext uri="{FF2B5EF4-FFF2-40B4-BE49-F238E27FC236}">
                <a16:creationId xmlns:a16="http://schemas.microsoft.com/office/drawing/2014/main" id="{B7935B12-3DA4-7CB1-F667-91DD24766A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13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6AE3463-9E81-949C-184E-D6288712036B}"/>
              </a:ext>
            </a:extLst>
          </p:cNvPr>
          <p:cNvSpPr/>
          <p:nvPr/>
        </p:nvSpPr>
        <p:spPr>
          <a:xfrm>
            <a:off x="7520761" y="2299626"/>
            <a:ext cx="1112000" cy="36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hart 33">
            <a:extLst>
              <a:ext uri="{FF2B5EF4-FFF2-40B4-BE49-F238E27FC236}">
                <a16:creationId xmlns:a16="http://schemas.microsoft.com/office/drawing/2014/main" id="{41BBFB1B-97BE-E3F7-9FDA-76D05AB19F0B}"/>
              </a:ext>
            </a:extLst>
          </p:cNvPr>
          <p:cNvGraphicFramePr/>
          <p:nvPr>
            <p:extLst>
              <p:ext uri="{D42A27DB-BD31-4B8C-83A1-F6EECF244321}">
                <p14:modId xmlns:p14="http://schemas.microsoft.com/office/powerpoint/2010/main" val="3069281813"/>
              </p:ext>
            </p:extLst>
          </p:nvPr>
        </p:nvGraphicFramePr>
        <p:xfrm>
          <a:off x="340464" y="2214860"/>
          <a:ext cx="8417774" cy="398202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7D289B45-9425-7837-73F4-96F3A6962AD0}"/>
              </a:ext>
            </a:extLst>
          </p:cNvPr>
          <p:cNvSpPr txBox="1"/>
          <p:nvPr/>
        </p:nvSpPr>
        <p:spPr>
          <a:xfrm>
            <a:off x="7373107" y="2286951"/>
            <a:ext cx="1361530" cy="307777"/>
          </a:xfrm>
          <a:prstGeom prst="rect">
            <a:avLst/>
          </a:prstGeom>
          <a:noFill/>
        </p:spPr>
        <p:txBody>
          <a:bodyPr wrap="square" rtlCol="0">
            <a:spAutoFit/>
          </a:bodyPr>
          <a:lstStyle/>
          <a:p>
            <a:pPr algn="ctr"/>
            <a:r>
              <a:rPr lang="en-US" sz="1400" i="1" dirty="0"/>
              <a:t>Forecast</a:t>
            </a:r>
          </a:p>
        </p:txBody>
      </p:sp>
      <p:sp>
        <p:nvSpPr>
          <p:cNvPr id="2" name="Title 1"/>
          <p:cNvSpPr>
            <a:spLocks noGrp="1"/>
          </p:cNvSpPr>
          <p:nvPr>
            <p:ph type="title"/>
          </p:nvPr>
        </p:nvSpPr>
        <p:spPr>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E&amp;S investment growth is forecasted to hold steady over the course of the year, after expanding 5.1% in Q1.</a:t>
            </a:r>
          </a:p>
        </p:txBody>
      </p:sp>
      <p:sp>
        <p:nvSpPr>
          <p:cNvPr id="11" name="Title 1"/>
          <p:cNvSpPr txBox="1">
            <a:spLocks/>
          </p:cNvSpPr>
          <p:nvPr/>
        </p:nvSpPr>
        <p:spPr>
          <a:xfrm>
            <a:off x="340464" y="0"/>
            <a:ext cx="872733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chemeClr val="bg1"/>
              </a:solidFill>
            </a:endParaRPr>
          </a:p>
        </p:txBody>
      </p:sp>
      <p:sp>
        <p:nvSpPr>
          <p:cNvPr id="13" name="TextBox 12"/>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sp>
        <p:nvSpPr>
          <p:cNvPr id="81" name="Text Placeholder 4"/>
          <p:cNvSpPr txBox="1">
            <a:spLocks/>
          </p:cNvSpPr>
          <p:nvPr/>
        </p:nvSpPr>
        <p:spPr>
          <a:xfrm>
            <a:off x="310056" y="6485467"/>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Projections from Keybridge</a:t>
            </a:r>
          </a:p>
        </p:txBody>
      </p:sp>
      <p:grpSp>
        <p:nvGrpSpPr>
          <p:cNvPr id="85" name="Group 84"/>
          <p:cNvGrpSpPr/>
          <p:nvPr/>
        </p:nvGrpSpPr>
        <p:grpSpPr>
          <a:xfrm>
            <a:off x="3481452" y="1169297"/>
            <a:ext cx="2181096" cy="354703"/>
            <a:chOff x="3481452" y="1169297"/>
            <a:chExt cx="2181096" cy="354703"/>
          </a:xfrm>
        </p:grpSpPr>
        <p:grpSp>
          <p:nvGrpSpPr>
            <p:cNvPr id="86" name="Group 85"/>
            <p:cNvGrpSpPr/>
            <p:nvPr/>
          </p:nvGrpSpPr>
          <p:grpSpPr>
            <a:xfrm>
              <a:off x="4170628" y="1169297"/>
              <a:ext cx="802744" cy="354703"/>
              <a:chOff x="4170628" y="1169297"/>
              <a:chExt cx="802744" cy="354703"/>
            </a:xfrm>
          </p:grpSpPr>
          <p:sp>
            <p:nvSpPr>
              <p:cNvPr id="99"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0" name="Group 945"/>
              <p:cNvGrpSpPr>
                <a:grpSpLocks noChangeAspect="1"/>
              </p:cNvGrpSpPr>
              <p:nvPr/>
            </p:nvGrpSpPr>
            <p:grpSpPr bwMode="auto">
              <a:xfrm>
                <a:off x="4490966" y="1200403"/>
                <a:ext cx="162069" cy="292491"/>
                <a:chOff x="1570" y="1754"/>
                <a:chExt cx="169" cy="305"/>
              </a:xfrm>
              <a:solidFill>
                <a:schemeClr val="bg1"/>
              </a:solidFill>
            </p:grpSpPr>
            <p:sp>
              <p:nvSpPr>
                <p:cNvPr id="10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7" name="Group 86"/>
            <p:cNvGrpSpPr/>
            <p:nvPr/>
          </p:nvGrpSpPr>
          <p:grpSpPr>
            <a:xfrm>
              <a:off x="3481452" y="1169297"/>
              <a:ext cx="802744" cy="354703"/>
              <a:chOff x="3481452" y="1169297"/>
              <a:chExt cx="802744" cy="354703"/>
            </a:xfrm>
          </p:grpSpPr>
          <p:sp>
            <p:nvSpPr>
              <p:cNvPr id="9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6" name="Gruppieren 18"/>
              <p:cNvGrpSpPr>
                <a:grpSpLocks noChangeAspect="1"/>
              </p:cNvGrpSpPr>
              <p:nvPr/>
            </p:nvGrpSpPr>
            <p:grpSpPr>
              <a:xfrm>
                <a:off x="3701205" y="1219231"/>
                <a:ext cx="363238" cy="254834"/>
                <a:chOff x="5276852" y="3736975"/>
                <a:chExt cx="508000" cy="356394"/>
              </a:xfrm>
              <a:solidFill>
                <a:schemeClr val="bg1"/>
              </a:solidFill>
            </p:grpSpPr>
            <p:sp>
              <p:nvSpPr>
                <p:cNvPr id="9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2" name="Group 91"/>
            <p:cNvGrpSpPr/>
            <p:nvPr/>
          </p:nvGrpSpPr>
          <p:grpSpPr>
            <a:xfrm>
              <a:off x="4859804" y="1169297"/>
              <a:ext cx="802744" cy="354703"/>
              <a:chOff x="4859804" y="1169297"/>
              <a:chExt cx="802744" cy="354703"/>
            </a:xfrm>
          </p:grpSpPr>
          <p:sp>
            <p:nvSpPr>
              <p:cNvPr id="93"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4"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11</a:t>
            </a:r>
          </a:p>
        </p:txBody>
      </p:sp>
      <p:pic>
        <p:nvPicPr>
          <p:cNvPr id="30" name="Picture 5" descr="C:\Users\Public\Documents\ELFF\ELFF logo.jpg">
            <a:extLst>
              <a:ext uri="{FF2B5EF4-FFF2-40B4-BE49-F238E27FC236}">
                <a16:creationId xmlns:a16="http://schemas.microsoft.com/office/drawing/2014/main" id="{F830BF3C-0D43-4CC8-9ADF-7C6964509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EC19392-ACCC-C330-2E4C-077935D199B9}"/>
              </a:ext>
            </a:extLst>
          </p:cNvPr>
          <p:cNvSpPr txBox="1"/>
          <p:nvPr/>
        </p:nvSpPr>
        <p:spPr>
          <a:xfrm>
            <a:off x="320040" y="1600200"/>
            <a:ext cx="62915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Equipment &amp; Software Investment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Q/Q % change, SAAR</a:t>
            </a:r>
          </a:p>
        </p:txBody>
      </p:sp>
      <p:sp>
        <p:nvSpPr>
          <p:cNvPr id="36" name="Arrow: Down 35">
            <a:extLst>
              <a:ext uri="{FF2B5EF4-FFF2-40B4-BE49-F238E27FC236}">
                <a16:creationId xmlns:a16="http://schemas.microsoft.com/office/drawing/2014/main" id="{4610165A-6C55-92D6-86F1-D86988D41A92}"/>
              </a:ext>
            </a:extLst>
          </p:cNvPr>
          <p:cNvSpPr/>
          <p:nvPr/>
        </p:nvSpPr>
        <p:spPr>
          <a:xfrm>
            <a:off x="1623239"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Down 36">
            <a:extLst>
              <a:ext uri="{FF2B5EF4-FFF2-40B4-BE49-F238E27FC236}">
                <a16:creationId xmlns:a16="http://schemas.microsoft.com/office/drawing/2014/main" id="{776028B7-1ADE-F92D-9813-5F1B9DF79325}"/>
              </a:ext>
            </a:extLst>
          </p:cNvPr>
          <p:cNvSpPr/>
          <p:nvPr/>
        </p:nvSpPr>
        <p:spPr>
          <a:xfrm rot="10800000">
            <a:off x="1974649" y="2299627"/>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470865E-8214-B813-F775-BF0A4135E9AB}"/>
              </a:ext>
            </a:extLst>
          </p:cNvPr>
          <p:cNvSpPr txBox="1"/>
          <p:nvPr/>
        </p:nvSpPr>
        <p:spPr>
          <a:xfrm rot="16200000">
            <a:off x="1803765" y="2993733"/>
            <a:ext cx="561672" cy="246221"/>
          </a:xfrm>
          <a:prstGeom prst="rect">
            <a:avLst/>
          </a:prstGeom>
          <a:noFill/>
        </p:spPr>
        <p:txBody>
          <a:bodyPr wrap="square" rtlCol="0">
            <a:spAutoFit/>
          </a:bodyPr>
          <a:lstStyle/>
          <a:p>
            <a:pPr algn="r"/>
            <a:r>
              <a:rPr lang="en-US" sz="1000" b="1" dirty="0">
                <a:solidFill>
                  <a:schemeClr val="bg1"/>
                </a:solidFill>
              </a:rPr>
              <a:t>40.1%</a:t>
            </a:r>
          </a:p>
        </p:txBody>
      </p:sp>
      <p:sp>
        <p:nvSpPr>
          <p:cNvPr id="41" name="TextBox 40">
            <a:extLst>
              <a:ext uri="{FF2B5EF4-FFF2-40B4-BE49-F238E27FC236}">
                <a16:creationId xmlns:a16="http://schemas.microsoft.com/office/drawing/2014/main" id="{8F17BEE5-0687-2E92-9C27-3F2016858081}"/>
              </a:ext>
            </a:extLst>
          </p:cNvPr>
          <p:cNvSpPr txBox="1"/>
          <p:nvPr/>
        </p:nvSpPr>
        <p:spPr>
          <a:xfrm rot="5400000">
            <a:off x="1409252" y="4897946"/>
            <a:ext cx="628864" cy="246221"/>
          </a:xfrm>
          <a:prstGeom prst="rect">
            <a:avLst/>
          </a:prstGeom>
          <a:noFill/>
        </p:spPr>
        <p:txBody>
          <a:bodyPr wrap="square" rtlCol="0">
            <a:spAutoFit/>
          </a:bodyPr>
          <a:lstStyle/>
          <a:p>
            <a:pPr algn="r"/>
            <a:r>
              <a:rPr lang="en-US" sz="1000" b="1" dirty="0">
                <a:solidFill>
                  <a:schemeClr val="bg1"/>
                </a:solidFill>
              </a:rPr>
              <a:t>-28.3%</a:t>
            </a:r>
          </a:p>
        </p:txBody>
      </p:sp>
      <p:sp>
        <p:nvSpPr>
          <p:cNvPr id="3" name="Arrow: Down 2">
            <a:extLst>
              <a:ext uri="{FF2B5EF4-FFF2-40B4-BE49-F238E27FC236}">
                <a16:creationId xmlns:a16="http://schemas.microsoft.com/office/drawing/2014/main" id="{CF7BC9F3-A269-0DEE-E062-8C4834611A7B}"/>
              </a:ext>
            </a:extLst>
          </p:cNvPr>
          <p:cNvSpPr/>
          <p:nvPr/>
        </p:nvSpPr>
        <p:spPr>
          <a:xfrm>
            <a:off x="1245156"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BB22F6-C5C2-DD30-A3CB-03A6DA9A5589}"/>
              </a:ext>
            </a:extLst>
          </p:cNvPr>
          <p:cNvSpPr txBox="1"/>
          <p:nvPr/>
        </p:nvSpPr>
        <p:spPr>
          <a:xfrm rot="5400000">
            <a:off x="1028482" y="4897947"/>
            <a:ext cx="628863" cy="246221"/>
          </a:xfrm>
          <a:prstGeom prst="rect">
            <a:avLst/>
          </a:prstGeom>
          <a:noFill/>
        </p:spPr>
        <p:txBody>
          <a:bodyPr wrap="square" rtlCol="0">
            <a:spAutoFit/>
          </a:bodyPr>
          <a:lstStyle/>
          <a:p>
            <a:pPr algn="r"/>
            <a:r>
              <a:rPr lang="en-US" sz="1000" b="1" dirty="0">
                <a:solidFill>
                  <a:schemeClr val="bg1"/>
                </a:solidFill>
              </a:rPr>
              <a:t>-14.0%</a:t>
            </a:r>
          </a:p>
        </p:txBody>
      </p:sp>
      <p:grpSp>
        <p:nvGrpSpPr>
          <p:cNvPr id="6" name="Group 5">
            <a:extLst>
              <a:ext uri="{FF2B5EF4-FFF2-40B4-BE49-F238E27FC236}">
                <a16:creationId xmlns:a16="http://schemas.microsoft.com/office/drawing/2014/main" id="{9EEB6171-B196-86AC-C672-F9365141AC58}"/>
              </a:ext>
            </a:extLst>
          </p:cNvPr>
          <p:cNvGrpSpPr>
            <a:grpSpLocks noChangeAspect="1"/>
          </p:cNvGrpSpPr>
          <p:nvPr/>
        </p:nvGrpSpPr>
        <p:grpSpPr>
          <a:xfrm rot="10800000">
            <a:off x="6903689" y="3320558"/>
            <a:ext cx="796163" cy="466581"/>
            <a:chOff x="5468426" y="749731"/>
            <a:chExt cx="624125" cy="373265"/>
          </a:xfrm>
          <a:solidFill>
            <a:schemeClr val="tx1"/>
          </a:solidFill>
        </p:grpSpPr>
        <p:sp>
          <p:nvSpPr>
            <p:cNvPr id="7" name="Teardrop 6">
              <a:extLst>
                <a:ext uri="{FF2B5EF4-FFF2-40B4-BE49-F238E27FC236}">
                  <a16:creationId xmlns:a16="http://schemas.microsoft.com/office/drawing/2014/main" id="{1D9FEA28-36A6-B890-CD51-8734577A77A6}"/>
                </a:ext>
              </a:extLst>
            </p:cNvPr>
            <p:cNvSpPr/>
            <p:nvPr/>
          </p:nvSpPr>
          <p:spPr>
            <a:xfrm rot="18868690">
              <a:off x="5592124" y="757161"/>
              <a:ext cx="373265" cy="358406"/>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C7851EAF-F36A-8D30-C8F5-76D7FDDC55F7}"/>
                </a:ext>
              </a:extLst>
            </p:cNvPr>
            <p:cNvSpPr txBox="1"/>
            <p:nvPr/>
          </p:nvSpPr>
          <p:spPr>
            <a:xfrm rot="10800000">
              <a:off x="5468426" y="830083"/>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Century Gothic"/>
                  <a:ea typeface="+mn-ea"/>
                  <a:cs typeface="+mn-cs"/>
                </a:rPr>
                <a:t>5.1%</a:t>
              </a:r>
            </a:p>
          </p:txBody>
        </p:sp>
      </p:grpSp>
    </p:spTree>
    <p:extLst>
      <p:ext uri="{BB962C8B-B14F-4D97-AF65-F5344CB8AC3E}">
        <p14:creationId xmlns:p14="http://schemas.microsoft.com/office/powerpoint/2010/main" val="425620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Chart 84"/>
          <p:cNvGraphicFramePr/>
          <p:nvPr>
            <p:extLst>
              <p:ext uri="{D42A27DB-BD31-4B8C-83A1-F6EECF244321}">
                <p14:modId xmlns:p14="http://schemas.microsoft.com/office/powerpoint/2010/main" val="3199037539"/>
              </p:ext>
            </p:extLst>
          </p:nvPr>
        </p:nvGraphicFramePr>
        <p:xfrm>
          <a:off x="0" y="1753967"/>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 y="-18347"/>
            <a:ext cx="9144001"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New business volume was up 4.1% year-to-date in June, currently outpacing of the rate of inflation.</a:t>
            </a:r>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12</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2" name="Picture 31">
            <a:extLst>
              <a:ext uri="{FF2B5EF4-FFF2-40B4-BE49-F238E27FC236}">
                <a16:creationId xmlns:a16="http://schemas.microsoft.com/office/drawing/2014/main" id="{F5460588-88C7-C030-93E0-016FD5651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33" name="Picture 5" descr="C:\Users\Public\Documents\ELFF\ELFF logo.jpg">
            <a:extLst>
              <a:ext uri="{FF2B5EF4-FFF2-40B4-BE49-F238E27FC236}">
                <a16:creationId xmlns:a16="http://schemas.microsoft.com/office/drawing/2014/main" id="{58703557-F7DB-FD0A-9979-C0C2DF1246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CD7E04F-F6DC-37B1-1BFD-78DE0AF2A325}"/>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Billions of $</a:t>
            </a:r>
          </a:p>
        </p:txBody>
      </p:sp>
    </p:spTree>
    <p:extLst>
      <p:ext uri="{BB962C8B-B14F-4D97-AF65-F5344CB8AC3E}">
        <p14:creationId xmlns:p14="http://schemas.microsoft.com/office/powerpoint/2010/main" val="266325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 y="-18347"/>
            <a:ext cx="9144001"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On a nominal basis, year-over-year growth in new business volume was strongly positive in April and May but slipped in June.</a:t>
            </a:r>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13</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33" name="Chart 32">
            <a:extLst>
              <a:ext uri="{FF2B5EF4-FFF2-40B4-BE49-F238E27FC236}">
                <a16:creationId xmlns:a16="http://schemas.microsoft.com/office/drawing/2014/main" id="{09660ACD-ADEF-8ECE-B578-B3C30D35BB29}"/>
              </a:ext>
            </a:extLst>
          </p:cNvPr>
          <p:cNvGraphicFramePr/>
          <p:nvPr>
            <p:extLst>
              <p:ext uri="{D42A27DB-BD31-4B8C-83A1-F6EECF244321}">
                <p14:modId xmlns:p14="http://schemas.microsoft.com/office/powerpoint/2010/main" val="514951271"/>
              </p:ext>
            </p:extLst>
          </p:nvPr>
        </p:nvGraphicFramePr>
        <p:xfrm>
          <a:off x="310056" y="2214859"/>
          <a:ext cx="8448182" cy="398202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0E5DC847-21F5-CB51-8A5E-9937E640336C}"/>
              </a:ext>
            </a:extLst>
          </p:cNvPr>
          <p:cNvGrpSpPr/>
          <p:nvPr/>
        </p:nvGrpSpPr>
        <p:grpSpPr>
          <a:xfrm>
            <a:off x="8152906" y="4640079"/>
            <a:ext cx="681038" cy="484341"/>
            <a:chOff x="7940801" y="2315715"/>
            <a:chExt cx="681038" cy="484341"/>
          </a:xfrm>
          <a:solidFill>
            <a:srgbClr val="D2CD00"/>
          </a:solidFill>
        </p:grpSpPr>
        <p:sp>
          <p:nvSpPr>
            <p:cNvPr id="35" name="Teardrop 34">
              <a:extLst>
                <a:ext uri="{FF2B5EF4-FFF2-40B4-BE49-F238E27FC236}">
                  <a16:creationId xmlns:a16="http://schemas.microsoft.com/office/drawing/2014/main" id="{1CCAC436-188A-CAEA-9227-7E0D5AAAF470}"/>
                </a:ext>
              </a:extLst>
            </p:cNvPr>
            <p:cNvSpPr/>
            <p:nvPr/>
          </p:nvSpPr>
          <p:spPr>
            <a:xfrm rot="18745261">
              <a:off x="8039149" y="2318494"/>
              <a:ext cx="484341" cy="478783"/>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endParaRPr>
            </a:p>
          </p:txBody>
        </p:sp>
        <p:sp>
          <p:nvSpPr>
            <p:cNvPr id="36" name="TextBox 35">
              <a:extLst>
                <a:ext uri="{FF2B5EF4-FFF2-40B4-BE49-F238E27FC236}">
                  <a16:creationId xmlns:a16="http://schemas.microsoft.com/office/drawing/2014/main" id="{BE1599F7-D3AF-94D6-011C-656254FE4066}"/>
                </a:ext>
              </a:extLst>
            </p:cNvPr>
            <p:cNvSpPr txBox="1"/>
            <p:nvPr/>
          </p:nvSpPr>
          <p:spPr>
            <a:xfrm>
              <a:off x="7940801" y="2417921"/>
              <a:ext cx="681038" cy="276999"/>
            </a:xfrm>
            <a:prstGeom prst="rect">
              <a:avLst/>
            </a:prstGeom>
            <a:noFill/>
          </p:spPr>
          <p:txBody>
            <a:bodyPr wrap="square" rtlCol="0">
              <a:spAutoFit/>
            </a:bodyPr>
            <a:lstStyle/>
            <a:p>
              <a:pPr algn="ctr"/>
              <a:r>
                <a:rPr lang="en-US" sz="1200" b="1" dirty="0"/>
                <a:t>-4%</a:t>
              </a:r>
            </a:p>
          </p:txBody>
        </p:sp>
      </p:grpSp>
      <p:sp>
        <p:nvSpPr>
          <p:cNvPr id="37" name="Rectangular Callout 236">
            <a:extLst>
              <a:ext uri="{FF2B5EF4-FFF2-40B4-BE49-F238E27FC236}">
                <a16:creationId xmlns:a16="http://schemas.microsoft.com/office/drawing/2014/main" id="{E17B70DB-BC2C-E3F1-7FED-16F9F6FCEC8F}"/>
              </a:ext>
            </a:extLst>
          </p:cNvPr>
          <p:cNvSpPr/>
          <p:nvPr/>
        </p:nvSpPr>
        <p:spPr>
          <a:xfrm>
            <a:off x="5814661" y="2362863"/>
            <a:ext cx="2152901" cy="523220"/>
          </a:xfrm>
          <a:prstGeom prst="wedgeRectCallout">
            <a:avLst>
              <a:gd name="adj1" fmla="val 25509"/>
              <a:gd name="adj2" fmla="val 25787"/>
            </a:avLst>
          </a:prstGeom>
          <a:solidFill>
            <a:srgbClr val="EBEBEB"/>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lgn="ctr" fontAlgn="base">
              <a:spcBef>
                <a:spcPct val="0"/>
              </a:spcBef>
              <a:spcAft>
                <a:spcPct val="0"/>
              </a:spcAft>
            </a:pPr>
            <a:r>
              <a:rPr lang="en-US" sz="1200" b="1" dirty="0">
                <a:solidFill>
                  <a:srgbClr val="102A7D"/>
                </a:solidFill>
              </a:rPr>
              <a:t>New business volume is up 4.1% year-to-date</a:t>
            </a:r>
          </a:p>
        </p:txBody>
      </p:sp>
      <p:pic>
        <p:nvPicPr>
          <p:cNvPr id="39" name="Picture 38">
            <a:extLst>
              <a:ext uri="{FF2B5EF4-FFF2-40B4-BE49-F238E27FC236}">
                <a16:creationId xmlns:a16="http://schemas.microsoft.com/office/drawing/2014/main" id="{1607A63B-DB52-D305-2614-7C643DC93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40" name="Picture 5" descr="C:\Users\Public\Documents\ELFF\ELFF logo.jpg">
            <a:extLst>
              <a:ext uri="{FF2B5EF4-FFF2-40B4-BE49-F238E27FC236}">
                <a16:creationId xmlns:a16="http://schemas.microsoft.com/office/drawing/2014/main" id="{06DA35B0-3A0E-3EC7-79B6-5225A8F7CE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D8B387E-9C49-58A0-FBA1-5FA56B44CFEB}"/>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Y/Y % change</a:t>
            </a:r>
          </a:p>
        </p:txBody>
      </p:sp>
    </p:spTree>
    <p:extLst>
      <p:ext uri="{BB962C8B-B14F-4D97-AF65-F5344CB8AC3E}">
        <p14:creationId xmlns:p14="http://schemas.microsoft.com/office/powerpoint/2010/main" val="3521196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eaLnBrk="0" fontAlgn="base" hangingPunct="0">
              <a:lnSpc>
                <a:spcPct val="114000"/>
              </a:lnSpc>
              <a:spcBef>
                <a:spcPct val="0"/>
              </a:spcBef>
              <a:spcAft>
                <a:spcPct val="0"/>
              </a:spcAft>
              <a:defRPr b="1" baseline="0">
                <a:solidFill>
                  <a:srgbClr val="102A7E"/>
                </a:solidFill>
                <a:ea typeface="+mj-ea"/>
                <a:cs typeface="+mj-cs"/>
              </a:defRPr>
            </a:lvl1pPr>
            <a:lvl2pPr eaLnBrk="0" fontAlgn="base" hangingPunct="0">
              <a:spcBef>
                <a:spcPct val="0"/>
              </a:spcBef>
              <a:spcAft>
                <a:spcPct val="0"/>
              </a:spcAft>
              <a:defRPr sz="2400">
                <a:solidFill>
                  <a:srgbClr val="0B1E59"/>
                </a:solidFill>
                <a:latin typeface="Century Schoolbook" pitchFamily="18" charset="0"/>
              </a:defRPr>
            </a:lvl2pPr>
            <a:lvl3pPr eaLnBrk="0" fontAlgn="base" hangingPunct="0">
              <a:spcBef>
                <a:spcPct val="0"/>
              </a:spcBef>
              <a:spcAft>
                <a:spcPct val="0"/>
              </a:spcAft>
              <a:defRPr sz="2400">
                <a:solidFill>
                  <a:srgbClr val="0B1E59"/>
                </a:solidFill>
                <a:latin typeface="Century Schoolbook" pitchFamily="18" charset="0"/>
              </a:defRPr>
            </a:lvl3pPr>
            <a:lvl4pPr eaLnBrk="0" fontAlgn="base" hangingPunct="0">
              <a:spcBef>
                <a:spcPct val="0"/>
              </a:spcBef>
              <a:spcAft>
                <a:spcPct val="0"/>
              </a:spcAft>
              <a:defRPr sz="2400">
                <a:solidFill>
                  <a:srgbClr val="0B1E59"/>
                </a:solidFill>
                <a:latin typeface="Century Schoolbook" pitchFamily="18" charset="0"/>
              </a:defRPr>
            </a:lvl4pPr>
            <a:lvl5pPr eaLnBrk="0" fontAlgn="base" hangingPunct="0">
              <a:spcBef>
                <a:spcPct val="0"/>
              </a:spcBef>
              <a:spcAft>
                <a:spcPct val="0"/>
              </a:spcAft>
              <a:defRPr sz="2400">
                <a:solidFill>
                  <a:srgbClr val="0B1E59"/>
                </a:solidFill>
                <a:latin typeface="Century Schoolbook" pitchFamily="18" charset="0"/>
              </a:defRPr>
            </a:lvl5pPr>
            <a:lvl6pPr marL="457189" fontAlgn="base">
              <a:spcBef>
                <a:spcPct val="0"/>
              </a:spcBef>
              <a:spcAft>
                <a:spcPct val="0"/>
              </a:spcAft>
              <a:defRPr sz="2400">
                <a:solidFill>
                  <a:srgbClr val="0B1E59"/>
                </a:solidFill>
                <a:latin typeface="Century Schoolbook" pitchFamily="18" charset="0"/>
              </a:defRPr>
            </a:lvl6pPr>
            <a:lvl7pPr marL="914377" fontAlgn="base">
              <a:spcBef>
                <a:spcPct val="0"/>
              </a:spcBef>
              <a:spcAft>
                <a:spcPct val="0"/>
              </a:spcAft>
              <a:defRPr sz="2400">
                <a:solidFill>
                  <a:srgbClr val="0B1E59"/>
                </a:solidFill>
                <a:latin typeface="Century Schoolbook" pitchFamily="18" charset="0"/>
              </a:defRPr>
            </a:lvl7pPr>
            <a:lvl8pPr marL="1371566" fontAlgn="base">
              <a:spcBef>
                <a:spcPct val="0"/>
              </a:spcBef>
              <a:spcAft>
                <a:spcPct val="0"/>
              </a:spcAft>
              <a:defRPr sz="2400">
                <a:solidFill>
                  <a:srgbClr val="0B1E59"/>
                </a:solidFill>
                <a:latin typeface="Century Schoolbook" pitchFamily="18" charset="0"/>
              </a:defRPr>
            </a:lvl8pPr>
            <a:lvl9pPr marL="1828754" fontAlgn="base">
              <a:spcBef>
                <a:spcPct val="0"/>
              </a:spcBef>
              <a:spcAft>
                <a:spcPct val="0"/>
              </a:spcAft>
              <a:defRPr sz="2400">
                <a:solidFill>
                  <a:srgbClr val="0B1E59"/>
                </a:solidFill>
                <a:latin typeface="Century Schoolbook" pitchFamily="18" charset="0"/>
              </a:defRPr>
            </a:lvl9pPr>
          </a:lstStyle>
          <a:p>
            <a:r>
              <a:rPr lang="en-US" dirty="0"/>
              <a:t>Equipment finance industry confidence is up over the last year but remains muted and below the long-term average as of July.</a:t>
            </a:r>
          </a:p>
        </p:txBody>
      </p:sp>
      <p:sp>
        <p:nvSpPr>
          <p:cNvPr id="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14</a:t>
            </a:r>
          </a:p>
        </p:txBody>
      </p:sp>
      <p:sp>
        <p:nvSpPr>
          <p:cNvPr id="82"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ELFF MCI-EFI</a:t>
            </a:r>
          </a:p>
        </p:txBody>
      </p:sp>
      <p:sp>
        <p:nvSpPr>
          <p:cNvPr id="84" name="TextBox 83"/>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85" name="Group 84"/>
          <p:cNvGrpSpPr/>
          <p:nvPr/>
        </p:nvGrpSpPr>
        <p:grpSpPr>
          <a:xfrm>
            <a:off x="3481452" y="1169297"/>
            <a:ext cx="2181096" cy="354703"/>
            <a:chOff x="3481452" y="1169297"/>
            <a:chExt cx="2181096" cy="354703"/>
          </a:xfrm>
        </p:grpSpPr>
        <p:grpSp>
          <p:nvGrpSpPr>
            <p:cNvPr id="89" name="Group 88"/>
            <p:cNvGrpSpPr/>
            <p:nvPr/>
          </p:nvGrpSpPr>
          <p:grpSpPr>
            <a:xfrm>
              <a:off x="4170628" y="1169297"/>
              <a:ext cx="802744" cy="354703"/>
              <a:chOff x="4170628" y="1169297"/>
              <a:chExt cx="802744" cy="354703"/>
            </a:xfrm>
          </p:grpSpPr>
          <p:sp>
            <p:nvSpPr>
              <p:cNvPr id="98"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9" name="Group 945"/>
              <p:cNvGrpSpPr>
                <a:grpSpLocks noChangeAspect="1"/>
              </p:cNvGrpSpPr>
              <p:nvPr/>
            </p:nvGrpSpPr>
            <p:grpSpPr bwMode="auto">
              <a:xfrm>
                <a:off x="4490966" y="1200403"/>
                <a:ext cx="162069" cy="292491"/>
                <a:chOff x="1570" y="1754"/>
                <a:chExt cx="169" cy="305"/>
              </a:xfrm>
              <a:solidFill>
                <a:schemeClr val="bg1"/>
              </a:solidFill>
            </p:grpSpPr>
            <p:sp>
              <p:nvSpPr>
                <p:cNvPr id="100"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1"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0" name="Group 89"/>
            <p:cNvGrpSpPr/>
            <p:nvPr/>
          </p:nvGrpSpPr>
          <p:grpSpPr>
            <a:xfrm>
              <a:off x="3481452" y="1169297"/>
              <a:ext cx="802744" cy="354703"/>
              <a:chOff x="3481452" y="1169297"/>
              <a:chExt cx="802744" cy="354703"/>
            </a:xfrm>
          </p:grpSpPr>
          <p:sp>
            <p:nvSpPr>
              <p:cNvPr id="94"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5" name="Gruppieren 18"/>
              <p:cNvGrpSpPr>
                <a:grpSpLocks noChangeAspect="1"/>
              </p:cNvGrpSpPr>
              <p:nvPr/>
            </p:nvGrpSpPr>
            <p:grpSpPr>
              <a:xfrm>
                <a:off x="3701205" y="1219231"/>
                <a:ext cx="363238" cy="254834"/>
                <a:chOff x="5276852" y="3736975"/>
                <a:chExt cx="508000" cy="356394"/>
              </a:xfrm>
              <a:solidFill>
                <a:schemeClr val="bg1"/>
              </a:solidFill>
            </p:grpSpPr>
            <p:sp>
              <p:nvSpPr>
                <p:cNvPr id="96"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7"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1" name="Group 90"/>
            <p:cNvGrpSpPr/>
            <p:nvPr/>
          </p:nvGrpSpPr>
          <p:grpSpPr>
            <a:xfrm>
              <a:off x="4859804" y="1169297"/>
              <a:ext cx="802744" cy="354703"/>
              <a:chOff x="4859804" y="1169297"/>
              <a:chExt cx="802744" cy="354703"/>
            </a:xfrm>
          </p:grpSpPr>
          <p:sp>
            <p:nvSpPr>
              <p:cNvPr id="92"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3"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0" name="Picture 5" descr="C:\Users\Public\Documents\ELFF\ELFF logo.jpg">
            <a:extLst>
              <a:ext uri="{FF2B5EF4-FFF2-40B4-BE49-F238E27FC236}">
                <a16:creationId xmlns:a16="http://schemas.microsoft.com/office/drawing/2014/main" id="{BDA6AB14-A62A-48D0-A9B5-B359FD45B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Chart Placeholder 6">
            <a:extLst>
              <a:ext uri="{FF2B5EF4-FFF2-40B4-BE49-F238E27FC236}">
                <a16:creationId xmlns:a16="http://schemas.microsoft.com/office/drawing/2014/main" id="{5E1C25EF-56DD-39DF-7890-3C1DB675B1AA}"/>
              </a:ext>
            </a:extLst>
          </p:cNvPr>
          <p:cNvGraphicFramePr>
            <a:graphicFrameLocks/>
          </p:cNvGraphicFramePr>
          <p:nvPr>
            <p:extLst>
              <p:ext uri="{D42A27DB-BD31-4B8C-83A1-F6EECF244321}">
                <p14:modId xmlns:p14="http://schemas.microsoft.com/office/powerpoint/2010/main" val="1533954989"/>
              </p:ext>
            </p:extLst>
          </p:nvPr>
        </p:nvGraphicFramePr>
        <p:xfrm>
          <a:off x="310056" y="2030194"/>
          <a:ext cx="8448182" cy="4385809"/>
        </p:xfrm>
        <a:graphic>
          <a:graphicData uri="http://schemas.openxmlformats.org/drawingml/2006/chart">
            <c:chart xmlns:c="http://schemas.openxmlformats.org/drawingml/2006/chart" xmlns:r="http://schemas.openxmlformats.org/officeDocument/2006/relationships" r:id="rId5"/>
          </a:graphicData>
        </a:graphic>
      </p:graphicFrame>
      <p:grpSp>
        <p:nvGrpSpPr>
          <p:cNvPr id="38" name="Group 37">
            <a:extLst>
              <a:ext uri="{FF2B5EF4-FFF2-40B4-BE49-F238E27FC236}">
                <a16:creationId xmlns:a16="http://schemas.microsoft.com/office/drawing/2014/main" id="{88EF0E55-DAB6-8670-6702-A0A350368B79}"/>
              </a:ext>
            </a:extLst>
          </p:cNvPr>
          <p:cNvGrpSpPr/>
          <p:nvPr/>
        </p:nvGrpSpPr>
        <p:grpSpPr>
          <a:xfrm rot="10800000">
            <a:off x="8219891" y="4441150"/>
            <a:ext cx="581892" cy="411480"/>
            <a:chOff x="8048655" y="2350681"/>
            <a:chExt cx="581892" cy="411480"/>
          </a:xfrm>
          <a:solidFill>
            <a:schemeClr val="tx1"/>
          </a:solidFill>
        </p:grpSpPr>
        <p:sp>
          <p:nvSpPr>
            <p:cNvPr id="39" name="Teardrop 38">
              <a:extLst>
                <a:ext uri="{FF2B5EF4-FFF2-40B4-BE49-F238E27FC236}">
                  <a16:creationId xmlns:a16="http://schemas.microsoft.com/office/drawing/2014/main" id="{E2A0456D-DC1B-3A83-BF02-C3D0B8C4C1B3}"/>
                </a:ext>
              </a:extLst>
            </p:cNvPr>
            <p:cNvSpPr/>
            <p:nvPr/>
          </p:nvSpPr>
          <p:spPr>
            <a:xfrm rot="8134636">
              <a:off x="8125152" y="2350681"/>
              <a:ext cx="411480" cy="411480"/>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40" name="TextBox 39">
              <a:extLst>
                <a:ext uri="{FF2B5EF4-FFF2-40B4-BE49-F238E27FC236}">
                  <a16:creationId xmlns:a16="http://schemas.microsoft.com/office/drawing/2014/main" id="{A16783DE-4E51-3E98-5B76-1F1B57682B17}"/>
                </a:ext>
              </a:extLst>
            </p:cNvPr>
            <p:cNvSpPr txBox="1"/>
            <p:nvPr/>
          </p:nvSpPr>
          <p:spPr>
            <a:xfrm rot="10800000">
              <a:off x="8048655" y="2442290"/>
              <a:ext cx="581892" cy="276999"/>
            </a:xfrm>
            <a:prstGeom prst="rect">
              <a:avLst/>
            </a:prstGeom>
            <a:noFill/>
          </p:spPr>
          <p:txBody>
            <a:bodyPr wrap="square" rtlCol="0">
              <a:spAutoFit/>
            </a:bodyPr>
            <a:lstStyle/>
            <a:p>
              <a:pPr algn="ctr"/>
              <a:r>
                <a:rPr lang="en-US" sz="1200" b="1" dirty="0"/>
                <a:t>50.7</a:t>
              </a:r>
            </a:p>
          </p:txBody>
        </p:sp>
      </p:grpSp>
      <p:sp>
        <p:nvSpPr>
          <p:cNvPr id="41" name="TextBox 40">
            <a:extLst>
              <a:ext uri="{FF2B5EF4-FFF2-40B4-BE49-F238E27FC236}">
                <a16:creationId xmlns:a16="http://schemas.microsoft.com/office/drawing/2014/main" id="{F3587134-B6AD-8B08-EB7A-436209449B0F}"/>
              </a:ext>
            </a:extLst>
          </p:cNvPr>
          <p:cNvSpPr txBox="1"/>
          <p:nvPr/>
        </p:nvSpPr>
        <p:spPr>
          <a:xfrm>
            <a:off x="320040" y="1600200"/>
            <a:ext cx="86825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Monthly Confidence Index: Equipment Finance Industry (MCI-EFI)</a:t>
            </a:r>
          </a:p>
        </p:txBody>
      </p:sp>
    </p:spTree>
    <p:extLst>
      <p:ext uri="{BB962C8B-B14F-4D97-AF65-F5344CB8AC3E}">
        <p14:creationId xmlns:p14="http://schemas.microsoft.com/office/powerpoint/2010/main" val="366008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15</a:t>
            </a:r>
          </a:p>
        </p:txBody>
      </p:sp>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5993046"/>
            <a:ext cx="2622310" cy="548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B7D25B-90F4-C2E4-42EC-E3FFA772F59E}"/>
              </a:ext>
            </a:extLst>
          </p:cNvPr>
          <p:cNvSpPr txBox="1"/>
          <p:nvPr/>
        </p:nvSpPr>
        <p:spPr>
          <a:xfrm>
            <a:off x="457200" y="5562261"/>
            <a:ext cx="8229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2A7E"/>
                </a:solidFill>
                <a:effectLst/>
                <a:uLnTx/>
                <a:uFillTx/>
                <a:latin typeface="Century Gothic" panose="020B0502020202020204" pitchFamily="34" charset="0"/>
              </a:rPr>
              <a:t>Reports are available to download at www.store.leasefoundation.org</a:t>
            </a:r>
          </a:p>
        </p:txBody>
      </p:sp>
      <p:sp>
        <p:nvSpPr>
          <p:cNvPr id="13" name="Title 1">
            <a:extLst>
              <a:ext uri="{FF2B5EF4-FFF2-40B4-BE49-F238E27FC236}">
                <a16:creationId xmlns:a16="http://schemas.microsoft.com/office/drawing/2014/main" id="{48C0C46A-C479-187E-911C-B15AC310D645}"/>
              </a:ext>
            </a:extLst>
          </p:cNvPr>
          <p:cNvSpPr txBox="1">
            <a:spLocks/>
          </p:cNvSpPr>
          <p:nvPr/>
        </p:nvSpPr>
        <p:spPr bwMode="auto">
          <a:xfrm>
            <a:off x="385762" y="1433010"/>
            <a:ext cx="4627489" cy="404142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2400" dirty="0">
                <a:solidFill>
                  <a:srgbClr val="102A7E"/>
                </a:solidFill>
                <a:latin typeface="Century Gothic" panose="020B0502020202020204" pitchFamily="34" charset="0"/>
                <a:cs typeface="Calibri" pitchFamily="34" charset="0"/>
              </a:rPr>
              <a:t>The latest edition of the U.S. Economic Outlook is available </a:t>
            </a:r>
            <a:r>
              <a:rPr lang="en-US" sz="2400" dirty="0">
                <a:solidFill>
                  <a:srgbClr val="102A7E"/>
                </a:solidFill>
                <a:latin typeface="Century Gothic" panose="020B0502020202020204" pitchFamily="34" charset="0"/>
                <a:cs typeface="Calibri" pitchFamily="34" charset="0"/>
                <a:hlinkClick r:id="rId4"/>
              </a:rPr>
              <a:t>here</a:t>
            </a:r>
            <a:r>
              <a:rPr lang="en-US" sz="2400" dirty="0">
                <a:solidFill>
                  <a:srgbClr val="102A7E"/>
                </a:solidFill>
                <a:latin typeface="Century Gothic" panose="020B0502020202020204" pitchFamily="34" charset="0"/>
                <a:cs typeface="Calibri" pitchFamily="34" charset="0"/>
              </a:rPr>
              <a:t> at the Foundation’s website.</a:t>
            </a:r>
            <a:endParaRPr kumimoji="0" lang="en-US" sz="2400" i="0" u="none" strike="noStrike" kern="1200" cap="none" spc="0" normalizeH="0" baseline="0" noProof="0" dirty="0">
              <a:ln>
                <a:noFill/>
              </a:ln>
              <a:solidFill>
                <a:srgbClr val="102A7E"/>
              </a:solidFill>
              <a:effectLst/>
              <a:uLnTx/>
              <a:uFillTx/>
              <a:latin typeface="Century Gothic" panose="020B0502020202020204" pitchFamily="34" charset="0"/>
              <a:cs typeface="Calibri" pitchFamily="34" charset="0"/>
            </a:endParaRPr>
          </a:p>
        </p:txBody>
      </p:sp>
      <p:pic>
        <p:nvPicPr>
          <p:cNvPr id="3" name="Picture 2">
            <a:extLst>
              <a:ext uri="{FF2B5EF4-FFF2-40B4-BE49-F238E27FC236}">
                <a16:creationId xmlns:a16="http://schemas.microsoft.com/office/drawing/2014/main" id="{A97AAF83-FB00-87A8-6AB4-97EDF441C18B}"/>
              </a:ext>
            </a:extLst>
          </p:cNvPr>
          <p:cNvPicPr>
            <a:picLocks noChangeAspect="1"/>
          </p:cNvPicPr>
          <p:nvPr/>
        </p:nvPicPr>
        <p:blipFill>
          <a:blip r:embed="rId5"/>
          <a:stretch>
            <a:fillRect/>
          </a:stretch>
        </p:blipFill>
        <p:spPr>
          <a:xfrm>
            <a:off x="5013251" y="1176817"/>
            <a:ext cx="3186285" cy="4123026"/>
          </a:xfrm>
          <a:prstGeom prst="rect">
            <a:avLst/>
          </a:prstGeom>
        </p:spPr>
      </p:pic>
    </p:spTree>
    <p:extLst>
      <p:ext uri="{BB962C8B-B14F-4D97-AF65-F5344CB8AC3E}">
        <p14:creationId xmlns:p14="http://schemas.microsoft.com/office/powerpoint/2010/main" val="210370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16</a:t>
            </a:r>
          </a:p>
        </p:txBody>
      </p:sp>
      <p:sp>
        <p:nvSpPr>
          <p:cNvPr id="8" name="Title 1">
            <a:extLst>
              <a:ext uri="{FF2B5EF4-FFF2-40B4-BE49-F238E27FC236}">
                <a16:creationId xmlns:a16="http://schemas.microsoft.com/office/drawing/2014/main" id="{1D5E3360-124F-F377-B380-C5FAF9F0A00B}"/>
              </a:ext>
            </a:extLst>
          </p:cNvPr>
          <p:cNvSpPr txBox="1">
            <a:spLocks/>
          </p:cNvSpPr>
          <p:nvPr/>
        </p:nvSpPr>
        <p:spPr bwMode="auto">
          <a:xfrm>
            <a:off x="374073" y="4806298"/>
            <a:ext cx="8397787" cy="109728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1200" dirty="0">
                <a:solidFill>
                  <a:srgbClr val="102A7E"/>
                </a:solidFill>
                <a:latin typeface="Century Gothic" panose="020B0502020202020204" pitchFamily="34" charset="0"/>
                <a:cs typeface="Calibri" pitchFamily="34" charset="0"/>
              </a:rPr>
              <a:t>For more information, download the </a:t>
            </a:r>
            <a:r>
              <a:rPr lang="en-US" sz="1200" b="1" dirty="0">
                <a:solidFill>
                  <a:srgbClr val="102A7E"/>
                </a:solidFill>
                <a:latin typeface="Century Gothic" panose="020B0502020202020204" pitchFamily="34" charset="0"/>
                <a:cs typeface="Calibri" pitchFamily="34" charset="0"/>
                <a:hlinkClick r:id="rId3"/>
              </a:rPr>
              <a:t>Applied Economics </a:t>
            </a:r>
            <a:r>
              <a:rPr lang="en-US" sz="1200" b="1" dirty="0">
                <a:solidFill>
                  <a:srgbClr val="102A7E"/>
                </a:solidFill>
                <a:latin typeface="Century Gothic" panose="020B0502020202020204" pitchFamily="34" charset="0"/>
                <a:cs typeface="Calibri" pitchFamily="34" charset="0"/>
                <a:hlinkClick r:id="rId4"/>
              </a:rPr>
              <a:t>Handbook</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or research articles (</a:t>
            </a:r>
            <a:r>
              <a:rPr lang="en-US" sz="1200" b="1" dirty="0">
                <a:solidFill>
                  <a:srgbClr val="102A7E"/>
                </a:solidFill>
                <a:latin typeface="Century Gothic" panose="020B0502020202020204" pitchFamily="34" charset="0"/>
                <a:cs typeface="Calibri" pitchFamily="34" charset="0"/>
                <a:hlinkClick r:id="rId5"/>
              </a:rPr>
              <a:t>2018</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&amp; </a:t>
            </a:r>
            <a:r>
              <a:rPr lang="en-US" sz="1200" b="1" dirty="0">
                <a:solidFill>
                  <a:srgbClr val="102A7E"/>
                </a:solidFill>
                <a:latin typeface="Century Gothic" panose="020B0502020202020204" pitchFamily="34" charset="0"/>
                <a:cs typeface="Calibri" pitchFamily="34" charset="0"/>
                <a:hlinkClick r:id="rId6"/>
              </a:rPr>
              <a:t>2022</a:t>
            </a:r>
            <a:r>
              <a:rPr lang="en-US" sz="1200" dirty="0">
                <a:solidFill>
                  <a:srgbClr val="102A7E"/>
                </a:solidFill>
                <a:latin typeface="Century Gothic" panose="020B0502020202020204" pitchFamily="34" charset="0"/>
                <a:cs typeface="Calibri" pitchFamily="34" charset="0"/>
              </a:rPr>
              <a:t>) analyzing the effect of inflation and rising interest rates on the equipment finance industry.</a:t>
            </a:r>
          </a:p>
        </p:txBody>
      </p:sp>
      <p:pic>
        <p:nvPicPr>
          <p:cNvPr id="10" name="Picture 9">
            <a:extLst>
              <a:ext uri="{FF2B5EF4-FFF2-40B4-BE49-F238E27FC236}">
                <a16:creationId xmlns:a16="http://schemas.microsoft.com/office/drawing/2014/main" id="{D7374914-0F62-F2F5-3424-61701B7C7B3B}"/>
              </a:ext>
            </a:extLst>
          </p:cNvPr>
          <p:cNvPicPr>
            <a:picLocks noChangeAspect="1"/>
          </p:cNvPicPr>
          <p:nvPr/>
        </p:nvPicPr>
        <p:blipFill rotWithShape="1">
          <a:blip r:embed="rId7"/>
          <a:srcRect l="1358" t="855" r="953" b="1195"/>
          <a:stretch/>
        </p:blipFill>
        <p:spPr>
          <a:xfrm>
            <a:off x="708398" y="1716578"/>
            <a:ext cx="2387095" cy="3088350"/>
          </a:xfrm>
          <a:prstGeom prst="rect">
            <a:avLst/>
          </a:prstGeom>
          <a:ln w="6350">
            <a:solidFill>
              <a:schemeClr val="bg1">
                <a:lumMod val="85000"/>
              </a:schemeClr>
            </a:solidFill>
          </a:ln>
        </p:spPr>
      </p:pic>
      <p:pic>
        <p:nvPicPr>
          <p:cNvPr id="11" name="Picture 10" descr="Text&#10;&#10;Description automatically generated">
            <a:extLst>
              <a:ext uri="{FF2B5EF4-FFF2-40B4-BE49-F238E27FC236}">
                <a16:creationId xmlns:a16="http://schemas.microsoft.com/office/drawing/2014/main" id="{EA3D92F2-954F-25E3-3A6A-FA254C7650BA}"/>
              </a:ext>
            </a:extLst>
          </p:cNvPr>
          <p:cNvPicPr>
            <a:picLocks noChangeAspect="1"/>
          </p:cNvPicPr>
          <p:nvPr/>
        </p:nvPicPr>
        <p:blipFill rotWithShape="1">
          <a:blip r:embed="rId8"/>
          <a:srcRect b="2949"/>
          <a:stretch/>
        </p:blipFill>
        <p:spPr>
          <a:xfrm>
            <a:off x="5962096" y="1716578"/>
            <a:ext cx="2451359" cy="3089720"/>
          </a:xfrm>
          <a:prstGeom prst="rect">
            <a:avLst/>
          </a:prstGeom>
          <a:ln w="6350">
            <a:solidFill>
              <a:schemeClr val="bg1">
                <a:lumMod val="85000"/>
              </a:schemeClr>
            </a:solidFill>
          </a:ln>
        </p:spPr>
      </p:pic>
      <p:pic>
        <p:nvPicPr>
          <p:cNvPr id="15" name="Picture 14">
            <a:extLst>
              <a:ext uri="{FF2B5EF4-FFF2-40B4-BE49-F238E27FC236}">
                <a16:creationId xmlns:a16="http://schemas.microsoft.com/office/drawing/2014/main" id="{547D64A6-0B92-2500-2914-782342019ACE}"/>
              </a:ext>
            </a:extLst>
          </p:cNvPr>
          <p:cNvPicPr>
            <a:picLocks noChangeAspect="1"/>
          </p:cNvPicPr>
          <p:nvPr/>
        </p:nvPicPr>
        <p:blipFill rotWithShape="1">
          <a:blip r:embed="rId9"/>
          <a:srcRect l="1645" t="734" b="993"/>
          <a:stretch/>
        </p:blipFill>
        <p:spPr>
          <a:xfrm>
            <a:off x="3335248" y="1716578"/>
            <a:ext cx="2387094" cy="3078919"/>
          </a:xfrm>
          <a:prstGeom prst="rect">
            <a:avLst/>
          </a:prstGeom>
          <a:ln w="6350">
            <a:solidFill>
              <a:schemeClr val="bg1">
                <a:lumMod val="85000"/>
              </a:schemeClr>
            </a:solidFill>
          </a:ln>
        </p:spPr>
      </p:pic>
      <p:pic>
        <p:nvPicPr>
          <p:cNvPr id="2" name="Picture 5" descr="C:\Users\Public\Documents\ELFF\ELFF logo.jpg">
            <a:extLst>
              <a:ext uri="{FF2B5EF4-FFF2-40B4-BE49-F238E27FC236}">
                <a16:creationId xmlns:a16="http://schemas.microsoft.com/office/drawing/2014/main" id="{97074556-68DF-C859-C42B-3A3E8524B0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199" y="5993046"/>
            <a:ext cx="262231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736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Notes</a:t>
            </a:r>
          </a:p>
        </p:txBody>
      </p:sp>
      <p:sp>
        <p:nvSpPr>
          <p:cNvPr id="6" name="TextBox 5"/>
          <p:cNvSpPr txBox="1"/>
          <p:nvPr/>
        </p:nvSpPr>
        <p:spPr>
          <a:xfrm>
            <a:off x="389207" y="1432508"/>
            <a:ext cx="8194022" cy="3693319"/>
          </a:xfrm>
          <a:prstGeom prst="rect">
            <a:avLst/>
          </a:prstGeom>
          <a:noFill/>
        </p:spPr>
        <p:txBody>
          <a:bodyPr wrap="square" rtlCol="0">
            <a:spAutoFit/>
          </a:bodyPr>
          <a:lstStyle/>
          <a:p>
            <a:r>
              <a:rPr lang="en-US" sz="1400" b="1" dirty="0"/>
              <a:t>*U.S. Equipment &amp; Software Investment Momentum Monitor (Slide 10)</a:t>
            </a:r>
          </a:p>
          <a:p>
            <a:endParaRPr lang="en-US" sz="1100" dirty="0"/>
          </a:p>
          <a:p>
            <a:pPr marL="171450" indent="-171450">
              <a:buFont typeface="Arial" panose="020B0604020202020204" pitchFamily="34" charset="0"/>
              <a:buChar char="•"/>
            </a:pPr>
            <a:r>
              <a:rPr lang="en-US" sz="1100" i="1" dirty="0">
                <a:solidFill>
                  <a:schemeClr val="bg1">
                    <a:lumMod val="50000"/>
                  </a:schemeClr>
                </a:solidFill>
              </a:rPr>
              <a:t>Published monthly, the U.S. Equipment &amp; Software Investment Momentum Monitor is a set of leading indicators for the equipment sector consisting of indices for various equipment and software investment verticals.  These indices are designed to identify turning points in their respective investment cycles with a ~6-month lead time.</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Each index is comprised of ~20 high-frequency indicators and is statistically optimized to signal turning points in the investment cycle without giving false readings of shifts in momentum. </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The Momentum Monitor covers 12 equipment and software verticals as defined by the U.S. Department of Commerce Bureau of Economic Analysis. These verticals include aircraft, agriculture machinery, computers, construction machinery, materials handling equipment, medical equipment, mining and oilfield equipment, other industrial equipment, railroad equipment, ships and boats, software, and trucks.</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“Recent Momentum" represents the degree of an indicator's recent acceleration or deceleration in the past month relative to its average movement during the previous 3 months. Ratings closer to "0" represent an indicator that is rapidly decelerating, while ratings closer to “10” represent an indicator that is rapidly accelerating.</a:t>
            </a:r>
          </a:p>
          <a:p>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"Historical Strength" represents the strength or weakness of an indicator in the past month relative to its typical level since 1999. Ratings closer to "0" represent an indicator that is weaker than average, while ratings closer to "10" represent an indicator that is stronger than average.</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17</a:t>
            </a:r>
          </a:p>
        </p:txBody>
      </p:sp>
      <p:pic>
        <p:nvPicPr>
          <p:cNvPr id="8" name="Picture 5" descr="C:\Users\Public\Documents\ELFF\ELFF logo.jpg">
            <a:extLst>
              <a:ext uri="{FF2B5EF4-FFF2-40B4-BE49-F238E27FC236}">
                <a16:creationId xmlns:a16="http://schemas.microsoft.com/office/drawing/2014/main" id="{E6F30DFF-873B-48BA-9483-D9F64160F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4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79" y="648762"/>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Data: Table of Contents</a:t>
            </a:r>
          </a:p>
        </p:txBody>
      </p:sp>
      <p:sp>
        <p:nvSpPr>
          <p:cNvPr id="130" name="Rectangle 129"/>
          <p:cNvSpPr/>
          <p:nvPr/>
        </p:nvSpPr>
        <p:spPr>
          <a:xfrm>
            <a:off x="3054900" y="3191997"/>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2. Investment</a:t>
            </a:r>
          </a:p>
        </p:txBody>
      </p:sp>
      <p:grpSp>
        <p:nvGrpSpPr>
          <p:cNvPr id="15" name="Group 14"/>
          <p:cNvGrpSpPr/>
          <p:nvPr/>
        </p:nvGrpSpPr>
        <p:grpSpPr>
          <a:xfrm>
            <a:off x="2363498" y="3191997"/>
            <a:ext cx="1046472" cy="694861"/>
            <a:chOff x="2363498" y="3191997"/>
            <a:chExt cx="1046472" cy="694861"/>
          </a:xfrm>
        </p:grpSpPr>
        <p:sp>
          <p:nvSpPr>
            <p:cNvPr id="131" name="Freeform 130"/>
            <p:cNvSpPr>
              <a:spLocks noChangeArrowheads="1"/>
            </p:cNvSpPr>
            <p:nvPr/>
          </p:nvSpPr>
          <p:spPr bwMode="gray">
            <a:xfrm>
              <a:off x="2363498" y="3191997"/>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1"/>
            </a:solidFill>
            <a:ln>
              <a:noFill/>
            </a:ln>
            <a:effectLst/>
          </p:spPr>
          <p:txBody>
            <a:bodyPr wrap="square" anchor="ctr">
              <a:noAutofit/>
            </a:bodyPr>
            <a:lstStyle/>
            <a:p>
              <a:endParaRPr lang="en-US" dirty="0"/>
            </a:p>
          </p:txBody>
        </p:sp>
        <p:sp>
          <p:nvSpPr>
            <p:cNvPr id="50" name="Freeform 780"/>
            <p:cNvSpPr>
              <a:spLocks noChangeAspect="1" noEditPoints="1"/>
            </p:cNvSpPr>
            <p:nvPr/>
          </p:nvSpPr>
          <p:spPr bwMode="auto">
            <a:xfrm>
              <a:off x="2521858" y="3308584"/>
              <a:ext cx="389489" cy="461689"/>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3054900" y="4271698"/>
            <a:ext cx="3725602" cy="694860"/>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3. Business Health</a:t>
            </a:r>
          </a:p>
        </p:txBody>
      </p:sp>
      <p:grpSp>
        <p:nvGrpSpPr>
          <p:cNvPr id="28" name="Group 27"/>
          <p:cNvGrpSpPr/>
          <p:nvPr/>
        </p:nvGrpSpPr>
        <p:grpSpPr>
          <a:xfrm>
            <a:off x="2363498" y="4271698"/>
            <a:ext cx="1046472" cy="694860"/>
            <a:chOff x="2363498" y="4271698"/>
            <a:chExt cx="1046472" cy="694860"/>
          </a:xfrm>
        </p:grpSpPr>
        <p:sp>
          <p:nvSpPr>
            <p:cNvPr id="113" name="Freeform 112"/>
            <p:cNvSpPr>
              <a:spLocks noChangeArrowheads="1"/>
            </p:cNvSpPr>
            <p:nvPr/>
          </p:nvSpPr>
          <p:spPr bwMode="gray">
            <a:xfrm>
              <a:off x="2363498" y="4271698"/>
              <a:ext cx="1046472" cy="694860"/>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2"/>
            </a:solidFill>
            <a:ln>
              <a:noFill/>
            </a:ln>
            <a:effectLst/>
          </p:spPr>
          <p:txBody>
            <a:bodyPr wrap="square" anchor="ctr">
              <a:noAutofit/>
            </a:bodyPr>
            <a:lstStyle/>
            <a:p>
              <a:endParaRPr lang="en-US" dirty="0"/>
            </a:p>
          </p:txBody>
        </p:sp>
        <p:grpSp>
          <p:nvGrpSpPr>
            <p:cNvPr id="76" name="Group 945"/>
            <p:cNvGrpSpPr>
              <a:grpSpLocks noChangeAspect="1"/>
            </p:cNvGrpSpPr>
            <p:nvPr/>
          </p:nvGrpSpPr>
          <p:grpSpPr bwMode="auto">
            <a:xfrm>
              <a:off x="2563158" y="4372220"/>
              <a:ext cx="275292" cy="496829"/>
              <a:chOff x="1570" y="1754"/>
              <a:chExt cx="169" cy="305"/>
            </a:xfrm>
            <a:solidFill>
              <a:schemeClr val="bg1"/>
            </a:solidFill>
          </p:grpSpPr>
          <p:sp>
            <p:nvSpPr>
              <p:cNvPr id="77"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8"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9"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81" name="Rectangle 80"/>
          <p:cNvSpPr/>
          <p:nvPr/>
        </p:nvSpPr>
        <p:spPr>
          <a:xfrm>
            <a:off x="3054900" y="2111828"/>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1. Overall Economy</a:t>
            </a:r>
          </a:p>
        </p:txBody>
      </p:sp>
      <p:sp>
        <p:nvSpPr>
          <p:cNvPr id="163" name="TextBox 162"/>
          <p:cNvSpPr txBox="1"/>
          <p:nvPr/>
        </p:nvSpPr>
        <p:spPr>
          <a:xfrm>
            <a:off x="6286418" y="2485567"/>
            <a:ext cx="458780" cy="277000"/>
          </a:xfrm>
          <a:prstGeom prst="rect">
            <a:avLst/>
          </a:prstGeom>
          <a:noFill/>
        </p:spPr>
        <p:txBody>
          <a:bodyPr wrap="none" rtlCol="0">
            <a:spAutoFit/>
          </a:bodyPr>
          <a:lstStyle/>
          <a:p>
            <a:r>
              <a:rPr lang="en-US" sz="1200" b="1" i="1" dirty="0"/>
              <a:t>p. 3</a:t>
            </a:r>
          </a:p>
        </p:txBody>
      </p:sp>
      <p:grpSp>
        <p:nvGrpSpPr>
          <p:cNvPr id="14" name="Group 13"/>
          <p:cNvGrpSpPr/>
          <p:nvPr/>
        </p:nvGrpSpPr>
        <p:grpSpPr>
          <a:xfrm>
            <a:off x="2363498" y="2111828"/>
            <a:ext cx="1046472" cy="694861"/>
            <a:chOff x="2363498" y="2111828"/>
            <a:chExt cx="1046472" cy="694861"/>
          </a:xfrm>
        </p:grpSpPr>
        <p:sp>
          <p:nvSpPr>
            <p:cNvPr id="86" name="Freeform 85"/>
            <p:cNvSpPr>
              <a:spLocks noChangeArrowheads="1"/>
            </p:cNvSpPr>
            <p:nvPr/>
          </p:nvSpPr>
          <p:spPr bwMode="gray">
            <a:xfrm>
              <a:off x="2363498" y="2111828"/>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rgbClr val="102A7D"/>
            </a:solidFill>
            <a:ln>
              <a:solidFill>
                <a:schemeClr val="bg1"/>
              </a:solidFill>
            </a:ln>
            <a:effectLst/>
          </p:spPr>
          <p:txBody>
            <a:bodyPr wrap="square" anchor="ctr">
              <a:noAutofit/>
            </a:bodyPr>
            <a:lstStyle/>
            <a:p>
              <a:endParaRPr lang="en-US" dirty="0">
                <a:highlight>
                  <a:srgbClr val="FFFF00"/>
                </a:highlight>
              </a:endParaRPr>
            </a:p>
          </p:txBody>
        </p:sp>
        <p:grpSp>
          <p:nvGrpSpPr>
            <p:cNvPr id="108" name="Gruppieren 18"/>
            <p:cNvGrpSpPr>
              <a:grpSpLocks noChangeAspect="1"/>
            </p:cNvGrpSpPr>
            <p:nvPr/>
          </p:nvGrpSpPr>
          <p:grpSpPr>
            <a:xfrm>
              <a:off x="2520049" y="2314496"/>
              <a:ext cx="412686" cy="289525"/>
              <a:chOff x="5276852" y="3736975"/>
              <a:chExt cx="508000" cy="356394"/>
            </a:xfrm>
            <a:solidFill>
              <a:schemeClr val="bg1"/>
            </a:solidFill>
          </p:grpSpPr>
          <p:sp>
            <p:nvSpPr>
              <p:cNvPr id="10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highlight>
                    <a:srgbClr val="FFFF00"/>
                  </a:highlight>
                </a:endParaRPr>
              </a:p>
            </p:txBody>
          </p:sp>
          <p:sp>
            <p:nvSpPr>
              <p:cNvPr id="11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highlight>
                    <a:srgbClr val="FFFF00"/>
                  </a:highlight>
                </a:endParaRPr>
              </a:p>
            </p:txBody>
          </p:sp>
        </p:grpSp>
      </p:grpSp>
      <p:sp>
        <p:nvSpPr>
          <p:cNvPr id="9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2</a:t>
            </a:fld>
            <a:endParaRPr lang="en-US" sz="1050" dirty="0">
              <a:solidFill>
                <a:srgbClr val="102A7E">
                  <a:tint val="75000"/>
                </a:srgbClr>
              </a:solidFill>
              <a:latin typeface="Century Gothic"/>
            </a:endParaRPr>
          </a:p>
        </p:txBody>
      </p:sp>
      <p:sp>
        <p:nvSpPr>
          <p:cNvPr id="105" name="TextBox 104"/>
          <p:cNvSpPr txBox="1"/>
          <p:nvPr/>
        </p:nvSpPr>
        <p:spPr>
          <a:xfrm>
            <a:off x="6326202" y="3609858"/>
            <a:ext cx="458780" cy="276999"/>
          </a:xfrm>
          <a:prstGeom prst="rect">
            <a:avLst/>
          </a:prstGeom>
          <a:noFill/>
        </p:spPr>
        <p:txBody>
          <a:bodyPr wrap="none" rtlCol="0">
            <a:spAutoFit/>
          </a:bodyPr>
          <a:lstStyle/>
          <a:p>
            <a:r>
              <a:rPr lang="en-US" sz="1200" b="1" i="1" dirty="0"/>
              <a:t>p. 9</a:t>
            </a:r>
          </a:p>
        </p:txBody>
      </p:sp>
      <p:sp>
        <p:nvSpPr>
          <p:cNvPr id="111" name="TextBox 110"/>
          <p:cNvSpPr txBox="1"/>
          <p:nvPr/>
        </p:nvSpPr>
        <p:spPr>
          <a:xfrm>
            <a:off x="6261704" y="4619128"/>
            <a:ext cx="545342" cy="276999"/>
          </a:xfrm>
          <a:prstGeom prst="rect">
            <a:avLst/>
          </a:prstGeom>
          <a:noFill/>
        </p:spPr>
        <p:txBody>
          <a:bodyPr wrap="none" rtlCol="0">
            <a:spAutoFit/>
          </a:bodyPr>
          <a:lstStyle/>
          <a:p>
            <a:r>
              <a:rPr lang="en-US" sz="1200" b="1" i="1" dirty="0"/>
              <a:t>p. 12</a:t>
            </a:r>
          </a:p>
        </p:txBody>
      </p:sp>
      <p:pic>
        <p:nvPicPr>
          <p:cNvPr id="26" name="Picture 5" descr="C:\Users\Public\Documents\ELFF\ELFF logo.jpg">
            <a:extLst>
              <a:ext uri="{FF2B5EF4-FFF2-40B4-BE49-F238E27FC236}">
                <a16:creationId xmlns:a16="http://schemas.microsoft.com/office/drawing/2014/main" id="{9EE325C0-FC31-44C1-A7B7-FE00F0113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9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9126FDA-C552-5F7A-B106-DB386C740F15}"/>
              </a:ext>
            </a:extLst>
          </p:cNvPr>
          <p:cNvSpPr/>
          <p:nvPr/>
        </p:nvSpPr>
        <p:spPr>
          <a:xfrm>
            <a:off x="7566661" y="2317825"/>
            <a:ext cx="1120676" cy="36199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B21BBBAA-AD2A-7788-49DB-54C2121CA337}"/>
              </a:ext>
            </a:extLst>
          </p:cNvPr>
          <p:cNvCxnSpPr>
            <a:cxnSpLocks/>
          </p:cNvCxnSpPr>
          <p:nvPr/>
        </p:nvCxnSpPr>
        <p:spPr>
          <a:xfrm>
            <a:off x="803369" y="3686456"/>
            <a:ext cx="6763292" cy="0"/>
          </a:xfrm>
          <a:prstGeom prst="line">
            <a:avLst/>
          </a:prstGeom>
          <a:ln w="317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0A701EE4-8A16-E2CE-7AEF-96489825D8DD}"/>
              </a:ext>
            </a:extLst>
          </p:cNvPr>
          <p:cNvSpPr txBox="1"/>
          <p:nvPr/>
        </p:nvSpPr>
        <p:spPr>
          <a:xfrm>
            <a:off x="7696199" y="2330805"/>
            <a:ext cx="921825" cy="307777"/>
          </a:xfrm>
          <a:prstGeom prst="rect">
            <a:avLst/>
          </a:prstGeom>
          <a:noFill/>
        </p:spPr>
        <p:txBody>
          <a:bodyPr wrap="square" rtlCol="0">
            <a:spAutoFit/>
          </a:bodyPr>
          <a:lstStyle/>
          <a:p>
            <a:pPr algn="ctr"/>
            <a:r>
              <a:rPr lang="en-US" sz="1400" i="1" dirty="0"/>
              <a:t>Forecast</a:t>
            </a:r>
          </a:p>
        </p:txBody>
      </p:sp>
      <p:sp>
        <p:nvSpPr>
          <p:cNvPr id="149" name="Rectangle 148"/>
          <p:cNvSpPr/>
          <p:nvPr/>
        </p:nvSpPr>
        <p:spPr>
          <a:xfrm>
            <a:off x="-47831" y="-146518"/>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Text Placeholder 2"/>
          <p:cNvSpPr txBox="1">
            <a:spLocks/>
          </p:cNvSpPr>
          <p:nvPr/>
        </p:nvSpPr>
        <p:spPr>
          <a:xfrm>
            <a:off x="0" y="-2337"/>
            <a:ext cx="9143999" cy="251507"/>
          </a:xfrm>
          <a:prstGeom prst="rect">
            <a:avLst/>
          </a:prstGeom>
        </p:spPr>
        <p:txBody>
          <a:bodyPr anchor="ctr"/>
          <a:lstStyle>
            <a:lvl1pPr marL="342900" indent="-342900" algn="l" rtl="0" eaLnBrk="0" fontAlgn="base" hangingPunct="0">
              <a:spcBef>
                <a:spcPct val="20000"/>
              </a:spcBef>
              <a:spcAft>
                <a:spcPct val="0"/>
              </a:spcAft>
              <a:buBlip>
                <a:blip r:embed="rId3"/>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900" i="1" dirty="0">
              <a:solidFill>
                <a:schemeClr val="bg1">
                  <a:lumMod val="50000"/>
                </a:schemeClr>
              </a:solidFill>
            </a:endParaRPr>
          </a:p>
        </p:txBody>
      </p:sp>
      <p:sp>
        <p:nvSpPr>
          <p:cNvPr id="189" name="Rectangle 188"/>
          <p:cNvSpPr/>
          <p:nvPr/>
        </p:nvSpPr>
        <p:spPr>
          <a:xfrm>
            <a:off x="-36944" y="-120186"/>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Text Placeholder 4"/>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grpSp>
        <p:nvGrpSpPr>
          <p:cNvPr id="51" name="Group 50"/>
          <p:cNvGrpSpPr/>
          <p:nvPr/>
        </p:nvGrpSpPr>
        <p:grpSpPr>
          <a:xfrm>
            <a:off x="3127706" y="1193930"/>
            <a:ext cx="2181096" cy="354703"/>
            <a:chOff x="3481452" y="1169297"/>
            <a:chExt cx="2181096" cy="354703"/>
          </a:xfrm>
        </p:grpSpPr>
        <p:grpSp>
          <p:nvGrpSpPr>
            <p:cNvPr id="52" name="Group 51"/>
            <p:cNvGrpSpPr/>
            <p:nvPr/>
          </p:nvGrpSpPr>
          <p:grpSpPr>
            <a:xfrm>
              <a:off x="4170628" y="1169297"/>
              <a:ext cx="802744" cy="354703"/>
              <a:chOff x="4170628" y="1169297"/>
              <a:chExt cx="802744" cy="354703"/>
            </a:xfrm>
          </p:grpSpPr>
          <p:sp>
            <p:nvSpPr>
              <p:cNvPr id="61" name="Chevron 157"/>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62" name="Group 945"/>
              <p:cNvGrpSpPr>
                <a:grpSpLocks noChangeAspect="1"/>
              </p:cNvGrpSpPr>
              <p:nvPr/>
            </p:nvGrpSpPr>
            <p:grpSpPr bwMode="auto">
              <a:xfrm>
                <a:off x="4490966" y="1200403"/>
                <a:ext cx="162069" cy="292491"/>
                <a:chOff x="1570" y="1754"/>
                <a:chExt cx="169" cy="305"/>
              </a:xfrm>
              <a:solidFill>
                <a:schemeClr val="bg1"/>
              </a:solidFill>
            </p:grpSpPr>
            <p:sp>
              <p:nvSpPr>
                <p:cNvPr id="63"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4"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5"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3" name="Group 52"/>
            <p:cNvGrpSpPr/>
            <p:nvPr/>
          </p:nvGrpSpPr>
          <p:grpSpPr>
            <a:xfrm>
              <a:off x="3481452" y="1169297"/>
              <a:ext cx="802744" cy="354703"/>
              <a:chOff x="3481452" y="1169297"/>
              <a:chExt cx="802744" cy="354703"/>
            </a:xfrm>
          </p:grpSpPr>
          <p:sp>
            <p:nvSpPr>
              <p:cNvPr id="57" name="Chevron 156"/>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58" name="Gruppieren 18"/>
              <p:cNvGrpSpPr>
                <a:grpSpLocks noChangeAspect="1"/>
              </p:cNvGrpSpPr>
              <p:nvPr/>
            </p:nvGrpSpPr>
            <p:grpSpPr>
              <a:xfrm>
                <a:off x="3701205" y="1219231"/>
                <a:ext cx="363238" cy="254834"/>
                <a:chOff x="5276852" y="3736975"/>
                <a:chExt cx="508000" cy="356394"/>
              </a:xfrm>
              <a:solidFill>
                <a:schemeClr val="bg1"/>
              </a:solidFill>
            </p:grpSpPr>
            <p:sp>
              <p:nvSpPr>
                <p:cNvPr id="5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6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4" name="Group 53"/>
            <p:cNvGrpSpPr/>
            <p:nvPr/>
          </p:nvGrpSpPr>
          <p:grpSpPr>
            <a:xfrm>
              <a:off x="4859804" y="1169297"/>
              <a:ext cx="802744" cy="354703"/>
              <a:chOff x="4859804" y="1169297"/>
              <a:chExt cx="802744" cy="354703"/>
            </a:xfrm>
          </p:grpSpPr>
          <p:sp>
            <p:nvSpPr>
              <p:cNvPr id="55"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56"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3</a:t>
            </a:fld>
            <a:endParaRPr lang="en-US" sz="1050" dirty="0">
              <a:solidFill>
                <a:srgbClr val="102A7E">
                  <a:tint val="75000"/>
                </a:srgbClr>
              </a:solidFill>
              <a:latin typeface="Century Gothic"/>
            </a:endParaRPr>
          </a:p>
        </p:txBody>
      </p:sp>
      <p:sp>
        <p:nvSpPr>
          <p:cNvPr id="90"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rPr>
              <a:t>The U.S. economy expanded at 1.4% (SAAR) in the first quarter of 2024, a slowdown from 3.4% growth in Q4 2023. </a:t>
            </a:r>
          </a:p>
        </p:txBody>
      </p:sp>
      <p:sp>
        <p:nvSpPr>
          <p:cNvPr id="93" name="TextBox 92"/>
          <p:cNvSpPr txBox="1"/>
          <p:nvPr/>
        </p:nvSpPr>
        <p:spPr>
          <a:xfrm rot="16200000">
            <a:off x="-421682" y="421682"/>
            <a:ext cx="1097280" cy="253916"/>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33" name="Picture 5" descr="C:\Users\Public\Documents\ELFF\ELFF logo.jpg">
            <a:extLst>
              <a:ext uri="{FF2B5EF4-FFF2-40B4-BE49-F238E27FC236}">
                <a16:creationId xmlns:a16="http://schemas.microsoft.com/office/drawing/2014/main" id="{47E3922D-4C6C-4ACD-A30C-BC56353B0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ular Callout 40">
            <a:extLst>
              <a:ext uri="{FF2B5EF4-FFF2-40B4-BE49-F238E27FC236}">
                <a16:creationId xmlns:a16="http://schemas.microsoft.com/office/drawing/2014/main" id="{D31E36CD-E4EC-6234-6319-84892737FEED}"/>
              </a:ext>
            </a:extLst>
          </p:cNvPr>
          <p:cNvSpPr>
            <a:spLocks noChangeAspect="1"/>
          </p:cNvSpPr>
          <p:nvPr/>
        </p:nvSpPr>
        <p:spPr>
          <a:xfrm>
            <a:off x="4349652" y="2664899"/>
            <a:ext cx="1570595" cy="449335"/>
          </a:xfrm>
          <a:prstGeom prst="wedgeRectCallout">
            <a:avLst>
              <a:gd name="adj1" fmla="val -34064"/>
              <a:gd name="adj2" fmla="val 164261"/>
            </a:avLst>
          </a:prstGeom>
          <a:solidFill>
            <a:schemeClr val="bg1">
              <a:lumMod val="95000"/>
            </a:schemeClr>
          </a:solidFill>
          <a:ln w="3175">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102A7E"/>
                </a:solidFill>
                <a:latin typeface="Century Gothic" panose="020B0502020202020204" pitchFamily="34" charset="0"/>
                <a:cs typeface="Calibri" pitchFamily="34" charset="0"/>
              </a:rPr>
              <a:t>30-Year Quarterly Average = 2.6%</a:t>
            </a:r>
          </a:p>
        </p:txBody>
      </p:sp>
      <p:sp>
        <p:nvSpPr>
          <p:cNvPr id="76" name="TextBox 75">
            <a:extLst>
              <a:ext uri="{FF2B5EF4-FFF2-40B4-BE49-F238E27FC236}">
                <a16:creationId xmlns:a16="http://schemas.microsoft.com/office/drawing/2014/main" id="{3AAD8F23-89AE-B562-C3E7-40B7A3B201E0}"/>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GDP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Annualized % Change from Prior Quarter</a:t>
            </a:r>
          </a:p>
        </p:txBody>
      </p:sp>
      <p:sp>
        <p:nvSpPr>
          <p:cNvPr id="5" name="Arrow: Down 4">
            <a:extLst>
              <a:ext uri="{FF2B5EF4-FFF2-40B4-BE49-F238E27FC236}">
                <a16:creationId xmlns:a16="http://schemas.microsoft.com/office/drawing/2014/main" id="{EBDB0E0A-BA40-C4E6-52E0-8889B41B4751}"/>
              </a:ext>
            </a:extLst>
          </p:cNvPr>
          <p:cNvSpPr/>
          <p:nvPr/>
        </p:nvSpPr>
        <p:spPr>
          <a:xfrm rot="10800000">
            <a:off x="3486245" y="233510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07C7B67-1FCF-3C60-EA54-178C77D636E1}"/>
              </a:ext>
            </a:extLst>
          </p:cNvPr>
          <p:cNvSpPr txBox="1"/>
          <p:nvPr/>
        </p:nvSpPr>
        <p:spPr>
          <a:xfrm rot="16200000">
            <a:off x="3304411" y="3029215"/>
            <a:ext cx="561672" cy="246221"/>
          </a:xfrm>
          <a:prstGeom prst="rect">
            <a:avLst/>
          </a:prstGeom>
          <a:noFill/>
        </p:spPr>
        <p:txBody>
          <a:bodyPr wrap="square" rtlCol="0">
            <a:spAutoFit/>
          </a:bodyPr>
          <a:lstStyle/>
          <a:p>
            <a:pPr algn="r"/>
            <a:r>
              <a:rPr lang="en-US" sz="1000" b="1" dirty="0">
                <a:solidFill>
                  <a:schemeClr val="bg1"/>
                </a:solidFill>
              </a:rPr>
              <a:t>35.3%</a:t>
            </a:r>
          </a:p>
        </p:txBody>
      </p:sp>
      <p:sp>
        <p:nvSpPr>
          <p:cNvPr id="7" name="Arrow: Down 6">
            <a:extLst>
              <a:ext uri="{FF2B5EF4-FFF2-40B4-BE49-F238E27FC236}">
                <a16:creationId xmlns:a16="http://schemas.microsoft.com/office/drawing/2014/main" id="{341BEEBA-F5C2-09D7-A9FC-AC2C561E81E9}"/>
              </a:ext>
            </a:extLst>
          </p:cNvPr>
          <p:cNvSpPr/>
          <p:nvPr/>
        </p:nvSpPr>
        <p:spPr>
          <a:xfrm>
            <a:off x="3111422" y="5340892"/>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AEBFD63-3E06-A056-078A-41F161664D72}"/>
              </a:ext>
            </a:extLst>
          </p:cNvPr>
          <p:cNvSpPr txBox="1"/>
          <p:nvPr/>
        </p:nvSpPr>
        <p:spPr>
          <a:xfrm rot="5400000">
            <a:off x="2897435" y="4903349"/>
            <a:ext cx="628864" cy="246221"/>
          </a:xfrm>
          <a:prstGeom prst="rect">
            <a:avLst/>
          </a:prstGeom>
          <a:noFill/>
        </p:spPr>
        <p:txBody>
          <a:bodyPr wrap="square" rtlCol="0">
            <a:spAutoFit/>
          </a:bodyPr>
          <a:lstStyle/>
          <a:p>
            <a:pPr algn="r"/>
            <a:r>
              <a:rPr lang="en-US" sz="1000" b="1" dirty="0">
                <a:solidFill>
                  <a:schemeClr val="bg1"/>
                </a:solidFill>
              </a:rPr>
              <a:t>-29.9%</a:t>
            </a:r>
          </a:p>
        </p:txBody>
      </p:sp>
      <p:sp>
        <p:nvSpPr>
          <p:cNvPr id="3" name="Arrow: Down 2">
            <a:extLst>
              <a:ext uri="{FF2B5EF4-FFF2-40B4-BE49-F238E27FC236}">
                <a16:creationId xmlns:a16="http://schemas.microsoft.com/office/drawing/2014/main" id="{F2705188-D7BC-1DFC-055F-A01258F77739}"/>
              </a:ext>
            </a:extLst>
          </p:cNvPr>
          <p:cNvSpPr/>
          <p:nvPr/>
        </p:nvSpPr>
        <p:spPr>
          <a:xfrm rot="10800000">
            <a:off x="1911817" y="2524043"/>
            <a:ext cx="110201"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 name="Arrow: Down 3">
            <a:extLst>
              <a:ext uri="{FF2B5EF4-FFF2-40B4-BE49-F238E27FC236}">
                <a16:creationId xmlns:a16="http://schemas.microsoft.com/office/drawing/2014/main" id="{1D8206C8-D212-E138-54FE-AF4FFEB41146}"/>
              </a:ext>
            </a:extLst>
          </p:cNvPr>
          <p:cNvSpPr/>
          <p:nvPr/>
        </p:nvSpPr>
        <p:spPr>
          <a:xfrm>
            <a:off x="1735059" y="4834551"/>
            <a:ext cx="110201"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41" name="Chart Placeholder 6">
            <a:extLst>
              <a:ext uri="{FF2B5EF4-FFF2-40B4-BE49-F238E27FC236}">
                <a16:creationId xmlns:a16="http://schemas.microsoft.com/office/drawing/2014/main" id="{F7A3B9BF-49CF-0FE2-839F-8A509668C081}"/>
              </a:ext>
            </a:extLst>
          </p:cNvPr>
          <p:cNvGraphicFramePr>
            <a:graphicFrameLocks noChangeAspect="1"/>
          </p:cNvGraphicFramePr>
          <p:nvPr>
            <p:extLst>
              <p:ext uri="{D42A27DB-BD31-4B8C-83A1-F6EECF244321}">
                <p14:modId xmlns:p14="http://schemas.microsoft.com/office/powerpoint/2010/main" val="4085649281"/>
              </p:ext>
            </p:extLst>
          </p:nvPr>
        </p:nvGraphicFramePr>
        <p:xfrm>
          <a:off x="339544" y="2213311"/>
          <a:ext cx="8464912" cy="3973754"/>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a:extLst>
              <a:ext uri="{FF2B5EF4-FFF2-40B4-BE49-F238E27FC236}">
                <a16:creationId xmlns:a16="http://schemas.microsoft.com/office/drawing/2014/main" id="{83A9B155-4A85-1775-D776-26FE829ACEE0}"/>
              </a:ext>
            </a:extLst>
          </p:cNvPr>
          <p:cNvGrpSpPr/>
          <p:nvPr/>
        </p:nvGrpSpPr>
        <p:grpSpPr>
          <a:xfrm>
            <a:off x="7087470" y="3114234"/>
            <a:ext cx="581892" cy="397502"/>
            <a:chOff x="8048655" y="2350681"/>
            <a:chExt cx="581892" cy="411480"/>
          </a:xfrm>
          <a:solidFill>
            <a:schemeClr val="tx1"/>
          </a:solidFill>
        </p:grpSpPr>
        <p:sp>
          <p:nvSpPr>
            <p:cNvPr id="13" name="Teardrop 12">
              <a:extLst>
                <a:ext uri="{FF2B5EF4-FFF2-40B4-BE49-F238E27FC236}">
                  <a16:creationId xmlns:a16="http://schemas.microsoft.com/office/drawing/2014/main" id="{FB69C279-BCF9-25E8-0417-91E098684E31}"/>
                </a:ext>
              </a:extLst>
            </p:cNvPr>
            <p:cNvSpPr/>
            <p:nvPr/>
          </p:nvSpPr>
          <p:spPr>
            <a:xfrm rot="8100553">
              <a:off x="8125152" y="2350681"/>
              <a:ext cx="411480" cy="411480"/>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4" name="TextBox 13">
              <a:extLst>
                <a:ext uri="{FF2B5EF4-FFF2-40B4-BE49-F238E27FC236}">
                  <a16:creationId xmlns:a16="http://schemas.microsoft.com/office/drawing/2014/main" id="{F3993173-388E-B912-914D-9364F8C46B0B}"/>
                </a:ext>
              </a:extLst>
            </p:cNvPr>
            <p:cNvSpPr txBox="1"/>
            <p:nvPr/>
          </p:nvSpPr>
          <p:spPr>
            <a:xfrm>
              <a:off x="8048655" y="2442290"/>
              <a:ext cx="581892" cy="246915"/>
            </a:xfrm>
            <a:prstGeom prst="rect">
              <a:avLst/>
            </a:prstGeom>
            <a:noFill/>
          </p:spPr>
          <p:txBody>
            <a:bodyPr wrap="square" rtlCol="0">
              <a:spAutoFit/>
            </a:bodyPr>
            <a:lstStyle/>
            <a:p>
              <a:pPr algn="ctr"/>
              <a:r>
                <a:rPr lang="en-US" sz="950" b="1" dirty="0">
                  <a:solidFill>
                    <a:prstClr val="white"/>
                  </a:solidFill>
                </a:rPr>
                <a:t>1.4%</a:t>
              </a:r>
            </a:p>
          </p:txBody>
        </p:sp>
      </p:grpSp>
    </p:spTree>
    <p:extLst>
      <p:ext uri="{BB962C8B-B14F-4D97-AF65-F5344CB8AC3E}">
        <p14:creationId xmlns:p14="http://schemas.microsoft.com/office/powerpoint/2010/main" val="429455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4F80C90-9C74-BB92-E2DB-51201EA04919}"/>
              </a:ext>
            </a:extLst>
          </p:cNvPr>
          <p:cNvGraphicFramePr/>
          <p:nvPr>
            <p:extLst>
              <p:ext uri="{D42A27DB-BD31-4B8C-83A1-F6EECF244321}">
                <p14:modId xmlns:p14="http://schemas.microsoft.com/office/powerpoint/2010/main" val="405576826"/>
              </p:ext>
            </p:extLst>
          </p:nvPr>
        </p:nvGraphicFramePr>
        <p:xfrm>
          <a:off x="722761" y="1427443"/>
          <a:ext cx="3541898" cy="4677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A910F06-D97F-9C48-2FB2-E4D1A383DA31}"/>
              </a:ext>
            </a:extLst>
          </p:cNvPr>
          <p:cNvGraphicFramePr/>
          <p:nvPr>
            <p:extLst>
              <p:ext uri="{D42A27DB-BD31-4B8C-83A1-F6EECF244321}">
                <p14:modId xmlns:p14="http://schemas.microsoft.com/office/powerpoint/2010/main" val="2928365348"/>
              </p:ext>
            </p:extLst>
          </p:nvPr>
        </p:nvGraphicFramePr>
        <p:xfrm>
          <a:off x="4770618" y="1397009"/>
          <a:ext cx="3238229" cy="4677368"/>
        </p:xfrm>
        <a:graphic>
          <a:graphicData uri="http://schemas.openxmlformats.org/drawingml/2006/chart">
            <c:chart xmlns:c="http://schemas.openxmlformats.org/drawingml/2006/chart" xmlns:r="http://schemas.openxmlformats.org/officeDocument/2006/relationships" r:id="rId4"/>
          </a:graphicData>
        </a:graphic>
      </p:graphicFrame>
      <p:sp>
        <p:nvSpPr>
          <p:cNvPr id="29"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27432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latin typeface="Century Gothic"/>
              </a:rPr>
              <a:t>Q1 growth was primarily driven by consumer spending, supported by a boost in government spending and business and residential investment.</a:t>
            </a:r>
          </a:p>
        </p:txBody>
      </p:sp>
      <p:sp>
        <p:nvSpPr>
          <p:cNvPr id="6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4</a:t>
            </a:fld>
            <a:endParaRPr lang="en-US" sz="1050" dirty="0">
              <a:solidFill>
                <a:srgbClr val="102A7E">
                  <a:tint val="75000"/>
                </a:srgbClr>
              </a:solidFill>
              <a:latin typeface="Century Gothic"/>
            </a:endParaRPr>
          </a:p>
        </p:txBody>
      </p:sp>
      <p:sp>
        <p:nvSpPr>
          <p:cNvPr id="61" name="TextBox 60"/>
          <p:cNvSpPr txBox="1"/>
          <p:nvPr/>
        </p:nvSpPr>
        <p:spPr>
          <a:xfrm rot="16200000">
            <a:off x="-421682" y="421682"/>
            <a:ext cx="1097280" cy="253916"/>
          </a:xfrm>
          <a:prstGeom prst="rect">
            <a:avLst/>
          </a:prstGeom>
          <a:solidFill>
            <a:srgbClr val="102A7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69" name="Picture 5" descr="C:\Users\Public\Documents\ELFF\ELFF logo.jpg">
            <a:extLst>
              <a:ext uri="{FF2B5EF4-FFF2-40B4-BE49-F238E27FC236}">
                <a16:creationId xmlns:a16="http://schemas.microsoft.com/office/drawing/2014/main" id="{0697EC72-0C4B-425F-B208-DF2E25C8F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A752C750-95CF-45E4-B082-937356DCCE1C}"/>
              </a:ext>
            </a:extLst>
          </p:cNvPr>
          <p:cNvGrpSpPr/>
          <p:nvPr/>
        </p:nvGrpSpPr>
        <p:grpSpPr>
          <a:xfrm>
            <a:off x="3481452" y="1157296"/>
            <a:ext cx="2181096" cy="354703"/>
            <a:chOff x="3481452" y="1169297"/>
            <a:chExt cx="2181096" cy="354703"/>
          </a:xfrm>
        </p:grpSpPr>
        <p:grpSp>
          <p:nvGrpSpPr>
            <p:cNvPr id="84" name="Group 83">
              <a:extLst>
                <a:ext uri="{FF2B5EF4-FFF2-40B4-BE49-F238E27FC236}">
                  <a16:creationId xmlns:a16="http://schemas.microsoft.com/office/drawing/2014/main" id="{117E457A-AE86-48E0-AB1F-FEC360FFAC95}"/>
                </a:ext>
              </a:extLst>
            </p:cNvPr>
            <p:cNvGrpSpPr/>
            <p:nvPr/>
          </p:nvGrpSpPr>
          <p:grpSpPr>
            <a:xfrm>
              <a:off x="4170628" y="1169297"/>
              <a:ext cx="802744" cy="354703"/>
              <a:chOff x="4170628" y="1169297"/>
              <a:chExt cx="802744" cy="354703"/>
            </a:xfrm>
          </p:grpSpPr>
          <p:sp>
            <p:nvSpPr>
              <p:cNvPr id="93" name="Chevron 157">
                <a:extLst>
                  <a:ext uri="{FF2B5EF4-FFF2-40B4-BE49-F238E27FC236}">
                    <a16:creationId xmlns:a16="http://schemas.microsoft.com/office/drawing/2014/main" id="{1FFFF64F-8F8B-47CF-BFB6-9AFAF3B96EF5}"/>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4" name="Group 945">
                <a:extLst>
                  <a:ext uri="{FF2B5EF4-FFF2-40B4-BE49-F238E27FC236}">
                    <a16:creationId xmlns:a16="http://schemas.microsoft.com/office/drawing/2014/main" id="{C9577DED-49BE-4810-B1C6-D7BD6072EBE1}"/>
                  </a:ext>
                </a:extLst>
              </p:cNvPr>
              <p:cNvGrpSpPr>
                <a:grpSpLocks noChangeAspect="1"/>
              </p:cNvGrpSpPr>
              <p:nvPr/>
            </p:nvGrpSpPr>
            <p:grpSpPr bwMode="auto">
              <a:xfrm>
                <a:off x="4490966" y="1200403"/>
                <a:ext cx="162069" cy="292491"/>
                <a:chOff x="1570" y="1754"/>
                <a:chExt cx="169" cy="305"/>
              </a:xfrm>
              <a:solidFill>
                <a:schemeClr val="bg1"/>
              </a:solidFill>
            </p:grpSpPr>
            <p:sp>
              <p:nvSpPr>
                <p:cNvPr id="95" name="Freeform 196" descr="© INSCALE GmbH, 21.06.2010">
                  <a:extLst>
                    <a:ext uri="{FF2B5EF4-FFF2-40B4-BE49-F238E27FC236}">
                      <a16:creationId xmlns:a16="http://schemas.microsoft.com/office/drawing/2014/main" id="{8A3F0738-671E-4C59-921D-367DA8978EC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6" name="Freeform 197" descr="© INSCALE GmbH, 21.06.2010">
                  <a:extLst>
                    <a:ext uri="{FF2B5EF4-FFF2-40B4-BE49-F238E27FC236}">
                      <a16:creationId xmlns:a16="http://schemas.microsoft.com/office/drawing/2014/main" id="{E9718976-3D81-40E5-991D-FAE9406A8F9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7" name="Freeform 198" descr="© INSCALE GmbH, 21.06.2010">
                  <a:extLst>
                    <a:ext uri="{FF2B5EF4-FFF2-40B4-BE49-F238E27FC236}">
                      <a16:creationId xmlns:a16="http://schemas.microsoft.com/office/drawing/2014/main" id="{30F4C88A-8610-4E6C-96EE-2596E8BA1625}"/>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5" name="Group 84">
              <a:extLst>
                <a:ext uri="{FF2B5EF4-FFF2-40B4-BE49-F238E27FC236}">
                  <a16:creationId xmlns:a16="http://schemas.microsoft.com/office/drawing/2014/main" id="{BE523544-9C9F-4233-B97C-02B98B8F6A0D}"/>
                </a:ext>
              </a:extLst>
            </p:cNvPr>
            <p:cNvGrpSpPr/>
            <p:nvPr/>
          </p:nvGrpSpPr>
          <p:grpSpPr>
            <a:xfrm>
              <a:off x="3481452" y="1169297"/>
              <a:ext cx="802744" cy="354703"/>
              <a:chOff x="3481452" y="1169297"/>
              <a:chExt cx="802744" cy="354703"/>
            </a:xfrm>
          </p:grpSpPr>
          <p:sp>
            <p:nvSpPr>
              <p:cNvPr id="89" name="Chevron 156">
                <a:extLst>
                  <a:ext uri="{FF2B5EF4-FFF2-40B4-BE49-F238E27FC236}">
                    <a16:creationId xmlns:a16="http://schemas.microsoft.com/office/drawing/2014/main" id="{0E85A65F-C425-44F2-94D8-D2C67DA7D665}"/>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0" name="Gruppieren 18">
                <a:extLst>
                  <a:ext uri="{FF2B5EF4-FFF2-40B4-BE49-F238E27FC236}">
                    <a16:creationId xmlns:a16="http://schemas.microsoft.com/office/drawing/2014/main" id="{1ECB193F-82B3-4925-9981-BE8B14B9F253}"/>
                  </a:ext>
                </a:extLst>
              </p:cNvPr>
              <p:cNvGrpSpPr>
                <a:grpSpLocks noChangeAspect="1"/>
              </p:cNvGrpSpPr>
              <p:nvPr/>
            </p:nvGrpSpPr>
            <p:grpSpPr>
              <a:xfrm>
                <a:off x="3701205" y="1219231"/>
                <a:ext cx="363238" cy="254834"/>
                <a:chOff x="5276852" y="3736975"/>
                <a:chExt cx="508000" cy="356394"/>
              </a:xfrm>
              <a:solidFill>
                <a:schemeClr val="bg1"/>
              </a:solidFill>
            </p:grpSpPr>
            <p:sp>
              <p:nvSpPr>
                <p:cNvPr id="91" name="Freeform 332" descr="© INSCALE GmbH, 21.06.2010">
                  <a:extLst>
                    <a:ext uri="{FF2B5EF4-FFF2-40B4-BE49-F238E27FC236}">
                      <a16:creationId xmlns:a16="http://schemas.microsoft.com/office/drawing/2014/main" id="{7DF1B767-84DB-485A-B799-A25FF04B88F6}"/>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2" name="Freeform 334" descr="© INSCALE GmbH, 21.06.2010">
                  <a:extLst>
                    <a:ext uri="{FF2B5EF4-FFF2-40B4-BE49-F238E27FC236}">
                      <a16:creationId xmlns:a16="http://schemas.microsoft.com/office/drawing/2014/main" id="{B8DD6E71-AFF9-4207-8E41-B75AA26F968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6" name="Group 85">
              <a:extLst>
                <a:ext uri="{FF2B5EF4-FFF2-40B4-BE49-F238E27FC236}">
                  <a16:creationId xmlns:a16="http://schemas.microsoft.com/office/drawing/2014/main" id="{6BAB4BBD-3E53-4345-8AB4-734257890F66}"/>
                </a:ext>
              </a:extLst>
            </p:cNvPr>
            <p:cNvGrpSpPr/>
            <p:nvPr/>
          </p:nvGrpSpPr>
          <p:grpSpPr>
            <a:xfrm>
              <a:off x="4859804" y="1169297"/>
              <a:ext cx="802744" cy="354703"/>
              <a:chOff x="4859804" y="1169297"/>
              <a:chExt cx="802744" cy="354703"/>
            </a:xfrm>
          </p:grpSpPr>
          <p:sp>
            <p:nvSpPr>
              <p:cNvPr id="87" name="Chevron 158">
                <a:extLst>
                  <a:ext uri="{FF2B5EF4-FFF2-40B4-BE49-F238E27FC236}">
                    <a16:creationId xmlns:a16="http://schemas.microsoft.com/office/drawing/2014/main" id="{04F9C4E5-AB56-4146-B67C-44C09111A76E}"/>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88" name="Freeform 780">
                <a:extLst>
                  <a:ext uri="{FF2B5EF4-FFF2-40B4-BE49-F238E27FC236}">
                    <a16:creationId xmlns:a16="http://schemas.microsoft.com/office/drawing/2014/main" id="{9B77144D-31F5-4FB4-B928-589973813BF2}"/>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4" name="Text Placeholder 2">
            <a:extLst>
              <a:ext uri="{FF2B5EF4-FFF2-40B4-BE49-F238E27FC236}">
                <a16:creationId xmlns:a16="http://schemas.microsoft.com/office/drawing/2014/main" id="{824ECCDC-6D6A-C62E-4804-B57D98208023}"/>
              </a:ext>
            </a:extLst>
          </p:cNvPr>
          <p:cNvSpPr txBox="1">
            <a:spLocks/>
          </p:cNvSpPr>
          <p:nvPr/>
        </p:nvSpPr>
        <p:spPr>
          <a:xfrm>
            <a:off x="4954136" y="2347642"/>
            <a:ext cx="1349321" cy="15384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600" b="1" dirty="0">
                <a:solidFill>
                  <a:srgbClr val="C80000"/>
                </a:solidFill>
                <a:cs typeface="Calibri" pitchFamily="34" charset="0"/>
              </a:rPr>
              <a:t>HEADWINDS</a:t>
            </a:r>
            <a:endParaRPr kumimoji="0" lang="en-US" sz="1600" b="1" i="0" u="none" strike="noStrike" kern="1200" cap="none" spc="0" normalizeH="0" baseline="0" noProof="0" dirty="0">
              <a:ln>
                <a:noFill/>
              </a:ln>
              <a:solidFill>
                <a:srgbClr val="C80000"/>
              </a:solidFill>
              <a:effectLst/>
              <a:uLnTx/>
              <a:uFillTx/>
              <a:cs typeface="Calibri" pitchFamily="34" charset="0"/>
            </a:endParaRPr>
          </a:p>
        </p:txBody>
      </p:sp>
      <p:sp>
        <p:nvSpPr>
          <p:cNvPr id="25" name="Text Placeholder 2">
            <a:extLst>
              <a:ext uri="{FF2B5EF4-FFF2-40B4-BE49-F238E27FC236}">
                <a16:creationId xmlns:a16="http://schemas.microsoft.com/office/drawing/2014/main" id="{75E46657-ADAF-A881-44F7-FDEDBE0BD3EE}"/>
              </a:ext>
            </a:extLst>
          </p:cNvPr>
          <p:cNvSpPr txBox="1">
            <a:spLocks/>
          </p:cNvSpPr>
          <p:nvPr/>
        </p:nvSpPr>
        <p:spPr>
          <a:xfrm>
            <a:off x="5058246" y="2588174"/>
            <a:ext cx="1164430" cy="22515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400" b="1" dirty="0">
                <a:solidFill>
                  <a:srgbClr val="C80000"/>
                </a:solidFill>
                <a:cs typeface="Calibri" pitchFamily="34" charset="0"/>
              </a:rPr>
              <a:t>[-1.07]</a:t>
            </a:r>
            <a:endParaRPr kumimoji="0" lang="en-US" sz="1400" b="1" i="0" u="none" strike="noStrike" kern="1200" cap="none" spc="0" normalizeH="0" baseline="0" noProof="0" dirty="0">
              <a:ln>
                <a:noFill/>
              </a:ln>
              <a:solidFill>
                <a:srgbClr val="C80000"/>
              </a:solidFill>
              <a:effectLst/>
              <a:uLnTx/>
              <a:uFillTx/>
              <a:cs typeface="Calibri" pitchFamily="34" charset="0"/>
            </a:endParaRPr>
          </a:p>
        </p:txBody>
      </p:sp>
      <p:sp>
        <p:nvSpPr>
          <p:cNvPr id="28" name="Text Placeholder 2">
            <a:extLst>
              <a:ext uri="{FF2B5EF4-FFF2-40B4-BE49-F238E27FC236}">
                <a16:creationId xmlns:a16="http://schemas.microsoft.com/office/drawing/2014/main" id="{0988AAB1-18B0-3EDE-5909-54B8755B2338}"/>
              </a:ext>
            </a:extLst>
          </p:cNvPr>
          <p:cNvSpPr txBox="1">
            <a:spLocks/>
          </p:cNvSpPr>
          <p:nvPr/>
        </p:nvSpPr>
        <p:spPr>
          <a:xfrm>
            <a:off x="2793331" y="2611279"/>
            <a:ext cx="1183482" cy="179351"/>
          </a:xfrm>
          <a:prstGeom prst="rect">
            <a:avLst/>
          </a:prstGeom>
          <a:ln>
            <a:noFill/>
          </a:ln>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400" b="1" dirty="0">
                <a:solidFill>
                  <a:srgbClr val="008000"/>
                </a:solidFill>
                <a:cs typeface="Calibri" pitchFamily="34" charset="0"/>
              </a:rPr>
              <a:t>[+2.47]</a:t>
            </a:r>
          </a:p>
        </p:txBody>
      </p:sp>
      <p:sp>
        <p:nvSpPr>
          <p:cNvPr id="30" name="Text Placeholder 2">
            <a:extLst>
              <a:ext uri="{FF2B5EF4-FFF2-40B4-BE49-F238E27FC236}">
                <a16:creationId xmlns:a16="http://schemas.microsoft.com/office/drawing/2014/main" id="{160E3DA9-C142-0057-B421-46A276C2A929}"/>
              </a:ext>
            </a:extLst>
          </p:cNvPr>
          <p:cNvSpPr txBox="1">
            <a:spLocks/>
          </p:cNvSpPr>
          <p:nvPr/>
        </p:nvSpPr>
        <p:spPr>
          <a:xfrm>
            <a:off x="2804618" y="2293221"/>
            <a:ext cx="1183481" cy="262684"/>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600" b="1" dirty="0">
                <a:solidFill>
                  <a:srgbClr val="008000"/>
                </a:solidFill>
                <a:cs typeface="Calibri" pitchFamily="34" charset="0"/>
              </a:rPr>
              <a:t>TAILWINDS</a:t>
            </a:r>
            <a:endParaRPr kumimoji="0" lang="en-US" sz="1600" b="1" i="0" u="none" strike="noStrike" kern="1200" cap="none" spc="0" normalizeH="0" baseline="0" noProof="0" dirty="0">
              <a:ln>
                <a:noFill/>
              </a:ln>
              <a:solidFill>
                <a:srgbClr val="008000"/>
              </a:solidFill>
              <a:effectLst/>
              <a:uLnTx/>
              <a:uFillTx/>
              <a:cs typeface="Calibri" pitchFamily="34" charset="0"/>
            </a:endParaRPr>
          </a:p>
        </p:txBody>
      </p:sp>
      <p:sp>
        <p:nvSpPr>
          <p:cNvPr id="31" name="Isosceles Triangle 68">
            <a:extLst>
              <a:ext uri="{FF2B5EF4-FFF2-40B4-BE49-F238E27FC236}">
                <a16:creationId xmlns:a16="http://schemas.microsoft.com/office/drawing/2014/main" id="{01CBFDC1-3E85-BBF9-E693-8676A0404C60}"/>
              </a:ext>
            </a:extLst>
          </p:cNvPr>
          <p:cNvSpPr/>
          <p:nvPr/>
        </p:nvSpPr>
        <p:spPr>
          <a:xfrm rot="10800000" flipH="1">
            <a:off x="2514308" y="6046945"/>
            <a:ext cx="777240" cy="27432"/>
          </a:xfrm>
          <a:custGeom>
            <a:avLst/>
            <a:gdLst/>
            <a:ahLst/>
            <a:cxnLst/>
            <a:rect l="l" t="t" r="r" b="b"/>
            <a:pathLst>
              <a:path w="688625" h="91440">
                <a:moveTo>
                  <a:pt x="688625" y="91440"/>
                </a:moveTo>
                <a:lnTo>
                  <a:pt x="349504" y="91440"/>
                </a:lnTo>
                <a:lnTo>
                  <a:pt x="341153" y="91440"/>
                </a:lnTo>
                <a:lnTo>
                  <a:pt x="0" y="91440"/>
                </a:lnTo>
                <a:lnTo>
                  <a:pt x="0" y="0"/>
                </a:lnTo>
                <a:lnTo>
                  <a:pt x="345316" y="90345"/>
                </a:lnTo>
                <a:lnTo>
                  <a:pt x="6886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Arial Narrow" panose="020B0606020202030204" pitchFamily="34" charset="0"/>
            </a:endParaRPr>
          </a:p>
        </p:txBody>
      </p:sp>
      <p:sp>
        <p:nvSpPr>
          <p:cNvPr id="33" name="TextBox 32">
            <a:extLst>
              <a:ext uri="{FF2B5EF4-FFF2-40B4-BE49-F238E27FC236}">
                <a16:creationId xmlns:a16="http://schemas.microsoft.com/office/drawing/2014/main" id="{F6E7ED59-CE18-DD41-B53B-01FF1F6B9685}"/>
              </a:ext>
            </a:extLst>
          </p:cNvPr>
          <p:cNvSpPr txBox="1"/>
          <p:nvPr/>
        </p:nvSpPr>
        <p:spPr>
          <a:xfrm>
            <a:off x="2793331" y="4255703"/>
            <a:ext cx="1183484"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+0.59</a:t>
            </a:r>
          </a:p>
        </p:txBody>
      </p:sp>
      <p:sp>
        <p:nvSpPr>
          <p:cNvPr id="36" name="TextBox 35">
            <a:extLst>
              <a:ext uri="{FF2B5EF4-FFF2-40B4-BE49-F238E27FC236}">
                <a16:creationId xmlns:a16="http://schemas.microsoft.com/office/drawing/2014/main" id="{E11F7459-9AC4-0B16-EC1A-326196213F95}"/>
              </a:ext>
            </a:extLst>
          </p:cNvPr>
          <p:cNvSpPr txBox="1"/>
          <p:nvPr/>
        </p:nvSpPr>
        <p:spPr>
          <a:xfrm>
            <a:off x="2793332" y="5191007"/>
            <a:ext cx="1183479"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+0.98</a:t>
            </a:r>
          </a:p>
        </p:txBody>
      </p:sp>
      <p:sp>
        <p:nvSpPr>
          <p:cNvPr id="37" name="Rectangular Callout 59">
            <a:extLst>
              <a:ext uri="{FF2B5EF4-FFF2-40B4-BE49-F238E27FC236}">
                <a16:creationId xmlns:a16="http://schemas.microsoft.com/office/drawing/2014/main" id="{C6D10A68-B22A-3DA4-4B1D-28101A3FD901}"/>
              </a:ext>
            </a:extLst>
          </p:cNvPr>
          <p:cNvSpPr/>
          <p:nvPr/>
        </p:nvSpPr>
        <p:spPr>
          <a:xfrm>
            <a:off x="357030" y="5056392"/>
            <a:ext cx="2103120" cy="312274"/>
          </a:xfrm>
          <a:prstGeom prst="wedgeRectCallout">
            <a:avLst>
              <a:gd name="adj1" fmla="val 62366"/>
              <a:gd name="adj2" fmla="val -2394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Consumer Spending</a:t>
            </a:r>
          </a:p>
        </p:txBody>
      </p:sp>
      <p:cxnSp>
        <p:nvCxnSpPr>
          <p:cNvPr id="39" name="Straight Connector 38">
            <a:extLst>
              <a:ext uri="{FF2B5EF4-FFF2-40B4-BE49-F238E27FC236}">
                <a16:creationId xmlns:a16="http://schemas.microsoft.com/office/drawing/2014/main" id="{148141B3-C558-358C-A3E7-88082A326403}"/>
              </a:ext>
            </a:extLst>
          </p:cNvPr>
          <p:cNvCxnSpPr>
            <a:cxnSpLocks/>
          </p:cNvCxnSpPr>
          <p:nvPr/>
        </p:nvCxnSpPr>
        <p:spPr>
          <a:xfrm>
            <a:off x="839708" y="5991388"/>
            <a:ext cx="746458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8E41B9D-016C-6F28-2F15-3F2A0E921378}"/>
              </a:ext>
            </a:extLst>
          </p:cNvPr>
          <p:cNvSpPr txBox="1"/>
          <p:nvPr/>
        </p:nvSpPr>
        <p:spPr>
          <a:xfrm>
            <a:off x="2808497" y="3535978"/>
            <a:ext cx="1164430"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+0.59</a:t>
            </a:r>
          </a:p>
        </p:txBody>
      </p:sp>
      <p:sp>
        <p:nvSpPr>
          <p:cNvPr id="45" name="Rectangular Callout 59">
            <a:extLst>
              <a:ext uri="{FF2B5EF4-FFF2-40B4-BE49-F238E27FC236}">
                <a16:creationId xmlns:a16="http://schemas.microsoft.com/office/drawing/2014/main" id="{C1727BB7-D816-7B84-8427-837F3B8D4B24}"/>
              </a:ext>
            </a:extLst>
          </p:cNvPr>
          <p:cNvSpPr/>
          <p:nvPr/>
        </p:nvSpPr>
        <p:spPr>
          <a:xfrm>
            <a:off x="357031" y="3061729"/>
            <a:ext cx="2103119" cy="315006"/>
          </a:xfrm>
          <a:prstGeom prst="wedgeRectCallout">
            <a:avLst>
              <a:gd name="adj1" fmla="val 62610"/>
              <a:gd name="adj2" fmla="val -3581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Government Spending</a:t>
            </a:r>
          </a:p>
        </p:txBody>
      </p:sp>
      <p:sp>
        <p:nvSpPr>
          <p:cNvPr id="47" name="Rectangular Callout 71">
            <a:extLst>
              <a:ext uri="{FF2B5EF4-FFF2-40B4-BE49-F238E27FC236}">
                <a16:creationId xmlns:a16="http://schemas.microsoft.com/office/drawing/2014/main" id="{44C24134-8578-3A0D-6BA2-B073F6F15C9E}"/>
              </a:ext>
            </a:extLst>
          </p:cNvPr>
          <p:cNvSpPr/>
          <p:nvPr/>
        </p:nvSpPr>
        <p:spPr>
          <a:xfrm>
            <a:off x="357030" y="3499372"/>
            <a:ext cx="2103120" cy="315006"/>
          </a:xfrm>
          <a:prstGeom prst="wedgeRectCallout">
            <a:avLst>
              <a:gd name="adj1" fmla="val 63393"/>
              <a:gd name="adj2" fmla="val -5041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Business Investment</a:t>
            </a:r>
          </a:p>
        </p:txBody>
      </p:sp>
      <p:sp>
        <p:nvSpPr>
          <p:cNvPr id="48" name="TextBox 47">
            <a:extLst>
              <a:ext uri="{FF2B5EF4-FFF2-40B4-BE49-F238E27FC236}">
                <a16:creationId xmlns:a16="http://schemas.microsoft.com/office/drawing/2014/main" id="{73CC9B20-FFAB-9F7A-0396-A7D8C43A3A03}"/>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Tailwinds &amp; Headwinds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Contributions to GDP growth by sector</a:t>
            </a:r>
          </a:p>
        </p:txBody>
      </p:sp>
      <p:cxnSp>
        <p:nvCxnSpPr>
          <p:cNvPr id="5" name="Straight Arrow Connector 4">
            <a:extLst>
              <a:ext uri="{FF2B5EF4-FFF2-40B4-BE49-F238E27FC236}">
                <a16:creationId xmlns:a16="http://schemas.microsoft.com/office/drawing/2014/main" id="{446E0F2F-CE6F-6DF6-06C5-A3C551C4A0DC}"/>
              </a:ext>
            </a:extLst>
          </p:cNvPr>
          <p:cNvCxnSpPr>
            <a:cxnSpLocks/>
          </p:cNvCxnSpPr>
          <p:nvPr/>
        </p:nvCxnSpPr>
        <p:spPr>
          <a:xfrm flipV="1">
            <a:off x="5650688" y="4255703"/>
            <a:ext cx="0" cy="1618624"/>
          </a:xfrm>
          <a:prstGeom prst="straightConnector1">
            <a:avLst/>
          </a:prstGeom>
          <a:ln w="19050" cap="rnd">
            <a:solidFill>
              <a:srgbClr val="008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0FB80-6D05-18B4-A973-C59B91E35F32}"/>
              </a:ext>
            </a:extLst>
          </p:cNvPr>
          <p:cNvSpPr txBox="1"/>
          <p:nvPr/>
        </p:nvSpPr>
        <p:spPr>
          <a:xfrm>
            <a:off x="5063839" y="4638995"/>
            <a:ext cx="1153244" cy="772006"/>
          </a:xfrm>
          <a:prstGeom prst="rect">
            <a:avLst/>
          </a:prstGeom>
          <a:solidFill>
            <a:srgbClr val="E6E6E6"/>
          </a:solidFill>
        </p:spPr>
        <p:txBody>
          <a:bodyPr wrap="square" lIns="0" rIns="0" rtlCol="0" anchor="ctr">
            <a:spAutoFit/>
          </a:bodyPr>
          <a:lstStyle/>
          <a:p>
            <a:pPr algn="ctr"/>
            <a:r>
              <a:rPr lang="en-US" sz="1200" b="1" dirty="0">
                <a:solidFill>
                  <a:srgbClr val="008000"/>
                </a:solidFill>
                <a:cs typeface="Calibri" panose="020F0502020204030204" pitchFamily="34" charset="0"/>
              </a:rPr>
              <a:t>NET CHANGE </a:t>
            </a:r>
          </a:p>
          <a:p>
            <a:pPr algn="ctr">
              <a:spcAft>
                <a:spcPts val="500"/>
              </a:spcAft>
            </a:pPr>
            <a:r>
              <a:rPr lang="en-US" sz="1200" b="1" dirty="0">
                <a:solidFill>
                  <a:srgbClr val="008000"/>
                </a:solidFill>
                <a:cs typeface="Calibri" panose="020F0502020204030204" pitchFamily="34" charset="0"/>
              </a:rPr>
              <a:t>IN GDP</a:t>
            </a:r>
          </a:p>
          <a:p>
            <a:pPr algn="ctr"/>
            <a:r>
              <a:rPr lang="en-US" sz="1600" b="1" dirty="0">
                <a:solidFill>
                  <a:srgbClr val="008000"/>
                </a:solidFill>
                <a:cs typeface="Calibri" panose="020F0502020204030204" pitchFamily="34" charset="0"/>
              </a:rPr>
              <a:t>+1.4</a:t>
            </a:r>
          </a:p>
        </p:txBody>
      </p:sp>
      <p:sp>
        <p:nvSpPr>
          <p:cNvPr id="26" name="Rectangular Callout 59">
            <a:extLst>
              <a:ext uri="{FF2B5EF4-FFF2-40B4-BE49-F238E27FC236}">
                <a16:creationId xmlns:a16="http://schemas.microsoft.com/office/drawing/2014/main" id="{CC20CAA0-0C75-614A-2976-AF9C19B1907B}"/>
              </a:ext>
            </a:extLst>
          </p:cNvPr>
          <p:cNvSpPr/>
          <p:nvPr/>
        </p:nvSpPr>
        <p:spPr>
          <a:xfrm>
            <a:off x="6565862" y="2901080"/>
            <a:ext cx="1442985" cy="475655"/>
          </a:xfrm>
          <a:prstGeom prst="wedgeRectCallout">
            <a:avLst>
              <a:gd name="adj1" fmla="val -68328"/>
              <a:gd name="adj2" fmla="val 17939"/>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Change in Private Inventories</a:t>
            </a:r>
          </a:p>
        </p:txBody>
      </p:sp>
      <p:sp>
        <p:nvSpPr>
          <p:cNvPr id="4" name="Rectangular Callout 71">
            <a:extLst>
              <a:ext uri="{FF2B5EF4-FFF2-40B4-BE49-F238E27FC236}">
                <a16:creationId xmlns:a16="http://schemas.microsoft.com/office/drawing/2014/main" id="{7B746FD1-C5BC-8B35-DA06-8AFD1FEA51D0}"/>
              </a:ext>
            </a:extLst>
          </p:cNvPr>
          <p:cNvSpPr/>
          <p:nvPr/>
        </p:nvSpPr>
        <p:spPr>
          <a:xfrm>
            <a:off x="357030" y="4346665"/>
            <a:ext cx="2103120" cy="315006"/>
          </a:xfrm>
          <a:prstGeom prst="wedgeRectCallout">
            <a:avLst>
              <a:gd name="adj1" fmla="val 62556"/>
              <a:gd name="adj2" fmla="val -45503"/>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Residential Investment</a:t>
            </a:r>
          </a:p>
        </p:txBody>
      </p:sp>
      <p:sp>
        <p:nvSpPr>
          <p:cNvPr id="8" name="Text Placeholder 4">
            <a:extLst>
              <a:ext uri="{FF2B5EF4-FFF2-40B4-BE49-F238E27FC236}">
                <a16:creationId xmlns:a16="http://schemas.microsoft.com/office/drawing/2014/main" id="{EC421C4B-97BF-616A-55FD-F4547197B3DD}"/>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sp>
        <p:nvSpPr>
          <p:cNvPr id="9" name="TextBox 8">
            <a:extLst>
              <a:ext uri="{FF2B5EF4-FFF2-40B4-BE49-F238E27FC236}">
                <a16:creationId xmlns:a16="http://schemas.microsoft.com/office/drawing/2014/main" id="{A1793846-0CE8-624A-2DA6-518FD977287A}"/>
              </a:ext>
            </a:extLst>
          </p:cNvPr>
          <p:cNvSpPr txBox="1"/>
          <p:nvPr/>
        </p:nvSpPr>
        <p:spPr>
          <a:xfrm>
            <a:off x="2808497" y="3000721"/>
            <a:ext cx="1164430"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+0.31</a:t>
            </a:r>
          </a:p>
        </p:txBody>
      </p:sp>
      <p:sp>
        <p:nvSpPr>
          <p:cNvPr id="11" name="TextBox 10">
            <a:extLst>
              <a:ext uri="{FF2B5EF4-FFF2-40B4-BE49-F238E27FC236}">
                <a16:creationId xmlns:a16="http://schemas.microsoft.com/office/drawing/2014/main" id="{154EEA19-BD5E-27E9-DF70-7821300A564A}"/>
              </a:ext>
            </a:extLst>
          </p:cNvPr>
          <p:cNvSpPr txBox="1"/>
          <p:nvPr/>
        </p:nvSpPr>
        <p:spPr>
          <a:xfrm>
            <a:off x="5060907" y="3646049"/>
            <a:ext cx="1164430"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-0.65</a:t>
            </a:r>
          </a:p>
        </p:txBody>
      </p:sp>
      <p:sp>
        <p:nvSpPr>
          <p:cNvPr id="12" name="TextBox 11">
            <a:extLst>
              <a:ext uri="{FF2B5EF4-FFF2-40B4-BE49-F238E27FC236}">
                <a16:creationId xmlns:a16="http://schemas.microsoft.com/office/drawing/2014/main" id="{A28D58A8-2A6F-D2CF-EBF5-CE7EA7FD8F9E}"/>
              </a:ext>
            </a:extLst>
          </p:cNvPr>
          <p:cNvSpPr txBox="1"/>
          <p:nvPr/>
        </p:nvSpPr>
        <p:spPr>
          <a:xfrm>
            <a:off x="5060907" y="3056231"/>
            <a:ext cx="1164430"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-0.42</a:t>
            </a:r>
          </a:p>
        </p:txBody>
      </p:sp>
      <p:sp>
        <p:nvSpPr>
          <p:cNvPr id="13" name="Rectangular Callout 59">
            <a:extLst>
              <a:ext uri="{FF2B5EF4-FFF2-40B4-BE49-F238E27FC236}">
                <a16:creationId xmlns:a16="http://schemas.microsoft.com/office/drawing/2014/main" id="{13F0E604-B6A6-A05A-5E37-EBB6E15E8209}"/>
              </a:ext>
            </a:extLst>
          </p:cNvPr>
          <p:cNvSpPr/>
          <p:nvPr/>
        </p:nvSpPr>
        <p:spPr>
          <a:xfrm>
            <a:off x="6565862" y="3711933"/>
            <a:ext cx="1442985" cy="331118"/>
          </a:xfrm>
          <a:prstGeom prst="wedgeRectCallout">
            <a:avLst>
              <a:gd name="adj1" fmla="val -68328"/>
              <a:gd name="adj2" fmla="val 17939"/>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Net Exports</a:t>
            </a:r>
          </a:p>
        </p:txBody>
      </p:sp>
    </p:spTree>
    <p:extLst>
      <p:ext uri="{BB962C8B-B14F-4D97-AF65-F5344CB8AC3E}">
        <p14:creationId xmlns:p14="http://schemas.microsoft.com/office/powerpoint/2010/main" val="282193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5</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Economic Consequences of the 2024 Election</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1891630"/>
            <a:ext cx="7548562" cy="319088"/>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Candidate Economic Policy Breakdown</a:t>
            </a:r>
          </a:p>
        </p:txBody>
      </p:sp>
      <p:sp>
        <p:nvSpPr>
          <p:cNvPr id="2" name="Text Placeholder 4">
            <a:extLst>
              <a:ext uri="{FF2B5EF4-FFF2-40B4-BE49-F238E27FC236}">
                <a16:creationId xmlns:a16="http://schemas.microsoft.com/office/drawing/2014/main" id="{D0C0070F-5FF8-B159-C5AA-871E7C317B49}"/>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2024 Q3 Equipment Leasing &amp; Finance U.S. Economic Outlook </a:t>
            </a:r>
            <a:endParaRPr lang="en-US" sz="700" dirty="0">
              <a:solidFill>
                <a:prstClr val="white">
                  <a:lumMod val="50000"/>
                </a:prstClr>
              </a:solidFill>
            </a:endParaRPr>
          </a:p>
        </p:txBody>
      </p:sp>
      <p:pic>
        <p:nvPicPr>
          <p:cNvPr id="8" name="Graphic 7" descr="Flying Money with solid fill">
            <a:extLst>
              <a:ext uri="{FF2B5EF4-FFF2-40B4-BE49-F238E27FC236}">
                <a16:creationId xmlns:a16="http://schemas.microsoft.com/office/drawing/2014/main" id="{88B122DA-BAA5-2198-CA73-0C2BAB9E08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67137">
            <a:off x="761380" y="4048539"/>
            <a:ext cx="548640" cy="590997"/>
          </a:xfrm>
          <a:prstGeom prst="rect">
            <a:avLst/>
          </a:prstGeom>
        </p:spPr>
      </p:pic>
      <p:grpSp>
        <p:nvGrpSpPr>
          <p:cNvPr id="22" name="Group 21">
            <a:extLst>
              <a:ext uri="{FF2B5EF4-FFF2-40B4-BE49-F238E27FC236}">
                <a16:creationId xmlns:a16="http://schemas.microsoft.com/office/drawing/2014/main" id="{41ECF85A-6EC3-F235-9C9E-BD3AC240C82A}"/>
              </a:ext>
            </a:extLst>
          </p:cNvPr>
          <p:cNvGrpSpPr/>
          <p:nvPr/>
        </p:nvGrpSpPr>
        <p:grpSpPr>
          <a:xfrm>
            <a:off x="765657" y="2319159"/>
            <a:ext cx="7531723" cy="753085"/>
            <a:chOff x="757238" y="2246195"/>
            <a:chExt cx="7531723" cy="714345"/>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2129509" y="2246195"/>
              <a:ext cx="6159452" cy="7143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0" rIns="137160" bIns="0" spcCol="182880" anchor="ctr"/>
            <a:lstStyle/>
            <a:p>
              <a:r>
                <a:rPr lang="en-US" sz="900" dirty="0">
                  <a:solidFill>
                    <a:srgbClr val="000000"/>
                  </a:solidFill>
                </a:rPr>
                <a:t>Trump will likely extend the 2017 Tax Cuts and Jobs Act (TCJA) and may pursue further reductions to the corporate tax rate (currently 21%). Biden, on the other hand, is expected to extend the TCJA for individuals earning  less than $400K/year,  expand the Earned Income Tax Credit (EITC) and child tax credits, and will likely attempt to increase corporate tax rate. </a:t>
              </a:r>
            </a:p>
          </p:txBody>
        </p:sp>
        <p:sp>
          <p:nvSpPr>
            <p:cNvPr id="21" name="Pentagon 12">
              <a:extLst>
                <a:ext uri="{FF2B5EF4-FFF2-40B4-BE49-F238E27FC236}">
                  <a16:creationId xmlns:a16="http://schemas.microsoft.com/office/drawing/2014/main" id="{C7867EE1-0AA8-7B96-748F-284D94565EC1}"/>
                </a:ext>
              </a:extLst>
            </p:cNvPr>
            <p:cNvSpPr/>
            <p:nvPr/>
          </p:nvSpPr>
          <p:spPr bwMode="auto">
            <a:xfrm>
              <a:off x="757238" y="2246594"/>
              <a:ext cx="1795718" cy="713946"/>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100" b="1" dirty="0">
                  <a:solidFill>
                    <a:schemeClr val="bg1"/>
                  </a:solidFill>
                </a:rPr>
                <a:t>Taxes</a:t>
              </a:r>
            </a:p>
          </p:txBody>
        </p:sp>
      </p:grpSp>
      <p:grpSp>
        <p:nvGrpSpPr>
          <p:cNvPr id="5" name="Group 4">
            <a:extLst>
              <a:ext uri="{FF2B5EF4-FFF2-40B4-BE49-F238E27FC236}">
                <a16:creationId xmlns:a16="http://schemas.microsoft.com/office/drawing/2014/main" id="{9195E489-D046-2440-1BC6-4CBAF44AF7DC}"/>
              </a:ext>
            </a:extLst>
          </p:cNvPr>
          <p:cNvGrpSpPr/>
          <p:nvPr/>
        </p:nvGrpSpPr>
        <p:grpSpPr>
          <a:xfrm>
            <a:off x="768668" y="3120748"/>
            <a:ext cx="7548561" cy="753541"/>
            <a:chOff x="757238" y="2896290"/>
            <a:chExt cx="7548561" cy="753541"/>
          </a:xfrm>
        </p:grpSpPr>
        <p:sp>
          <p:nvSpPr>
            <p:cNvPr id="3" name="Rectangle 2">
              <a:extLst>
                <a:ext uri="{FF2B5EF4-FFF2-40B4-BE49-F238E27FC236}">
                  <a16:creationId xmlns:a16="http://schemas.microsoft.com/office/drawing/2014/main" id="{E6E25D9A-70D4-A3B6-B421-7C87B1004A61}"/>
                </a:ext>
              </a:extLst>
            </p:cNvPr>
            <p:cNvSpPr/>
            <p:nvPr/>
          </p:nvSpPr>
          <p:spPr>
            <a:xfrm>
              <a:off x="2034283" y="2896290"/>
              <a:ext cx="351866" cy="7526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6CBBDA0-93EE-B963-3A1E-23782261F682}"/>
                </a:ext>
              </a:extLst>
            </p:cNvPr>
            <p:cNvGrpSpPr/>
            <p:nvPr/>
          </p:nvGrpSpPr>
          <p:grpSpPr>
            <a:xfrm>
              <a:off x="757238" y="2896290"/>
              <a:ext cx="7548561" cy="753541"/>
              <a:chOff x="757238" y="2246195"/>
              <a:chExt cx="7531722" cy="714345"/>
            </a:xfrm>
          </p:grpSpPr>
          <p:sp>
            <p:nvSpPr>
              <p:cNvPr id="24" name="Rectangle 23">
                <a:extLst>
                  <a:ext uri="{FF2B5EF4-FFF2-40B4-BE49-F238E27FC236}">
                    <a16:creationId xmlns:a16="http://schemas.microsoft.com/office/drawing/2014/main" id="{C239FCAD-A9EF-093D-B87E-4CAD22622BA3}"/>
                  </a:ext>
                </a:extLst>
              </p:cNvPr>
              <p:cNvSpPr/>
              <p:nvPr/>
            </p:nvSpPr>
            <p:spPr bwMode="auto">
              <a:xfrm>
                <a:off x="2221858" y="2246195"/>
                <a:ext cx="6067102" cy="7139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137160" bIns="0" spcCol="182880" anchor="ctr"/>
              <a:lstStyle/>
              <a:p>
                <a:pPr marR="0" lvl="0" algn="just" defTabSz="914400" rtl="0" eaLnBrk="1" fontAlgn="auto" latinLnBrk="0" hangingPunct="1">
                  <a:lnSpc>
                    <a:spcPct val="105000"/>
                  </a:lnSpc>
                  <a:spcBef>
                    <a:spcPts val="0"/>
                  </a:spcBef>
                  <a:spcAft>
                    <a:spcPts val="400"/>
                  </a:spcAft>
                  <a:buClrTx/>
                  <a:buSzTx/>
                  <a:tabLst/>
                  <a:defRPr/>
                </a:pPr>
                <a:r>
                  <a:rPr lang="en-US" sz="900" dirty="0">
                    <a:solidFill>
                      <a:srgbClr val="000000"/>
                    </a:solidFill>
                  </a:rPr>
                  <a:t>Biden supports targeted tariffs, such as the 100% tariff on Chinese EVs and solar panels. In contrast, Trump has proposed a 10% tariff on nearly all imported goods. Some U.S. companies would benefit from protectionist trade policies, but economists are overall skeptical of tariffs as they raise prices for Americans and put upwards pressure on inflation. </a:t>
                </a:r>
              </a:p>
            </p:txBody>
          </p:sp>
          <p:sp>
            <p:nvSpPr>
              <p:cNvPr id="25" name="Pentagon 12">
                <a:extLst>
                  <a:ext uri="{FF2B5EF4-FFF2-40B4-BE49-F238E27FC236}">
                    <a16:creationId xmlns:a16="http://schemas.microsoft.com/office/drawing/2014/main" id="{0861B315-A1B0-2A8A-6215-11A5846B727B}"/>
                  </a:ext>
                </a:extLst>
              </p:cNvPr>
              <p:cNvSpPr/>
              <p:nvPr/>
            </p:nvSpPr>
            <p:spPr bwMode="auto">
              <a:xfrm>
                <a:off x="757238" y="2246594"/>
                <a:ext cx="1795717" cy="713946"/>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100" b="1" dirty="0">
                    <a:solidFill>
                      <a:schemeClr val="bg1"/>
                    </a:solidFill>
                  </a:rPr>
                  <a:t>Trade Policy / Tariffs</a:t>
                </a:r>
              </a:p>
            </p:txBody>
          </p:sp>
        </p:grpSp>
      </p:grpSp>
      <p:grpSp>
        <p:nvGrpSpPr>
          <p:cNvPr id="26" name="Group 25">
            <a:extLst>
              <a:ext uri="{FF2B5EF4-FFF2-40B4-BE49-F238E27FC236}">
                <a16:creationId xmlns:a16="http://schemas.microsoft.com/office/drawing/2014/main" id="{59188541-E137-9FC5-76C8-B77F51228B7B}"/>
              </a:ext>
            </a:extLst>
          </p:cNvPr>
          <p:cNvGrpSpPr/>
          <p:nvPr/>
        </p:nvGrpSpPr>
        <p:grpSpPr>
          <a:xfrm>
            <a:off x="765657" y="3922793"/>
            <a:ext cx="7531723" cy="731520"/>
            <a:chOff x="757238" y="2246196"/>
            <a:chExt cx="7531723" cy="640078"/>
          </a:xfrm>
        </p:grpSpPr>
        <p:sp>
          <p:nvSpPr>
            <p:cNvPr id="27" name="Rectangle 26">
              <a:extLst>
                <a:ext uri="{FF2B5EF4-FFF2-40B4-BE49-F238E27FC236}">
                  <a16:creationId xmlns:a16="http://schemas.microsoft.com/office/drawing/2014/main" id="{9633739D-FDCD-9C0F-5C5E-4143EB382CF1}"/>
                </a:ext>
              </a:extLst>
            </p:cNvPr>
            <p:cNvSpPr/>
            <p:nvPr/>
          </p:nvSpPr>
          <p:spPr bwMode="auto">
            <a:xfrm>
              <a:off x="2034283" y="2246196"/>
              <a:ext cx="6254678" cy="6400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37160" bIns="0" spcCol="182880" anchor="ctr"/>
            <a:lstStyle/>
            <a:p>
              <a:pPr marR="0" lvl="1" algn="just" defTabSz="914400" rtl="0" eaLnBrk="1" fontAlgn="auto" latinLnBrk="0" hangingPunct="1">
                <a:lnSpc>
                  <a:spcPct val="105000"/>
                </a:lnSpc>
                <a:spcBef>
                  <a:spcPts val="0"/>
                </a:spcBef>
                <a:spcAft>
                  <a:spcPts val="400"/>
                </a:spcAft>
                <a:buClrTx/>
                <a:buSzTx/>
                <a:tabLst/>
                <a:defRPr/>
              </a:pPr>
              <a:r>
                <a:rPr lang="en-US" sz="900" dirty="0">
                  <a:solidFill>
                    <a:srgbClr val="000000"/>
                  </a:solidFill>
                </a:rPr>
                <a:t>The IIJA, CHIPS Act, and IRA were costly but have positively impacted the industrial economy and are expected to continue to drive construction and manufacturing growth. Biden would maintain these acts as a key accomplishment of his first term. Trump may support some aspects of these initiatives, but has criticized others, including tax incentives for EVs and renewable energy.</a:t>
              </a:r>
              <a:endParaRPr lang="en-US" sz="900" dirty="0">
                <a:solidFill>
                  <a:srgbClr val="000000"/>
                </a:solidFill>
                <a:cs typeface="Calibri" pitchFamily="34" charset="0"/>
              </a:endParaRPr>
            </a:p>
          </p:txBody>
        </p:sp>
        <p:sp>
          <p:nvSpPr>
            <p:cNvPr id="28" name="Pentagon 12">
              <a:extLst>
                <a:ext uri="{FF2B5EF4-FFF2-40B4-BE49-F238E27FC236}">
                  <a16:creationId xmlns:a16="http://schemas.microsoft.com/office/drawing/2014/main" id="{7F00171E-65FB-31AD-A76D-1A012F3A3114}"/>
                </a:ext>
              </a:extLst>
            </p:cNvPr>
            <p:cNvSpPr/>
            <p:nvPr/>
          </p:nvSpPr>
          <p:spPr bwMode="auto">
            <a:xfrm>
              <a:off x="757238" y="2246594"/>
              <a:ext cx="1795718" cy="637846"/>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100" b="1" dirty="0">
                  <a:solidFill>
                    <a:schemeClr val="bg1"/>
                  </a:solidFill>
                </a:rPr>
                <a:t>Industrial Policy</a:t>
              </a:r>
            </a:p>
          </p:txBody>
        </p:sp>
      </p:grpSp>
      <p:grpSp>
        <p:nvGrpSpPr>
          <p:cNvPr id="32" name="Group 31">
            <a:extLst>
              <a:ext uri="{FF2B5EF4-FFF2-40B4-BE49-F238E27FC236}">
                <a16:creationId xmlns:a16="http://schemas.microsoft.com/office/drawing/2014/main" id="{04FB5B51-FB15-1C20-4FB9-73628EB6978B}"/>
              </a:ext>
            </a:extLst>
          </p:cNvPr>
          <p:cNvGrpSpPr/>
          <p:nvPr/>
        </p:nvGrpSpPr>
        <p:grpSpPr>
          <a:xfrm>
            <a:off x="765657" y="4702817"/>
            <a:ext cx="7531723" cy="731520"/>
            <a:chOff x="757238" y="2246196"/>
            <a:chExt cx="7531723" cy="640078"/>
          </a:xfrm>
        </p:grpSpPr>
        <p:sp>
          <p:nvSpPr>
            <p:cNvPr id="33" name="Rectangle 32">
              <a:extLst>
                <a:ext uri="{FF2B5EF4-FFF2-40B4-BE49-F238E27FC236}">
                  <a16:creationId xmlns:a16="http://schemas.microsoft.com/office/drawing/2014/main" id="{3C055D24-D304-6C58-DFB6-89EB10247032}"/>
                </a:ext>
              </a:extLst>
            </p:cNvPr>
            <p:cNvSpPr/>
            <p:nvPr/>
          </p:nvSpPr>
          <p:spPr bwMode="auto">
            <a:xfrm>
              <a:off x="2129508" y="2246196"/>
              <a:ext cx="6159453" cy="6400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0" rIns="137160" bIns="0" spcCol="182880" anchor="ctr"/>
            <a:lstStyle/>
            <a:p>
              <a:pPr marL="2286" algn="just">
                <a:lnSpc>
                  <a:spcPct val="114000"/>
                </a:lnSpc>
                <a:spcAft>
                  <a:spcPts val="300"/>
                </a:spcAft>
                <a:tabLst>
                  <a:tab pos="4629150" algn="l"/>
                </a:tabLst>
                <a:defRPr/>
              </a:pPr>
              <a:r>
                <a:rPr lang="en-US" sz="900" dirty="0">
                  <a:solidFill>
                    <a:srgbClr val="000000"/>
                  </a:solidFill>
                </a:rPr>
                <a:t>Both administrations are likely to significantly curb immigration, though Biden’s approach is expected to be less restrictive. Lower levels of immigration could result in a tighter labor market and higher wages, particularly within immigrant-dominant workforce sectors. Immigration is set to play an increasingly important role in the U.S. economy as Baby Boomers retire. </a:t>
              </a:r>
              <a:endParaRPr lang="en-US" sz="900" dirty="0">
                <a:solidFill>
                  <a:srgbClr val="000000"/>
                </a:solidFill>
                <a:cs typeface="Calibri" pitchFamily="34" charset="0"/>
              </a:endParaRPr>
            </a:p>
          </p:txBody>
        </p:sp>
        <p:sp>
          <p:nvSpPr>
            <p:cNvPr id="34" name="Pentagon 12">
              <a:extLst>
                <a:ext uri="{FF2B5EF4-FFF2-40B4-BE49-F238E27FC236}">
                  <a16:creationId xmlns:a16="http://schemas.microsoft.com/office/drawing/2014/main" id="{090EE4D4-BB53-BE86-6549-B8A209C08D95}"/>
                </a:ext>
              </a:extLst>
            </p:cNvPr>
            <p:cNvSpPr/>
            <p:nvPr/>
          </p:nvSpPr>
          <p:spPr bwMode="auto">
            <a:xfrm>
              <a:off x="757238" y="2246594"/>
              <a:ext cx="1795718" cy="637846"/>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100" b="1" dirty="0">
                  <a:solidFill>
                    <a:schemeClr val="bg1"/>
                  </a:solidFill>
                </a:rPr>
                <a:t>Labor Market</a:t>
              </a:r>
            </a:p>
          </p:txBody>
        </p:sp>
      </p:grpSp>
      <p:grpSp>
        <p:nvGrpSpPr>
          <p:cNvPr id="6" name="Group 5">
            <a:extLst>
              <a:ext uri="{FF2B5EF4-FFF2-40B4-BE49-F238E27FC236}">
                <a16:creationId xmlns:a16="http://schemas.microsoft.com/office/drawing/2014/main" id="{DC494B36-867C-A890-3B6A-CD537958E92D}"/>
              </a:ext>
            </a:extLst>
          </p:cNvPr>
          <p:cNvGrpSpPr/>
          <p:nvPr/>
        </p:nvGrpSpPr>
        <p:grpSpPr>
          <a:xfrm>
            <a:off x="765657" y="5482840"/>
            <a:ext cx="7531722" cy="733616"/>
            <a:chOff x="757238" y="5482840"/>
            <a:chExt cx="7531722" cy="733616"/>
          </a:xfrm>
        </p:grpSpPr>
        <p:sp>
          <p:nvSpPr>
            <p:cNvPr id="4" name="Rectangle 3">
              <a:extLst>
                <a:ext uri="{FF2B5EF4-FFF2-40B4-BE49-F238E27FC236}">
                  <a16:creationId xmlns:a16="http://schemas.microsoft.com/office/drawing/2014/main" id="{12364BDA-AE1F-A648-FFB9-AF94F1BBBC4E}"/>
                </a:ext>
              </a:extLst>
            </p:cNvPr>
            <p:cNvSpPr/>
            <p:nvPr/>
          </p:nvSpPr>
          <p:spPr>
            <a:xfrm>
              <a:off x="2019459" y="5482840"/>
              <a:ext cx="351866" cy="7289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4039CDC-1EDC-2380-E220-69B97328AF4F}"/>
                </a:ext>
              </a:extLst>
            </p:cNvPr>
            <p:cNvGrpSpPr/>
            <p:nvPr/>
          </p:nvGrpSpPr>
          <p:grpSpPr>
            <a:xfrm>
              <a:off x="757238" y="5484936"/>
              <a:ext cx="7531722" cy="731520"/>
              <a:chOff x="757238" y="2246196"/>
              <a:chExt cx="7531722" cy="640078"/>
            </a:xfrm>
          </p:grpSpPr>
          <p:sp>
            <p:nvSpPr>
              <p:cNvPr id="36" name="Rectangle 35">
                <a:extLst>
                  <a:ext uri="{FF2B5EF4-FFF2-40B4-BE49-F238E27FC236}">
                    <a16:creationId xmlns:a16="http://schemas.microsoft.com/office/drawing/2014/main" id="{F0AEF401-DD38-B057-8DAA-162FD9F3ADBF}"/>
                  </a:ext>
                </a:extLst>
              </p:cNvPr>
              <p:cNvSpPr/>
              <p:nvPr/>
            </p:nvSpPr>
            <p:spPr bwMode="auto">
              <a:xfrm>
                <a:off x="2208293" y="2246196"/>
                <a:ext cx="6080667" cy="6400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137160" bIns="0" spcCol="182880" anchor="ctr"/>
              <a:lstStyle/>
              <a:p>
                <a:pPr marL="2286" algn="just">
                  <a:lnSpc>
                    <a:spcPct val="114000"/>
                  </a:lnSpc>
                  <a:spcAft>
                    <a:spcPts val="300"/>
                  </a:spcAft>
                  <a:tabLst>
                    <a:tab pos="4629150" algn="l"/>
                  </a:tabLst>
                  <a:defRPr/>
                </a:pPr>
                <a:r>
                  <a:rPr lang="en-US" sz="900" dirty="0">
                    <a:solidFill>
                      <a:srgbClr val="000000"/>
                    </a:solidFill>
                  </a:rPr>
                  <a:t>A second Trump term would likely see a reduction in regulations, particularly in the energy and environment space. Conversely, Biden is expected to push for more stringent regulations. Both administrations may have less regulatory power, however, due to recent Supreme Court decisions.</a:t>
                </a:r>
              </a:p>
            </p:txBody>
          </p:sp>
          <p:sp>
            <p:nvSpPr>
              <p:cNvPr id="37" name="Pentagon 12">
                <a:extLst>
                  <a:ext uri="{FF2B5EF4-FFF2-40B4-BE49-F238E27FC236}">
                    <a16:creationId xmlns:a16="http://schemas.microsoft.com/office/drawing/2014/main" id="{C7950AA4-1856-D9A6-F1D4-CD3D0362D8A8}"/>
                  </a:ext>
                </a:extLst>
              </p:cNvPr>
              <p:cNvSpPr/>
              <p:nvPr/>
            </p:nvSpPr>
            <p:spPr bwMode="auto">
              <a:xfrm>
                <a:off x="757238" y="2246594"/>
                <a:ext cx="1795718" cy="637846"/>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100" b="1" dirty="0">
                    <a:solidFill>
                      <a:schemeClr val="bg1"/>
                    </a:solidFill>
                  </a:rPr>
                  <a:t>Regulation</a:t>
                </a:r>
              </a:p>
            </p:txBody>
          </p:sp>
        </p:grpSp>
      </p:grpSp>
      <p:sp>
        <p:nvSpPr>
          <p:cNvPr id="7" name="Pentagon 12">
            <a:extLst>
              <a:ext uri="{FF2B5EF4-FFF2-40B4-BE49-F238E27FC236}">
                <a16:creationId xmlns:a16="http://schemas.microsoft.com/office/drawing/2014/main" id="{182F5A05-3DB2-3430-CB8C-FCE7DFA23271}"/>
              </a:ext>
            </a:extLst>
          </p:cNvPr>
          <p:cNvSpPr/>
          <p:nvPr/>
        </p:nvSpPr>
        <p:spPr>
          <a:xfrm>
            <a:off x="586075" y="1137528"/>
            <a:ext cx="7971851" cy="644305"/>
          </a:xfrm>
          <a:prstGeom prst="homePlate">
            <a:avLst>
              <a:gd name="adj" fmla="val 0"/>
            </a:avLst>
          </a:prstGeom>
          <a:solidFill>
            <a:srgbClr val="D2CD00">
              <a:alpha val="25098"/>
            </a:srgbClr>
          </a:solidFill>
          <a:ln w="317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eaLnBrk="1" fontAlgn="auto" hangingPunct="1">
              <a:lnSpc>
                <a:spcPct val="114000"/>
              </a:lnSpc>
              <a:spcBef>
                <a:spcPts val="0"/>
              </a:spcBef>
              <a:spcAft>
                <a:spcPts val="0"/>
              </a:spcAft>
              <a:defRPr/>
            </a:pPr>
            <a:r>
              <a:rPr lang="en-US" sz="1000" i="1" dirty="0">
                <a:solidFill>
                  <a:srgbClr val="FF0000"/>
                </a:solidFill>
              </a:rPr>
              <a:t>The Q3 Economic Outlook and Industry Snapshot were developed prior to Vice President Harris becoming the presumptive Democratic party nominee. At present, with a short campaign, it is a reasonable assumption that a Harris Administration would closely resemble a second Biden term in many respects, including the five areas discussed below.</a:t>
            </a:r>
          </a:p>
        </p:txBody>
      </p:sp>
    </p:spTree>
    <p:extLst>
      <p:ext uri="{BB962C8B-B14F-4D97-AF65-F5344CB8AC3E}">
        <p14:creationId xmlns:p14="http://schemas.microsoft.com/office/powerpoint/2010/main" val="427258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6</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Is a Soft-Landing </a:t>
            </a:r>
            <a:r>
              <a:rPr lang="en-US" sz="2000" i="1" dirty="0">
                <a:latin typeface="+mn-lt"/>
              </a:rPr>
              <a:t>Fait Accompli</a:t>
            </a:r>
            <a:r>
              <a:rPr lang="en-US" sz="2000" dirty="0">
                <a:latin typeface="+mn-lt"/>
              </a:rPr>
              <a:t>?</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1635471"/>
            <a:ext cx="7548562" cy="319088"/>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The U.S. Economy Appears on Track to Tame Inflation without Triggering a Recession</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5" name="Graphic 4" descr="Home with solid fill">
            <a:extLst>
              <a:ext uri="{FF2B5EF4-FFF2-40B4-BE49-F238E27FC236}">
                <a16:creationId xmlns:a16="http://schemas.microsoft.com/office/drawing/2014/main" id="{E7EDE2CA-7A93-0147-510F-CCAF63C0EE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407" y="2965749"/>
            <a:ext cx="548640" cy="612374"/>
          </a:xfrm>
          <a:prstGeom prst="rect">
            <a:avLst/>
          </a:prstGeom>
        </p:spPr>
      </p:pic>
      <p:sp>
        <p:nvSpPr>
          <p:cNvPr id="2" name="Text Placeholder 4">
            <a:extLst>
              <a:ext uri="{FF2B5EF4-FFF2-40B4-BE49-F238E27FC236}">
                <a16:creationId xmlns:a16="http://schemas.microsoft.com/office/drawing/2014/main" id="{258806CF-99AF-A122-9080-0FF3A3C1FD93}"/>
              </a:ext>
            </a:extLst>
          </p:cNvPr>
          <p:cNvSpPr txBox="1">
            <a:spLocks/>
          </p:cNvSpPr>
          <p:nvPr/>
        </p:nvSpPr>
        <p:spPr>
          <a:xfrm>
            <a:off x="253917" y="6412443"/>
            <a:ext cx="3227536" cy="362426"/>
          </a:xfrm>
          <a:prstGeom prst="rect">
            <a:avLst/>
          </a:prstGeom>
        </p:spPr>
        <p:txBody>
          <a:bodyPr/>
          <a:lstStyle>
            <a:lvl1pPr marL="342900" indent="-342900" algn="l" rtl="0" eaLnBrk="0" fontAlgn="base" hangingPunct="0">
              <a:spcBef>
                <a:spcPct val="20000"/>
              </a:spcBef>
              <a:spcAft>
                <a:spcPct val="0"/>
              </a:spcAft>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Blinder, A. “Landings, Soft and Hard: The Federal Reserve, 1965-2022,” Journal of Economic Perspectives, Winter 2023; 2024 Q3 Equipment Leasing &amp; Finance U.S. Economic Outlook </a:t>
            </a:r>
            <a:endParaRPr lang="en-US" sz="700" dirty="0">
              <a:solidFill>
                <a:prstClr val="white">
                  <a:lumMod val="50000"/>
                </a:prstClr>
              </a:solidFill>
            </a:endParaRPr>
          </a:p>
        </p:txBody>
      </p:sp>
      <p:sp>
        <p:nvSpPr>
          <p:cNvPr id="3" name="TextBox 2">
            <a:extLst>
              <a:ext uri="{FF2B5EF4-FFF2-40B4-BE49-F238E27FC236}">
                <a16:creationId xmlns:a16="http://schemas.microsoft.com/office/drawing/2014/main" id="{8A36134D-F19D-E1F7-E9D8-C4D92443560D}"/>
              </a:ext>
            </a:extLst>
          </p:cNvPr>
          <p:cNvSpPr txBox="1"/>
          <p:nvPr/>
        </p:nvSpPr>
        <p:spPr>
          <a:xfrm>
            <a:off x="744302" y="2081477"/>
            <a:ext cx="61397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chemeClr val="tx2">
                    <a:lumMod val="10000"/>
                  </a:schemeClr>
                </a:solidFill>
                <a:effectLst/>
                <a:uLnTx/>
                <a:uFillTx/>
                <a:latin typeface="Century Gothic" panose="020B0502020202020204" pitchFamily="34" charset="0"/>
                <a:cs typeface="Arial" panose="020B0604020202020204" pitchFamily="34" charset="0"/>
              </a:rPr>
              <a:t>Fed Intervention “Landing” Outcomes</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50" dirty="0">
                <a:solidFill>
                  <a:schemeClr val="tx2">
                    <a:lumMod val="10000"/>
                  </a:schemeClr>
                </a:solidFill>
                <a:latin typeface="Century Gothic" panose="020B0502020202020204" pitchFamily="34" charset="0"/>
                <a:cs typeface="Arial" panose="020B0604020202020204" pitchFamily="34" charset="0"/>
              </a:rPr>
              <a:t>Blinder analysis of the economic outcomes of Fed interest rate hikes</a:t>
            </a:r>
            <a:endParaRPr kumimoji="0" lang="en-US" sz="1050" b="0" i="0" u="none" strike="noStrike" kern="1200" cap="none" spc="0" normalizeH="0" baseline="0" noProof="0" dirty="0">
              <a:ln>
                <a:noFill/>
              </a:ln>
              <a:solidFill>
                <a:schemeClr val="tx2">
                  <a:lumMod val="10000"/>
                </a:schemeClr>
              </a:solidFill>
              <a:effectLst/>
              <a:uLnTx/>
              <a:uFillTx/>
              <a:latin typeface="Century Gothic" panose="020B0502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E0BE3E0-FEB5-98A0-0210-E8CEBA53164B}"/>
              </a:ext>
            </a:extLst>
          </p:cNvPr>
          <p:cNvGrpSpPr/>
          <p:nvPr/>
        </p:nvGrpSpPr>
        <p:grpSpPr>
          <a:xfrm>
            <a:off x="747407" y="2315479"/>
            <a:ext cx="3739805" cy="2449602"/>
            <a:chOff x="-1491446" y="1709202"/>
            <a:chExt cx="7276973" cy="2527418"/>
          </a:xfrm>
        </p:grpSpPr>
        <p:grpSp>
          <p:nvGrpSpPr>
            <p:cNvPr id="6" name="Group 5">
              <a:extLst>
                <a:ext uri="{FF2B5EF4-FFF2-40B4-BE49-F238E27FC236}">
                  <a16:creationId xmlns:a16="http://schemas.microsoft.com/office/drawing/2014/main" id="{D311FD03-978F-259B-5E1E-370C648E64B7}"/>
                </a:ext>
              </a:extLst>
            </p:cNvPr>
            <p:cNvGrpSpPr/>
            <p:nvPr/>
          </p:nvGrpSpPr>
          <p:grpSpPr>
            <a:xfrm>
              <a:off x="183185" y="1709202"/>
              <a:ext cx="3836800" cy="2527418"/>
              <a:chOff x="88248" y="2588178"/>
              <a:chExt cx="4872476" cy="3203401"/>
            </a:xfrm>
          </p:grpSpPr>
          <p:grpSp>
            <p:nvGrpSpPr>
              <p:cNvPr id="12" name="Group 11">
                <a:extLst>
                  <a:ext uri="{FF2B5EF4-FFF2-40B4-BE49-F238E27FC236}">
                    <a16:creationId xmlns:a16="http://schemas.microsoft.com/office/drawing/2014/main" id="{9DF13BF6-ACAD-FCA9-B009-97B0A2651864}"/>
                  </a:ext>
                </a:extLst>
              </p:cNvPr>
              <p:cNvGrpSpPr/>
              <p:nvPr/>
            </p:nvGrpSpPr>
            <p:grpSpPr>
              <a:xfrm>
                <a:off x="88248" y="2588178"/>
                <a:ext cx="4872476" cy="3203401"/>
                <a:chOff x="1917259" y="923253"/>
                <a:chExt cx="4984143" cy="2293199"/>
              </a:xfrm>
            </p:grpSpPr>
            <p:graphicFrame>
              <p:nvGraphicFramePr>
                <p:cNvPr id="23" name="Chart 22">
                  <a:extLst>
                    <a:ext uri="{FF2B5EF4-FFF2-40B4-BE49-F238E27FC236}">
                      <a16:creationId xmlns:a16="http://schemas.microsoft.com/office/drawing/2014/main" id="{4D1538D2-7BC9-8AB6-4D53-1022724A0A34}"/>
                    </a:ext>
                  </a:extLst>
                </p:cNvPr>
                <p:cNvGraphicFramePr/>
                <p:nvPr>
                  <p:extLst>
                    <p:ext uri="{D42A27DB-BD31-4B8C-83A1-F6EECF244321}">
                      <p14:modId xmlns:p14="http://schemas.microsoft.com/office/powerpoint/2010/main" val="2935679733"/>
                    </p:ext>
                  </p:extLst>
                </p:nvPr>
              </p:nvGraphicFramePr>
              <p:xfrm>
                <a:off x="1917259" y="923253"/>
                <a:ext cx="4984143" cy="2293199"/>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a:extLst>
                    <a:ext uri="{FF2B5EF4-FFF2-40B4-BE49-F238E27FC236}">
                      <a16:creationId xmlns:a16="http://schemas.microsoft.com/office/drawing/2014/main" id="{676DD3F6-7AB0-0BAB-DBF9-D4D81A8ED696}"/>
                    </a:ext>
                  </a:extLst>
                </p:cNvPr>
                <p:cNvSpPr txBox="1"/>
                <p:nvPr/>
              </p:nvSpPr>
              <p:spPr>
                <a:xfrm>
                  <a:off x="5577579" y="1534441"/>
                  <a:ext cx="285717" cy="211482"/>
                </a:xfrm>
                <a:prstGeom prst="rect">
                  <a:avLst/>
                </a:prstGeom>
                <a:noFill/>
              </p:spPr>
              <p:txBody>
                <a:bodyPr wrap="square" rtlCol="0">
                  <a:spAutoFit/>
                </a:bodyPr>
                <a:lstStyle/>
                <a:p>
                  <a:r>
                    <a:rPr lang="en-US" sz="1600" b="1" dirty="0">
                      <a:solidFill>
                        <a:schemeClr val="bg1"/>
                      </a:solidFill>
                    </a:rPr>
                    <a:t>3</a:t>
                  </a:r>
                </a:p>
              </p:txBody>
            </p:sp>
            <p:sp>
              <p:nvSpPr>
                <p:cNvPr id="25" name="TextBox 24">
                  <a:extLst>
                    <a:ext uri="{FF2B5EF4-FFF2-40B4-BE49-F238E27FC236}">
                      <a16:creationId xmlns:a16="http://schemas.microsoft.com/office/drawing/2014/main" id="{6541E896-D55F-01FA-46FA-221646312139}"/>
                    </a:ext>
                  </a:extLst>
                </p:cNvPr>
                <p:cNvSpPr txBox="1"/>
                <p:nvPr/>
              </p:nvSpPr>
              <p:spPr>
                <a:xfrm>
                  <a:off x="3895760" y="1566130"/>
                  <a:ext cx="285718" cy="211482"/>
                </a:xfrm>
                <a:prstGeom prst="rect">
                  <a:avLst/>
                </a:prstGeom>
                <a:noFill/>
              </p:spPr>
              <p:txBody>
                <a:bodyPr wrap="square" rtlCol="0">
                  <a:spAutoFit/>
                </a:bodyPr>
                <a:lstStyle/>
                <a:p>
                  <a:r>
                    <a:rPr lang="en-US" sz="1600" b="1" dirty="0">
                      <a:solidFill>
                        <a:schemeClr val="bg1"/>
                      </a:solidFill>
                    </a:rPr>
                    <a:t>3</a:t>
                  </a:r>
                  <a:endParaRPr lang="en-US" b="1" dirty="0">
                    <a:solidFill>
                      <a:schemeClr val="bg1"/>
                    </a:solidFill>
                  </a:endParaRPr>
                </a:p>
              </p:txBody>
            </p:sp>
          </p:grpSp>
          <p:sp>
            <p:nvSpPr>
              <p:cNvPr id="13" name="TextBox 12">
                <a:extLst>
                  <a:ext uri="{FF2B5EF4-FFF2-40B4-BE49-F238E27FC236}">
                    <a16:creationId xmlns:a16="http://schemas.microsoft.com/office/drawing/2014/main" id="{65A4EF9F-7D28-C513-431B-8C90F3723B9F}"/>
                  </a:ext>
                </a:extLst>
              </p:cNvPr>
              <p:cNvSpPr txBox="1"/>
              <p:nvPr/>
            </p:nvSpPr>
            <p:spPr>
              <a:xfrm>
                <a:off x="3571460" y="4522982"/>
                <a:ext cx="412572" cy="295422"/>
              </a:xfrm>
              <a:prstGeom prst="rect">
                <a:avLst/>
              </a:prstGeom>
              <a:noFill/>
            </p:spPr>
            <p:txBody>
              <a:bodyPr wrap="square" rtlCol="0">
                <a:spAutoFit/>
              </a:bodyPr>
              <a:lstStyle/>
              <a:p>
                <a:r>
                  <a:rPr lang="en-US" sz="1600" b="1" dirty="0">
                    <a:solidFill>
                      <a:schemeClr val="bg1"/>
                    </a:solidFill>
                  </a:rPr>
                  <a:t>2</a:t>
                </a:r>
              </a:p>
            </p:txBody>
          </p:sp>
          <p:sp>
            <p:nvSpPr>
              <p:cNvPr id="14" name="TextBox 13">
                <a:extLst>
                  <a:ext uri="{FF2B5EF4-FFF2-40B4-BE49-F238E27FC236}">
                    <a16:creationId xmlns:a16="http://schemas.microsoft.com/office/drawing/2014/main" id="{318D4BFA-2707-93E3-3296-9C0E22F7796E}"/>
                  </a:ext>
                </a:extLst>
              </p:cNvPr>
              <p:cNvSpPr txBox="1"/>
              <p:nvPr/>
            </p:nvSpPr>
            <p:spPr>
              <a:xfrm>
                <a:off x="1314937" y="4619383"/>
                <a:ext cx="279316" cy="295422"/>
              </a:xfrm>
              <a:prstGeom prst="rect">
                <a:avLst/>
              </a:prstGeom>
              <a:noFill/>
            </p:spPr>
            <p:txBody>
              <a:bodyPr wrap="square" rtlCol="0">
                <a:spAutoFit/>
              </a:bodyPr>
              <a:lstStyle/>
              <a:p>
                <a:r>
                  <a:rPr lang="en-US" sz="1600" b="1" dirty="0">
                    <a:solidFill>
                      <a:schemeClr val="bg1"/>
                    </a:solidFill>
                  </a:rPr>
                  <a:t>3</a:t>
                </a:r>
              </a:p>
            </p:txBody>
          </p:sp>
          <p:grpSp>
            <p:nvGrpSpPr>
              <p:cNvPr id="17" name="Group 16">
                <a:extLst>
                  <a:ext uri="{FF2B5EF4-FFF2-40B4-BE49-F238E27FC236}">
                    <a16:creationId xmlns:a16="http://schemas.microsoft.com/office/drawing/2014/main" id="{939981EC-784A-E0A7-6417-EFDF3C36F7E7}"/>
                  </a:ext>
                </a:extLst>
              </p:cNvPr>
              <p:cNvGrpSpPr/>
              <p:nvPr/>
            </p:nvGrpSpPr>
            <p:grpSpPr>
              <a:xfrm>
                <a:off x="1645923" y="3613654"/>
                <a:ext cx="2046818" cy="1110675"/>
                <a:chOff x="3333390" y="1700119"/>
                <a:chExt cx="2499465" cy="1343434"/>
              </a:xfrm>
            </p:grpSpPr>
            <p:sp>
              <p:nvSpPr>
                <p:cNvPr id="21" name="TextBox 20">
                  <a:extLst>
                    <a:ext uri="{FF2B5EF4-FFF2-40B4-BE49-F238E27FC236}">
                      <a16:creationId xmlns:a16="http://schemas.microsoft.com/office/drawing/2014/main" id="{19522992-5D45-1819-48C8-3B098CC1FC1E}"/>
                    </a:ext>
                  </a:extLst>
                </p:cNvPr>
                <p:cNvSpPr txBox="1"/>
                <p:nvPr/>
              </p:nvSpPr>
              <p:spPr>
                <a:xfrm>
                  <a:off x="3896457" y="1700119"/>
                  <a:ext cx="1373338" cy="535517"/>
                </a:xfrm>
                <a:prstGeom prst="rect">
                  <a:avLst/>
                </a:prstGeom>
                <a:noFill/>
              </p:spPr>
              <p:txBody>
                <a:bodyPr wrap="square" rtlCol="0">
                  <a:spAutoFit/>
                </a:bodyPr>
                <a:lstStyle/>
                <a:p>
                  <a:pPr algn="ctr"/>
                  <a:r>
                    <a:rPr lang="en-US" sz="1600" b="1" dirty="0">
                      <a:solidFill>
                        <a:schemeClr val="tx2">
                          <a:lumMod val="10000"/>
                        </a:schemeClr>
                      </a:solidFill>
                    </a:rPr>
                    <a:t>11</a:t>
                  </a:r>
                </a:p>
              </p:txBody>
            </p:sp>
            <p:sp>
              <p:nvSpPr>
                <p:cNvPr id="22" name="TextBox 21">
                  <a:extLst>
                    <a:ext uri="{FF2B5EF4-FFF2-40B4-BE49-F238E27FC236}">
                      <a16:creationId xmlns:a16="http://schemas.microsoft.com/office/drawing/2014/main" id="{7D46DDED-31F6-BDC5-0AAB-F8DAF77C8439}"/>
                    </a:ext>
                  </a:extLst>
                </p:cNvPr>
                <p:cNvSpPr txBox="1"/>
                <p:nvPr/>
              </p:nvSpPr>
              <p:spPr>
                <a:xfrm>
                  <a:off x="3333390" y="2167252"/>
                  <a:ext cx="2499465" cy="876301"/>
                </a:xfrm>
                <a:prstGeom prst="rect">
                  <a:avLst/>
                </a:prstGeom>
                <a:noFill/>
              </p:spPr>
              <p:txBody>
                <a:bodyPr wrap="square" rtlCol="0">
                  <a:spAutoFit/>
                </a:bodyPr>
                <a:lstStyle/>
                <a:p>
                  <a:pPr algn="ctr"/>
                  <a:r>
                    <a:rPr lang="en-US" sz="1000" b="1" dirty="0">
                      <a:solidFill>
                        <a:schemeClr val="tx2">
                          <a:lumMod val="10000"/>
                        </a:schemeClr>
                      </a:solidFill>
                    </a:rPr>
                    <a:t>Rate Hike Cycles</a:t>
                  </a:r>
                </a:p>
                <a:p>
                  <a:pPr algn="ctr"/>
                  <a:r>
                    <a:rPr lang="en-US" sz="1000" i="1" dirty="0">
                      <a:solidFill>
                        <a:schemeClr val="tx2">
                          <a:lumMod val="10000"/>
                        </a:schemeClr>
                      </a:solidFill>
                    </a:rPr>
                    <a:t>1965-2019</a:t>
                  </a:r>
                </a:p>
              </p:txBody>
            </p:sp>
          </p:grpSp>
        </p:grpSp>
        <p:sp>
          <p:nvSpPr>
            <p:cNvPr id="8" name="TextBox 7">
              <a:extLst>
                <a:ext uri="{FF2B5EF4-FFF2-40B4-BE49-F238E27FC236}">
                  <a16:creationId xmlns:a16="http://schemas.microsoft.com/office/drawing/2014/main" id="{4F118894-FADE-B7A2-1AED-FCF718C55A96}"/>
                </a:ext>
              </a:extLst>
            </p:cNvPr>
            <p:cNvSpPr txBox="1"/>
            <p:nvPr/>
          </p:nvSpPr>
          <p:spPr>
            <a:xfrm>
              <a:off x="-1491446" y="2071689"/>
              <a:ext cx="2909217" cy="571597"/>
            </a:xfrm>
            <a:prstGeom prst="rect">
              <a:avLst/>
            </a:prstGeom>
            <a:noFill/>
          </p:spPr>
          <p:txBody>
            <a:bodyPr wrap="square" rtlCol="0">
              <a:spAutoFit/>
            </a:bodyPr>
            <a:lstStyle/>
            <a:p>
              <a:r>
                <a:rPr lang="en-US" sz="1000" b="1" dirty="0">
                  <a:solidFill>
                    <a:schemeClr val="tx2">
                      <a:lumMod val="10000"/>
                    </a:schemeClr>
                  </a:solidFill>
                </a:rPr>
                <a:t>Hard Landing </a:t>
              </a:r>
            </a:p>
            <a:p>
              <a:r>
                <a:rPr lang="en-US" sz="1000" b="1" dirty="0">
                  <a:solidFill>
                    <a:schemeClr val="tx2">
                      <a:lumMod val="10000"/>
                    </a:schemeClr>
                  </a:solidFill>
                </a:rPr>
                <a:t>due to </a:t>
              </a:r>
            </a:p>
            <a:p>
              <a:r>
                <a:rPr lang="en-US" sz="1000" b="1" dirty="0">
                  <a:solidFill>
                    <a:schemeClr val="tx2">
                      <a:lumMod val="10000"/>
                    </a:schemeClr>
                  </a:solidFill>
                </a:rPr>
                <a:t>Fed Policy</a:t>
              </a:r>
            </a:p>
          </p:txBody>
        </p:sp>
        <p:sp>
          <p:nvSpPr>
            <p:cNvPr id="9" name="TextBox 8">
              <a:extLst>
                <a:ext uri="{FF2B5EF4-FFF2-40B4-BE49-F238E27FC236}">
                  <a16:creationId xmlns:a16="http://schemas.microsoft.com/office/drawing/2014/main" id="{B29A597D-25B7-DBD3-13A9-C6F4D86EC0A7}"/>
                </a:ext>
              </a:extLst>
            </p:cNvPr>
            <p:cNvSpPr txBox="1"/>
            <p:nvPr/>
          </p:nvSpPr>
          <p:spPr>
            <a:xfrm>
              <a:off x="-1488804" y="3278604"/>
              <a:ext cx="2788890" cy="571597"/>
            </a:xfrm>
            <a:prstGeom prst="rect">
              <a:avLst/>
            </a:prstGeom>
            <a:noFill/>
          </p:spPr>
          <p:txBody>
            <a:bodyPr wrap="square" rtlCol="0">
              <a:spAutoFit/>
            </a:bodyPr>
            <a:lstStyle/>
            <a:p>
              <a:r>
                <a:rPr lang="en-US" sz="1000" b="1" dirty="0">
                  <a:solidFill>
                    <a:schemeClr val="tx2">
                      <a:lumMod val="10000"/>
                    </a:schemeClr>
                  </a:solidFill>
                </a:rPr>
                <a:t>Hard Landing </a:t>
              </a:r>
            </a:p>
            <a:p>
              <a:r>
                <a:rPr lang="en-US" sz="1000" b="1" dirty="0">
                  <a:solidFill>
                    <a:schemeClr val="tx2">
                      <a:lumMod val="10000"/>
                    </a:schemeClr>
                  </a:solidFill>
                </a:rPr>
                <a:t>due to </a:t>
              </a:r>
            </a:p>
            <a:p>
              <a:r>
                <a:rPr lang="en-US" sz="1000" b="1" dirty="0">
                  <a:solidFill>
                    <a:schemeClr val="tx2">
                      <a:lumMod val="10000"/>
                    </a:schemeClr>
                  </a:solidFill>
                </a:rPr>
                <a:t>External Shocks</a:t>
              </a:r>
            </a:p>
          </p:txBody>
        </p:sp>
        <p:sp>
          <p:nvSpPr>
            <p:cNvPr id="10" name="TextBox 9">
              <a:extLst>
                <a:ext uri="{FF2B5EF4-FFF2-40B4-BE49-F238E27FC236}">
                  <a16:creationId xmlns:a16="http://schemas.microsoft.com/office/drawing/2014/main" id="{6DD03B3C-AFAE-6989-318B-235855772F34}"/>
                </a:ext>
              </a:extLst>
            </p:cNvPr>
            <p:cNvSpPr txBox="1"/>
            <p:nvPr/>
          </p:nvSpPr>
          <p:spPr>
            <a:xfrm>
              <a:off x="3528664" y="2079694"/>
              <a:ext cx="1894515" cy="261982"/>
            </a:xfrm>
            <a:prstGeom prst="rect">
              <a:avLst/>
            </a:prstGeom>
            <a:noFill/>
          </p:spPr>
          <p:txBody>
            <a:bodyPr wrap="square" rtlCol="0">
              <a:spAutoFit/>
            </a:bodyPr>
            <a:lstStyle/>
            <a:p>
              <a:r>
                <a:rPr lang="en-US" sz="1000" b="1" dirty="0">
                  <a:solidFill>
                    <a:schemeClr val="tx2">
                      <a:lumMod val="10000"/>
                    </a:schemeClr>
                  </a:solidFill>
                </a:rPr>
                <a:t>Soft Landing</a:t>
              </a:r>
            </a:p>
          </p:txBody>
        </p:sp>
        <p:sp>
          <p:nvSpPr>
            <p:cNvPr id="11" name="TextBox 10">
              <a:extLst>
                <a:ext uri="{FF2B5EF4-FFF2-40B4-BE49-F238E27FC236}">
                  <a16:creationId xmlns:a16="http://schemas.microsoft.com/office/drawing/2014/main" id="{46E47588-7272-875F-DD8F-F4D124AF1B09}"/>
                </a:ext>
              </a:extLst>
            </p:cNvPr>
            <p:cNvSpPr txBox="1"/>
            <p:nvPr/>
          </p:nvSpPr>
          <p:spPr>
            <a:xfrm>
              <a:off x="3518196" y="3521973"/>
              <a:ext cx="2267331" cy="261982"/>
            </a:xfrm>
            <a:prstGeom prst="rect">
              <a:avLst/>
            </a:prstGeom>
            <a:noFill/>
          </p:spPr>
          <p:txBody>
            <a:bodyPr wrap="square" rtlCol="0">
              <a:spAutoFit/>
            </a:bodyPr>
            <a:lstStyle/>
            <a:p>
              <a:r>
                <a:rPr lang="en-US" sz="1000" b="1" dirty="0">
                  <a:solidFill>
                    <a:schemeClr val="tx2">
                      <a:lumMod val="10000"/>
                    </a:schemeClr>
                  </a:solidFill>
                </a:rPr>
                <a:t>Soft</a:t>
              </a:r>
              <a:r>
                <a:rPr lang="en-US" sz="1000" b="1" i="1" dirty="0">
                  <a:solidFill>
                    <a:schemeClr val="tx2">
                      <a:lumMod val="10000"/>
                    </a:schemeClr>
                  </a:solidFill>
                </a:rPr>
                <a:t>ish </a:t>
              </a:r>
              <a:r>
                <a:rPr lang="en-US" sz="1000" b="1" dirty="0">
                  <a:solidFill>
                    <a:schemeClr val="tx2">
                      <a:lumMod val="10000"/>
                    </a:schemeClr>
                  </a:solidFill>
                </a:rPr>
                <a:t>Landing</a:t>
              </a:r>
            </a:p>
          </p:txBody>
        </p:sp>
      </p:grpSp>
      <p:grpSp>
        <p:nvGrpSpPr>
          <p:cNvPr id="7" name="Group 6">
            <a:extLst>
              <a:ext uri="{FF2B5EF4-FFF2-40B4-BE49-F238E27FC236}">
                <a16:creationId xmlns:a16="http://schemas.microsoft.com/office/drawing/2014/main" id="{8BCDBC94-B3C0-3FEC-94EB-17E530DF2022}"/>
              </a:ext>
            </a:extLst>
          </p:cNvPr>
          <p:cNvGrpSpPr/>
          <p:nvPr/>
        </p:nvGrpSpPr>
        <p:grpSpPr>
          <a:xfrm>
            <a:off x="531230" y="4632134"/>
            <a:ext cx="7774572" cy="1542027"/>
            <a:chOff x="1204537" y="2542032"/>
            <a:chExt cx="7093398" cy="1455014"/>
          </a:xfrm>
        </p:grpSpPr>
        <p:sp>
          <p:nvSpPr>
            <p:cNvPr id="15" name="Rectangle 14">
              <a:extLst>
                <a:ext uri="{FF2B5EF4-FFF2-40B4-BE49-F238E27FC236}">
                  <a16:creationId xmlns:a16="http://schemas.microsoft.com/office/drawing/2014/main" id="{611E2F60-1F64-514E-3DFF-BD05A9CD1BB2}"/>
                </a:ext>
              </a:extLst>
            </p:cNvPr>
            <p:cNvSpPr/>
            <p:nvPr/>
          </p:nvSpPr>
          <p:spPr bwMode="auto">
            <a:xfrm>
              <a:off x="1204537" y="2542033"/>
              <a:ext cx="7093398" cy="14550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The likelihood of a September rate cut has increased as both the Consumer Price Index (CPI) and Personal Consumption Expenditures Price Index (PCE) cooled in May, with CPI falling M/M in June for the first time in two years. </a:t>
              </a:r>
            </a:p>
            <a:p>
              <a:pPr marL="173736" indent="-171450" algn="just">
                <a:lnSpc>
                  <a:spcPct val="114000"/>
                </a:lnSpc>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Over the last 18 months, the Fed has done an </a:t>
              </a:r>
              <a:r>
                <a:rPr lang="en-US" sz="900" dirty="0">
                  <a:solidFill>
                    <a:schemeClr val="tx2">
                      <a:lumMod val="10000"/>
                    </a:schemeClr>
                  </a:solidFill>
                  <a:cs typeface="Calibri" pitchFamily="34" charset="0"/>
                </a:rPr>
                <a:t>admirable</a:t>
              </a:r>
              <a:r>
                <a:rPr lang="en-US" sz="900" dirty="0">
                  <a:solidFill>
                    <a:srgbClr val="000000"/>
                  </a:solidFill>
                  <a:cs typeface="Calibri" pitchFamily="34" charset="0"/>
                </a:rPr>
                <a:t> job reducing inflation while maintaining labor market stability, adding an average of 242,000 jobs per month.</a:t>
              </a:r>
            </a:p>
            <a:p>
              <a:pPr marL="173736" indent="-171450" algn="just">
                <a:lnSpc>
                  <a:spcPct val="114000"/>
                </a:lnSpc>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Downside risks to a soft landing include softening consumer demand and rising financial distress, though economists still place the odds of a soft landing (60-70%) above that of a hard landing. </a:t>
              </a:r>
            </a:p>
          </p:txBody>
        </p:sp>
        <p:sp>
          <p:nvSpPr>
            <p:cNvPr id="16" name="Pentagon 12">
              <a:extLst>
                <a:ext uri="{FF2B5EF4-FFF2-40B4-BE49-F238E27FC236}">
                  <a16:creationId xmlns:a16="http://schemas.microsoft.com/office/drawing/2014/main" id="{1515EB1E-83AE-AAD2-0282-C8E4D09CC9CE}"/>
                </a:ext>
              </a:extLst>
            </p:cNvPr>
            <p:cNvSpPr/>
            <p:nvPr/>
          </p:nvSpPr>
          <p:spPr bwMode="auto">
            <a:xfrm>
              <a:off x="1410744" y="2542032"/>
              <a:ext cx="1557702" cy="1455013"/>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Progress Towards a Soft Landing</a:t>
              </a:r>
            </a:p>
          </p:txBody>
        </p:sp>
      </p:grpSp>
      <p:sp>
        <p:nvSpPr>
          <p:cNvPr id="33" name="Rectangle 32">
            <a:extLst>
              <a:ext uri="{FF2B5EF4-FFF2-40B4-BE49-F238E27FC236}">
                <a16:creationId xmlns:a16="http://schemas.microsoft.com/office/drawing/2014/main" id="{3D27B1F0-E27C-5F37-5BBA-3260459B658B}"/>
              </a:ext>
            </a:extLst>
          </p:cNvPr>
          <p:cNvSpPr/>
          <p:nvPr/>
        </p:nvSpPr>
        <p:spPr>
          <a:xfrm>
            <a:off x="167195" y="4314859"/>
            <a:ext cx="594119" cy="20249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43B256D-CD5E-57FB-C2FF-E46748718447}"/>
              </a:ext>
            </a:extLst>
          </p:cNvPr>
          <p:cNvSpPr txBox="1"/>
          <p:nvPr/>
        </p:nvSpPr>
        <p:spPr>
          <a:xfrm>
            <a:off x="2021700" y="2964178"/>
            <a:ext cx="113035" cy="225906"/>
          </a:xfrm>
          <a:prstGeom prst="rect">
            <a:avLst/>
          </a:prstGeom>
          <a:noFill/>
        </p:spPr>
        <p:txBody>
          <a:bodyPr wrap="square" rtlCol="0">
            <a:spAutoFit/>
          </a:bodyPr>
          <a:lstStyle/>
          <a:p>
            <a:r>
              <a:rPr lang="en-US" sz="1600" b="1" dirty="0">
                <a:solidFill>
                  <a:schemeClr val="bg1"/>
                </a:solidFill>
              </a:rPr>
              <a:t>3</a:t>
            </a:r>
          </a:p>
        </p:txBody>
      </p:sp>
      <p:sp>
        <p:nvSpPr>
          <p:cNvPr id="28" name="Speech Bubble: Rectangle 27">
            <a:extLst>
              <a:ext uri="{FF2B5EF4-FFF2-40B4-BE49-F238E27FC236}">
                <a16:creationId xmlns:a16="http://schemas.microsoft.com/office/drawing/2014/main" id="{B070C7AE-DDB9-CDA0-F002-C87B3E3DF502}"/>
              </a:ext>
            </a:extLst>
          </p:cNvPr>
          <p:cNvSpPr/>
          <p:nvPr/>
        </p:nvSpPr>
        <p:spPr>
          <a:xfrm>
            <a:off x="4804418" y="2654775"/>
            <a:ext cx="3491547" cy="1739078"/>
          </a:xfrm>
          <a:prstGeom prst="wedgeRectCallout">
            <a:avLst>
              <a:gd name="adj1" fmla="val -19918"/>
              <a:gd name="adj2" fmla="val 403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300"/>
              </a:spcAft>
            </a:pPr>
            <a:r>
              <a:rPr lang="en-US" sz="1000" dirty="0">
                <a:solidFill>
                  <a:schemeClr val="tx2">
                    <a:lumMod val="10000"/>
                  </a:schemeClr>
                </a:solidFill>
              </a:rPr>
              <a:t>“If the need to fight inflation is not too extreme, and serious adverse events like war or supply shocks do not intervene, the </a:t>
            </a:r>
            <a:r>
              <a:rPr lang="en-US" sz="1000" b="1" dirty="0">
                <a:solidFill>
                  <a:schemeClr val="tx2">
                    <a:lumMod val="10000"/>
                  </a:schemeClr>
                </a:solidFill>
              </a:rPr>
              <a:t>Federal Reserve has shown itself capable of engineering a landing that either does not induce a recession</a:t>
            </a:r>
            <a:r>
              <a:rPr lang="en-US" sz="1000" dirty="0">
                <a:solidFill>
                  <a:schemeClr val="tx2">
                    <a:lumMod val="10000"/>
                  </a:schemeClr>
                </a:solidFill>
              </a:rPr>
              <a:t> </a:t>
            </a:r>
            <a:r>
              <a:rPr lang="en-US" sz="1000" b="1" dirty="0">
                <a:solidFill>
                  <a:schemeClr val="tx2">
                    <a:lumMod val="10000"/>
                  </a:schemeClr>
                </a:solidFill>
              </a:rPr>
              <a:t>or, if it does, induces a small one.</a:t>
            </a:r>
            <a:r>
              <a:rPr lang="en-US" sz="1000" dirty="0">
                <a:solidFill>
                  <a:schemeClr val="tx2">
                    <a:lumMod val="10000"/>
                  </a:schemeClr>
                </a:solidFill>
              </a:rPr>
              <a:t>”</a:t>
            </a:r>
          </a:p>
          <a:p>
            <a:r>
              <a:rPr lang="en-US" sz="1000" b="1" i="1" dirty="0">
                <a:solidFill>
                  <a:schemeClr val="tx2">
                    <a:lumMod val="10000"/>
                  </a:schemeClr>
                </a:solidFill>
              </a:rPr>
              <a:t>- Alan Blinder</a:t>
            </a:r>
          </a:p>
          <a:p>
            <a:r>
              <a:rPr lang="en-US" sz="1000" i="1" dirty="0">
                <a:solidFill>
                  <a:schemeClr val="tx2">
                    <a:lumMod val="10000"/>
                  </a:schemeClr>
                </a:solidFill>
              </a:rPr>
              <a:t>November 2023</a:t>
            </a:r>
          </a:p>
        </p:txBody>
      </p:sp>
      <p:cxnSp>
        <p:nvCxnSpPr>
          <p:cNvPr id="30" name="Straight Connector 29">
            <a:extLst>
              <a:ext uri="{FF2B5EF4-FFF2-40B4-BE49-F238E27FC236}">
                <a16:creationId xmlns:a16="http://schemas.microsoft.com/office/drawing/2014/main" id="{8FD88928-DABA-54B6-C441-4CD52D44D638}"/>
              </a:ext>
            </a:extLst>
          </p:cNvPr>
          <p:cNvCxnSpPr>
            <a:cxnSpLocks/>
          </p:cNvCxnSpPr>
          <p:nvPr/>
        </p:nvCxnSpPr>
        <p:spPr>
          <a:xfrm>
            <a:off x="4618199" y="2675514"/>
            <a:ext cx="0" cy="173736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63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Projections for Key Economic Indicators</a:t>
            </a:r>
          </a:p>
        </p:txBody>
      </p:sp>
      <p:sp>
        <p:nvSpPr>
          <p:cNvPr id="23"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mn-lt"/>
              </a:rPr>
              <a:t>8</a:t>
            </a:r>
          </a:p>
        </p:txBody>
      </p:sp>
      <p:graphicFrame>
        <p:nvGraphicFramePr>
          <p:cNvPr id="4" name="Table 3"/>
          <p:cNvGraphicFramePr>
            <a:graphicFrameLocks noGrp="1"/>
          </p:cNvGraphicFramePr>
          <p:nvPr>
            <p:extLst>
              <p:ext uri="{D42A27DB-BD31-4B8C-83A1-F6EECF244321}">
                <p14:modId xmlns:p14="http://schemas.microsoft.com/office/powerpoint/2010/main" val="275698222"/>
              </p:ext>
            </p:extLst>
          </p:nvPr>
        </p:nvGraphicFramePr>
        <p:xfrm>
          <a:off x="741494" y="1913975"/>
          <a:ext cx="7661013" cy="3516282"/>
        </p:xfrm>
        <a:graphic>
          <a:graphicData uri="http://schemas.openxmlformats.org/drawingml/2006/table">
            <a:tbl>
              <a:tblPr/>
              <a:tblGrid>
                <a:gridCol w="2423991">
                  <a:extLst>
                    <a:ext uri="{9D8B030D-6E8A-4147-A177-3AD203B41FA5}">
                      <a16:colId xmlns:a16="http://schemas.microsoft.com/office/drawing/2014/main" val="1767882302"/>
                    </a:ext>
                  </a:extLst>
                </a:gridCol>
                <a:gridCol w="748146">
                  <a:extLst>
                    <a:ext uri="{9D8B030D-6E8A-4147-A177-3AD203B41FA5}">
                      <a16:colId xmlns:a16="http://schemas.microsoft.com/office/drawing/2014/main" val="2524518036"/>
                    </a:ext>
                  </a:extLst>
                </a:gridCol>
                <a:gridCol w="748146">
                  <a:extLst>
                    <a:ext uri="{9D8B030D-6E8A-4147-A177-3AD203B41FA5}">
                      <a16:colId xmlns:a16="http://schemas.microsoft.com/office/drawing/2014/main" val="2564106912"/>
                    </a:ext>
                  </a:extLst>
                </a:gridCol>
                <a:gridCol w="748146">
                  <a:extLst>
                    <a:ext uri="{9D8B030D-6E8A-4147-A177-3AD203B41FA5}">
                      <a16:colId xmlns:a16="http://schemas.microsoft.com/office/drawing/2014/main" val="133562370"/>
                    </a:ext>
                  </a:extLst>
                </a:gridCol>
                <a:gridCol w="748146">
                  <a:extLst>
                    <a:ext uri="{9D8B030D-6E8A-4147-A177-3AD203B41FA5}">
                      <a16:colId xmlns:a16="http://schemas.microsoft.com/office/drawing/2014/main" val="1900235790"/>
                    </a:ext>
                  </a:extLst>
                </a:gridCol>
                <a:gridCol w="748146">
                  <a:extLst>
                    <a:ext uri="{9D8B030D-6E8A-4147-A177-3AD203B41FA5}">
                      <a16:colId xmlns:a16="http://schemas.microsoft.com/office/drawing/2014/main" val="4029913227"/>
                    </a:ext>
                  </a:extLst>
                </a:gridCol>
                <a:gridCol w="748146">
                  <a:extLst>
                    <a:ext uri="{9D8B030D-6E8A-4147-A177-3AD203B41FA5}">
                      <a16:colId xmlns:a16="http://schemas.microsoft.com/office/drawing/2014/main" val="210497292"/>
                    </a:ext>
                  </a:extLst>
                </a:gridCol>
                <a:gridCol w="748146">
                  <a:extLst>
                    <a:ext uri="{9D8B030D-6E8A-4147-A177-3AD203B41FA5}">
                      <a16:colId xmlns:a16="http://schemas.microsoft.com/office/drawing/2014/main" val="2682434122"/>
                    </a:ext>
                  </a:extLst>
                </a:gridCol>
              </a:tblGrid>
              <a:tr h="276811">
                <a:tc rowSpan="2">
                  <a:txBody>
                    <a:bodyPr/>
                    <a:lstStyle/>
                    <a:p>
                      <a:pPr algn="ctr" fontAlgn="ctr"/>
                      <a:r>
                        <a:rPr lang="en-US" sz="900" b="1" i="0" u="none" strike="noStrike" dirty="0">
                          <a:solidFill>
                            <a:srgbClr val="243772"/>
                          </a:solidFill>
                          <a:effectLst/>
                          <a:latin typeface="+mn-lt"/>
                        </a:rPr>
                        <a:t>Indicator</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gridSpan="4">
                  <a:txBody>
                    <a:bodyPr/>
                    <a:lstStyle/>
                    <a:p>
                      <a:pPr algn="ctr" fontAlgn="ctr"/>
                      <a:r>
                        <a:rPr lang="en-US" sz="900" b="1" i="0" u="none" strike="noStrike" dirty="0">
                          <a:solidFill>
                            <a:srgbClr val="243772"/>
                          </a:solidFill>
                          <a:effectLst/>
                          <a:latin typeface="+mn-lt"/>
                        </a:rPr>
                        <a:t>2024 Quarterly Estimates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900" b="1" i="0" u="none" strike="noStrike" dirty="0">
                          <a:solidFill>
                            <a:srgbClr val="243772"/>
                          </a:solidFill>
                          <a:effectLst/>
                          <a:latin typeface="+mn-lt"/>
                        </a:rPr>
                        <a:t>2024e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2051498342"/>
                  </a:ext>
                </a:extLst>
              </a:tr>
              <a:tr h="2468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243772"/>
                          </a:solidFill>
                          <a:effectLst/>
                          <a:latin typeface="+mn-lt"/>
                        </a:rPr>
                        <a:t>Q1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Q2e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vMerge="1">
                  <a:txBody>
                    <a:bodyPr/>
                    <a:lstStyle/>
                    <a:p>
                      <a:endParaRPr lang="en-US"/>
                    </a:p>
                  </a:txBody>
                  <a:tcPr/>
                </a:tc>
                <a:extLst>
                  <a:ext uri="{0D108BD9-81ED-4DB2-BD59-A6C34878D82A}">
                    <a16:rowId xmlns:a16="http://schemas.microsoft.com/office/drawing/2014/main" val="3648307706"/>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GDP</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1.9%</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2.5%</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25097835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Investment in Equipment &amp; Software</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7.9%</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3.0%</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3.7%</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162214203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Inflation</a:t>
                      </a:r>
                      <a:r>
                        <a:rPr lang="en-US" sz="1000" b="0" i="1" u="none" strike="noStrike" kern="1200" spc="-20" dirty="0">
                          <a:solidFill>
                            <a:schemeClr val="tx1"/>
                          </a:solidFill>
                          <a:effectLst/>
                          <a:latin typeface="+mn-lt"/>
                        </a:rPr>
                        <a:t> (year-on-year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6.4%</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3.3%</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2.7%</a:t>
                      </a:r>
                    </a:p>
                    <a:p>
                      <a:pPr marL="0" marR="0" algn="ctr">
                        <a:lnSpc>
                          <a:spcPct val="115000"/>
                        </a:lnSpc>
                        <a:spcBef>
                          <a:spcPts val="0"/>
                        </a:spcBef>
                        <a:spcAft>
                          <a:spcPts val="0"/>
                        </a:spcAft>
                      </a:pPr>
                      <a:r>
                        <a:rPr lang="en-US" sz="700" b="1" dirty="0">
                          <a:solidFill>
                            <a:srgbClr val="000000"/>
                          </a:solidFill>
                          <a:effectLst/>
                          <a:latin typeface="+mn-lt"/>
                          <a:ea typeface="Calibri" panose="020F0502020204030204" pitchFamily="34" charset="0"/>
                          <a:cs typeface="Times New Roman" panose="02020603050405020304" pitchFamily="18" charset="0"/>
                        </a:rPr>
                        <a:t>(end of year)</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742130515"/>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Federal Funds Target Rate</a:t>
                      </a:r>
                      <a:endParaRPr lang="en-US" sz="1000" b="1" i="0" u="none" strike="noStrike" dirty="0">
                        <a:solidFill>
                          <a:schemeClr val="tx1"/>
                        </a:solidFill>
                        <a:effectLst/>
                        <a:latin typeface="+mn-lt"/>
                      </a:endParaRPr>
                    </a:p>
                    <a:p>
                      <a:pPr marL="0" marR="0" algn="l" rtl="0" eaLnBrk="1" fontAlgn="ctr" latinLnBrk="0" hangingPunct="1">
                        <a:lnSpc>
                          <a:spcPct val="115000"/>
                        </a:lnSpc>
                        <a:spcBef>
                          <a:spcPts val="0"/>
                        </a:spcBef>
                        <a:spcAft>
                          <a:spcPts val="0"/>
                        </a:spcAft>
                      </a:pPr>
                      <a:r>
                        <a:rPr lang="en-US" sz="1000" b="0" i="1" u="none" strike="noStrike" kern="1200" spc="-20" dirty="0">
                          <a:solidFill>
                            <a:schemeClr val="tx1"/>
                          </a:solidFill>
                          <a:effectLst/>
                          <a:latin typeface="+mn-lt"/>
                        </a:rPr>
                        <a:t>(upper bound, end of period)</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4.50%</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5.50%</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5.0%</a:t>
                      </a:r>
                    </a:p>
                    <a:p>
                      <a:pPr marL="0" marR="0" algn="ctr">
                        <a:lnSpc>
                          <a:spcPct val="115000"/>
                        </a:lnSpc>
                        <a:spcBef>
                          <a:spcPts val="0"/>
                        </a:spcBef>
                        <a:spcAft>
                          <a:spcPts val="0"/>
                        </a:spcAft>
                      </a:pPr>
                      <a:r>
                        <a:rPr lang="en-US" sz="700" b="1" dirty="0">
                          <a:solidFill>
                            <a:srgbClr val="000000"/>
                          </a:solidFill>
                          <a:effectLst/>
                          <a:latin typeface="+mn-lt"/>
                          <a:ea typeface="Calibri" panose="020F0502020204030204" pitchFamily="34" charset="0"/>
                          <a:cs typeface="Times New Roman" panose="02020603050405020304" pitchFamily="18" charset="0"/>
                        </a:rPr>
                        <a:t>(end of year)</a:t>
                      </a:r>
                      <a:endParaRPr lang="en-US" sz="105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087597929"/>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Total Payroll Growth </a:t>
                      </a:r>
                      <a:r>
                        <a:rPr lang="en-US" sz="1000" b="0" i="1" u="none" strike="noStrike" kern="1200" spc="-20" dirty="0">
                          <a:solidFill>
                            <a:schemeClr val="tx1"/>
                          </a:solidFill>
                          <a:effectLst/>
                          <a:latin typeface="+mn-lt"/>
                        </a:rPr>
                        <a:t>(thousands)</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4,793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1" kern="1200" spc="-20" dirty="0">
                          <a:solidFill>
                            <a:srgbClr val="000000"/>
                          </a:solidFill>
                          <a:effectLst/>
                          <a:latin typeface="+mn-lt"/>
                          <a:ea typeface="+mn-ea"/>
                          <a:cs typeface="+mn-cs"/>
                        </a:rPr>
                        <a:t>3,013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802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532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475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425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100" b="1" kern="1200" spc="-20" dirty="0">
                          <a:solidFill>
                            <a:srgbClr val="000000"/>
                          </a:solidFill>
                          <a:effectLst/>
                          <a:latin typeface="+mn-lt"/>
                          <a:ea typeface="+mn-ea"/>
                          <a:cs typeface="+mn-cs"/>
                        </a:rPr>
                        <a:t>2,234</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53515510"/>
                  </a:ext>
                </a:extLst>
              </a:tr>
            </a:tbl>
          </a:graphicData>
        </a:graphic>
      </p:graphicFrame>
      <p:pic>
        <p:nvPicPr>
          <p:cNvPr id="28" name="Picture 5" descr="C:\Users\Public\Documents\ELFF\ELFF logo.jpg">
            <a:extLst>
              <a:ext uri="{FF2B5EF4-FFF2-40B4-BE49-F238E27FC236}">
                <a16:creationId xmlns:a16="http://schemas.microsoft.com/office/drawing/2014/main" id="{AB6AAFE3-22FC-4B79-A307-651A1731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ADE773CA-5AB5-4B0A-A55F-BD9DEAF2F706}"/>
              </a:ext>
            </a:extLst>
          </p:cNvPr>
          <p:cNvGrpSpPr/>
          <p:nvPr/>
        </p:nvGrpSpPr>
        <p:grpSpPr>
          <a:xfrm>
            <a:off x="3481452" y="1157296"/>
            <a:ext cx="2181096" cy="354703"/>
            <a:chOff x="3481452" y="1169297"/>
            <a:chExt cx="2181096" cy="354703"/>
          </a:xfrm>
        </p:grpSpPr>
        <p:grpSp>
          <p:nvGrpSpPr>
            <p:cNvPr id="31" name="Group 30">
              <a:extLst>
                <a:ext uri="{FF2B5EF4-FFF2-40B4-BE49-F238E27FC236}">
                  <a16:creationId xmlns:a16="http://schemas.microsoft.com/office/drawing/2014/main" id="{4ED86FCF-E450-4407-826E-5F24DB2FDB03}"/>
                </a:ext>
              </a:extLst>
            </p:cNvPr>
            <p:cNvGrpSpPr/>
            <p:nvPr/>
          </p:nvGrpSpPr>
          <p:grpSpPr>
            <a:xfrm>
              <a:off x="4170628" y="1169297"/>
              <a:ext cx="802744" cy="354703"/>
              <a:chOff x="4170628" y="1169297"/>
              <a:chExt cx="802744" cy="354703"/>
            </a:xfrm>
          </p:grpSpPr>
          <p:sp>
            <p:nvSpPr>
              <p:cNvPr id="40" name="Chevron 157">
                <a:extLst>
                  <a:ext uri="{FF2B5EF4-FFF2-40B4-BE49-F238E27FC236}">
                    <a16:creationId xmlns:a16="http://schemas.microsoft.com/office/drawing/2014/main" id="{1EC9F37C-094C-4478-984F-ED8F735D5962}"/>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 name="Group 945">
                <a:extLst>
                  <a:ext uri="{FF2B5EF4-FFF2-40B4-BE49-F238E27FC236}">
                    <a16:creationId xmlns:a16="http://schemas.microsoft.com/office/drawing/2014/main" id="{D68DC8D3-4E05-4C18-8D39-645B73CE780D}"/>
                  </a:ext>
                </a:extLst>
              </p:cNvPr>
              <p:cNvGrpSpPr>
                <a:grpSpLocks noChangeAspect="1"/>
              </p:cNvGrpSpPr>
              <p:nvPr/>
            </p:nvGrpSpPr>
            <p:grpSpPr bwMode="auto">
              <a:xfrm>
                <a:off x="4490966" y="1200403"/>
                <a:ext cx="162069" cy="292491"/>
                <a:chOff x="1570" y="1754"/>
                <a:chExt cx="169" cy="305"/>
              </a:xfrm>
              <a:solidFill>
                <a:schemeClr val="bg1"/>
              </a:solidFill>
            </p:grpSpPr>
            <p:sp>
              <p:nvSpPr>
                <p:cNvPr id="42" name="Freeform 196" descr="© INSCALE GmbH, 21.06.2010">
                  <a:extLst>
                    <a:ext uri="{FF2B5EF4-FFF2-40B4-BE49-F238E27FC236}">
                      <a16:creationId xmlns:a16="http://schemas.microsoft.com/office/drawing/2014/main" id="{094412B2-C709-4E2D-AE13-9F2478E21B2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3" name="Freeform 197" descr="© INSCALE GmbH, 21.06.2010">
                  <a:extLst>
                    <a:ext uri="{FF2B5EF4-FFF2-40B4-BE49-F238E27FC236}">
                      <a16:creationId xmlns:a16="http://schemas.microsoft.com/office/drawing/2014/main" id="{65708890-0DBD-4ED2-B051-0811A1EFFE34}"/>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4" name="Freeform 198" descr="© INSCALE GmbH, 21.06.2010">
                  <a:extLst>
                    <a:ext uri="{FF2B5EF4-FFF2-40B4-BE49-F238E27FC236}">
                      <a16:creationId xmlns:a16="http://schemas.microsoft.com/office/drawing/2014/main" id="{D076E362-5F4D-42FC-95FF-60F58BD5DB4B}"/>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2" name="Group 31">
              <a:extLst>
                <a:ext uri="{FF2B5EF4-FFF2-40B4-BE49-F238E27FC236}">
                  <a16:creationId xmlns:a16="http://schemas.microsoft.com/office/drawing/2014/main" id="{1DB617B0-FA05-42AB-B613-67227E53F410}"/>
                </a:ext>
              </a:extLst>
            </p:cNvPr>
            <p:cNvGrpSpPr/>
            <p:nvPr/>
          </p:nvGrpSpPr>
          <p:grpSpPr>
            <a:xfrm>
              <a:off x="3481452" y="1169297"/>
              <a:ext cx="802744" cy="354703"/>
              <a:chOff x="3481452" y="1169297"/>
              <a:chExt cx="802744" cy="354703"/>
            </a:xfrm>
          </p:grpSpPr>
          <p:sp>
            <p:nvSpPr>
              <p:cNvPr id="36" name="Chevron 156">
                <a:extLst>
                  <a:ext uri="{FF2B5EF4-FFF2-40B4-BE49-F238E27FC236}">
                    <a16:creationId xmlns:a16="http://schemas.microsoft.com/office/drawing/2014/main" id="{85B5F9C1-4BE2-46D1-B707-02541444A3DA}"/>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37" name="Gruppieren 18">
                <a:extLst>
                  <a:ext uri="{FF2B5EF4-FFF2-40B4-BE49-F238E27FC236}">
                    <a16:creationId xmlns:a16="http://schemas.microsoft.com/office/drawing/2014/main" id="{959A848D-0286-4CE9-8E25-F4041B96D91D}"/>
                  </a:ext>
                </a:extLst>
              </p:cNvPr>
              <p:cNvGrpSpPr>
                <a:grpSpLocks noChangeAspect="1"/>
              </p:cNvGrpSpPr>
              <p:nvPr/>
            </p:nvGrpSpPr>
            <p:grpSpPr>
              <a:xfrm>
                <a:off x="3701205" y="1219231"/>
                <a:ext cx="363238" cy="254834"/>
                <a:chOff x="5276852" y="3736975"/>
                <a:chExt cx="508000" cy="356394"/>
              </a:xfrm>
              <a:solidFill>
                <a:schemeClr val="bg1"/>
              </a:solidFill>
            </p:grpSpPr>
            <p:sp>
              <p:nvSpPr>
                <p:cNvPr id="38" name="Freeform 332" descr="© INSCALE GmbH, 21.06.2010">
                  <a:extLst>
                    <a:ext uri="{FF2B5EF4-FFF2-40B4-BE49-F238E27FC236}">
                      <a16:creationId xmlns:a16="http://schemas.microsoft.com/office/drawing/2014/main" id="{5ACB8A22-BE7E-46F8-80DF-B9EDEF1890CE}"/>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39" name="Freeform 334" descr="© INSCALE GmbH, 21.06.2010">
                  <a:extLst>
                    <a:ext uri="{FF2B5EF4-FFF2-40B4-BE49-F238E27FC236}">
                      <a16:creationId xmlns:a16="http://schemas.microsoft.com/office/drawing/2014/main" id="{5346A7BB-4FCF-4730-B6A1-51B25C7802F4}"/>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3" name="Group 32">
              <a:extLst>
                <a:ext uri="{FF2B5EF4-FFF2-40B4-BE49-F238E27FC236}">
                  <a16:creationId xmlns:a16="http://schemas.microsoft.com/office/drawing/2014/main" id="{A4AA2951-87F2-462F-8CEB-78AD5ACF0A79}"/>
                </a:ext>
              </a:extLst>
            </p:cNvPr>
            <p:cNvGrpSpPr/>
            <p:nvPr/>
          </p:nvGrpSpPr>
          <p:grpSpPr>
            <a:xfrm>
              <a:off x="4859804" y="1169297"/>
              <a:ext cx="802744" cy="354703"/>
              <a:chOff x="4859804" y="1169297"/>
              <a:chExt cx="802744" cy="354703"/>
            </a:xfrm>
          </p:grpSpPr>
          <p:sp>
            <p:nvSpPr>
              <p:cNvPr id="34" name="Chevron 158">
                <a:extLst>
                  <a:ext uri="{FF2B5EF4-FFF2-40B4-BE49-F238E27FC236}">
                    <a16:creationId xmlns:a16="http://schemas.microsoft.com/office/drawing/2014/main" id="{597EC1F0-74AE-4073-9808-2E64CCE13EAB}"/>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35" name="Freeform 780">
                <a:extLst>
                  <a:ext uri="{FF2B5EF4-FFF2-40B4-BE49-F238E27FC236}">
                    <a16:creationId xmlns:a16="http://schemas.microsoft.com/office/drawing/2014/main" id="{FB8245D2-C95D-4EB9-87D7-4719ADE7236F}"/>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 Placeholder 4">
            <a:extLst>
              <a:ext uri="{FF2B5EF4-FFF2-40B4-BE49-F238E27FC236}">
                <a16:creationId xmlns:a16="http://schemas.microsoft.com/office/drawing/2014/main" id="{1EBF5AE5-728C-35A1-440C-30F20939A360}"/>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2024 Q3 Equipment Leasing &amp; Finance U.S. Economic Outlook </a:t>
            </a:r>
            <a:endParaRPr lang="en-US" sz="700" dirty="0">
              <a:solidFill>
                <a:prstClr val="white">
                  <a:lumMod val="50000"/>
                </a:prstClr>
              </a:solidFill>
            </a:endParaRPr>
          </a:p>
        </p:txBody>
      </p:sp>
    </p:spTree>
    <p:extLst>
      <p:ext uri="{BB962C8B-B14F-4D97-AF65-F5344CB8AC3E}">
        <p14:creationId xmlns:p14="http://schemas.microsoft.com/office/powerpoint/2010/main" val="54162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Placeholder 6"/>
          <p:cNvGraphicFramePr>
            <a:graphicFrameLocks/>
          </p:cNvGraphicFramePr>
          <p:nvPr>
            <p:extLst>
              <p:ext uri="{D42A27DB-BD31-4B8C-83A1-F6EECF244321}">
                <p14:modId xmlns:p14="http://schemas.microsoft.com/office/powerpoint/2010/main" val="3063752437"/>
              </p:ext>
            </p:extLst>
          </p:nvPr>
        </p:nvGraphicFramePr>
        <p:xfrm>
          <a:off x="-3356" y="1126423"/>
          <a:ext cx="9144000" cy="569485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Nonresidential fixed investment has expanded for the last 10 quarters, growing 4.4% (SAAR) in Q1 2024. </a:t>
            </a:r>
            <a:endParaRPr lang="en-US" sz="1800" b="1" dirty="0">
              <a:solidFill>
                <a:srgbClr val="FF0000"/>
              </a:solidFill>
            </a:endParaRPr>
          </a:p>
        </p:txBody>
      </p:sp>
      <p:sp>
        <p:nvSpPr>
          <p:cNvPr id="91" name="TextBox 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114" name="Group 113"/>
          <p:cNvGrpSpPr/>
          <p:nvPr/>
        </p:nvGrpSpPr>
        <p:grpSpPr>
          <a:xfrm>
            <a:off x="8243248" y="3140627"/>
            <a:ext cx="581892" cy="397502"/>
            <a:chOff x="8048655" y="2350681"/>
            <a:chExt cx="581892" cy="411480"/>
          </a:xfrm>
          <a:solidFill>
            <a:srgbClr val="D2CD00"/>
          </a:solidFill>
        </p:grpSpPr>
        <p:sp>
          <p:nvSpPr>
            <p:cNvPr id="115" name="Teardrop 114"/>
            <p:cNvSpPr/>
            <p:nvPr/>
          </p:nvSpPr>
          <p:spPr>
            <a:xfrm rot="8100553">
              <a:off x="8125152" y="2350681"/>
              <a:ext cx="411480" cy="411480"/>
            </a:xfrm>
            <a:prstGeom prst="teardrop">
              <a:avLst>
                <a:gd name="adj" fmla="val 200000"/>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26" name="TextBox 125"/>
            <p:cNvSpPr txBox="1"/>
            <p:nvPr/>
          </p:nvSpPr>
          <p:spPr>
            <a:xfrm>
              <a:off x="8048655" y="2442290"/>
              <a:ext cx="581892" cy="246915"/>
            </a:xfrm>
            <a:prstGeom prst="rect">
              <a:avLst/>
            </a:prstGeom>
            <a:noFill/>
          </p:spPr>
          <p:txBody>
            <a:bodyPr wrap="square" rtlCol="0">
              <a:spAutoFit/>
            </a:bodyPr>
            <a:lstStyle/>
            <a:p>
              <a:pPr algn="ctr"/>
              <a:r>
                <a:rPr lang="en-US" sz="950" b="1" dirty="0">
                  <a:solidFill>
                    <a:prstClr val="white"/>
                  </a:solidFill>
                </a:rPr>
                <a:t>4.4%</a:t>
              </a:r>
            </a:p>
          </p:txBody>
        </p:sp>
      </p:grpSp>
      <p:grpSp>
        <p:nvGrpSpPr>
          <p:cNvPr id="124" name="Group 123"/>
          <p:cNvGrpSpPr/>
          <p:nvPr/>
        </p:nvGrpSpPr>
        <p:grpSpPr>
          <a:xfrm>
            <a:off x="3481452" y="1169297"/>
            <a:ext cx="2181096" cy="354703"/>
            <a:chOff x="3481452" y="1169297"/>
            <a:chExt cx="2181096" cy="354703"/>
          </a:xfrm>
        </p:grpSpPr>
        <p:grpSp>
          <p:nvGrpSpPr>
            <p:cNvPr id="125" name="Group 124"/>
            <p:cNvGrpSpPr/>
            <p:nvPr/>
          </p:nvGrpSpPr>
          <p:grpSpPr>
            <a:xfrm>
              <a:off x="4170628" y="1169297"/>
              <a:ext cx="802744" cy="354703"/>
              <a:chOff x="4170628" y="1169297"/>
              <a:chExt cx="802744" cy="354703"/>
            </a:xfrm>
          </p:grpSpPr>
          <p:sp>
            <p:nvSpPr>
              <p:cNvPr id="200"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01" name="Group 945"/>
              <p:cNvGrpSpPr>
                <a:grpSpLocks noChangeAspect="1"/>
              </p:cNvGrpSpPr>
              <p:nvPr/>
            </p:nvGrpSpPr>
            <p:grpSpPr bwMode="auto">
              <a:xfrm>
                <a:off x="4490966" y="1200403"/>
                <a:ext cx="162069" cy="292491"/>
                <a:chOff x="1570" y="1754"/>
                <a:chExt cx="169" cy="305"/>
              </a:xfrm>
              <a:solidFill>
                <a:schemeClr val="bg1"/>
              </a:solidFill>
            </p:grpSpPr>
            <p:sp>
              <p:nvSpPr>
                <p:cNvPr id="202"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2" name="Group 191"/>
            <p:cNvGrpSpPr/>
            <p:nvPr/>
          </p:nvGrpSpPr>
          <p:grpSpPr>
            <a:xfrm>
              <a:off x="3481452" y="1169297"/>
              <a:ext cx="802744" cy="354703"/>
              <a:chOff x="3481452" y="1169297"/>
              <a:chExt cx="802744" cy="354703"/>
            </a:xfrm>
          </p:grpSpPr>
          <p:sp>
            <p:nvSpPr>
              <p:cNvPr id="196"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97" name="Gruppieren 18"/>
              <p:cNvGrpSpPr>
                <a:grpSpLocks noChangeAspect="1"/>
              </p:cNvGrpSpPr>
              <p:nvPr/>
            </p:nvGrpSpPr>
            <p:grpSpPr>
              <a:xfrm>
                <a:off x="3701205" y="1219231"/>
                <a:ext cx="363238" cy="254834"/>
                <a:chOff x="5276852" y="3736975"/>
                <a:chExt cx="508000" cy="356394"/>
              </a:xfrm>
              <a:solidFill>
                <a:schemeClr val="bg1"/>
              </a:solidFill>
            </p:grpSpPr>
            <p:sp>
              <p:nvSpPr>
                <p:cNvPr id="198"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9"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3" name="Group 192"/>
            <p:cNvGrpSpPr/>
            <p:nvPr/>
          </p:nvGrpSpPr>
          <p:grpSpPr>
            <a:xfrm>
              <a:off x="4859804" y="1169297"/>
              <a:ext cx="802744" cy="354703"/>
              <a:chOff x="4859804" y="1169297"/>
              <a:chExt cx="802744" cy="354703"/>
            </a:xfrm>
          </p:grpSpPr>
          <p:sp>
            <p:nvSpPr>
              <p:cNvPr id="194"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95"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9</a:t>
            </a:r>
          </a:p>
        </p:txBody>
      </p:sp>
      <p:pic>
        <p:nvPicPr>
          <p:cNvPr id="29" name="Picture 5" descr="C:\Users\Public\Documents\ELFF\ELFF logo.jpg">
            <a:extLst>
              <a:ext uri="{FF2B5EF4-FFF2-40B4-BE49-F238E27FC236}">
                <a16:creationId xmlns:a16="http://schemas.microsoft.com/office/drawing/2014/main" id="{71729B79-272F-4E97-A7D4-B9562C072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Arrow: Down 29">
            <a:extLst>
              <a:ext uri="{FF2B5EF4-FFF2-40B4-BE49-F238E27FC236}">
                <a16:creationId xmlns:a16="http://schemas.microsoft.com/office/drawing/2014/main" id="{5388BDCB-82E1-8369-8BE1-74D90E198B59}"/>
              </a:ext>
            </a:extLst>
          </p:cNvPr>
          <p:cNvSpPr/>
          <p:nvPr/>
        </p:nvSpPr>
        <p:spPr>
          <a:xfrm>
            <a:off x="7100754" y="5149414"/>
            <a:ext cx="146029" cy="8229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184794B-A933-5DD6-5908-2CB2A270524A}"/>
              </a:ext>
            </a:extLst>
          </p:cNvPr>
          <p:cNvSpPr txBox="1"/>
          <p:nvPr/>
        </p:nvSpPr>
        <p:spPr>
          <a:xfrm>
            <a:off x="320040" y="1600200"/>
            <a:ext cx="5766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Business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Nonresidential Fixed Investment, % Change from Prior Quarter</a:t>
            </a:r>
          </a:p>
        </p:txBody>
      </p:sp>
      <p:sp>
        <p:nvSpPr>
          <p:cNvPr id="3" name="TextBox 2">
            <a:extLst>
              <a:ext uri="{FF2B5EF4-FFF2-40B4-BE49-F238E27FC236}">
                <a16:creationId xmlns:a16="http://schemas.microsoft.com/office/drawing/2014/main" id="{A50EF88D-81C5-661D-4E0D-2A66B777EEF6}"/>
              </a:ext>
            </a:extLst>
          </p:cNvPr>
          <p:cNvSpPr txBox="1"/>
          <p:nvPr/>
        </p:nvSpPr>
        <p:spPr>
          <a:xfrm rot="5400000">
            <a:off x="6469509" y="4971368"/>
            <a:ext cx="628864" cy="246221"/>
          </a:xfrm>
          <a:prstGeom prst="rect">
            <a:avLst/>
          </a:prstGeom>
          <a:noFill/>
        </p:spPr>
        <p:txBody>
          <a:bodyPr wrap="square" rtlCol="0">
            <a:spAutoFit/>
          </a:bodyPr>
          <a:lstStyle/>
          <a:p>
            <a:pPr algn="r"/>
            <a:r>
              <a:rPr lang="en-US" sz="1000" b="1" dirty="0">
                <a:solidFill>
                  <a:schemeClr val="bg1"/>
                </a:solidFill>
              </a:rPr>
              <a:t>-29.4%</a:t>
            </a:r>
          </a:p>
        </p:txBody>
      </p:sp>
      <p:sp>
        <p:nvSpPr>
          <p:cNvPr id="5" name="Text Placeholder 4">
            <a:extLst>
              <a:ext uri="{FF2B5EF4-FFF2-40B4-BE49-F238E27FC236}">
                <a16:creationId xmlns:a16="http://schemas.microsoft.com/office/drawing/2014/main" id="{20A59426-3DEE-DE42-3188-C9DA9BB73CC2}"/>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5"/>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a:t>
            </a:r>
          </a:p>
        </p:txBody>
      </p:sp>
      <p:sp>
        <p:nvSpPr>
          <p:cNvPr id="6" name="Arrow: Down 5">
            <a:extLst>
              <a:ext uri="{FF2B5EF4-FFF2-40B4-BE49-F238E27FC236}">
                <a16:creationId xmlns:a16="http://schemas.microsoft.com/office/drawing/2014/main" id="{A76DC85F-7116-B2F9-B8CF-93A0E3B6FC58}"/>
              </a:ext>
            </a:extLst>
          </p:cNvPr>
          <p:cNvSpPr/>
          <p:nvPr/>
        </p:nvSpPr>
        <p:spPr>
          <a:xfrm>
            <a:off x="5576588" y="4917480"/>
            <a:ext cx="121282"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Speech Bubble: Rectangle 6">
            <a:extLst>
              <a:ext uri="{FF2B5EF4-FFF2-40B4-BE49-F238E27FC236}">
                <a16:creationId xmlns:a16="http://schemas.microsoft.com/office/drawing/2014/main" id="{632A7DE1-7E81-24AC-EF5E-80A8D4305810}"/>
              </a:ext>
            </a:extLst>
          </p:cNvPr>
          <p:cNvSpPr>
            <a:spLocks noChangeAspect="1"/>
          </p:cNvSpPr>
          <p:nvPr/>
        </p:nvSpPr>
        <p:spPr>
          <a:xfrm>
            <a:off x="5857940" y="5627005"/>
            <a:ext cx="659782" cy="303156"/>
          </a:xfrm>
          <a:prstGeom prst="wedgeRectCallout">
            <a:avLst>
              <a:gd name="adj1" fmla="val -75764"/>
              <a:gd name="adj2" fmla="val 171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Calibri" panose="020F0502020204030204" pitchFamily="34" charset="0"/>
              </a:rPr>
              <a:t>-28.6%</a:t>
            </a:r>
          </a:p>
        </p:txBody>
      </p:sp>
    </p:spTree>
    <p:extLst>
      <p:ext uri="{BB962C8B-B14F-4D97-AF65-F5344CB8AC3E}">
        <p14:creationId xmlns:p14="http://schemas.microsoft.com/office/powerpoint/2010/main" val="316670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Momentum readings indicate a bifurcated market across equipment verticals, with 7 of 12 verticals accelerating and 5 verticals decelerating.</a:t>
            </a:r>
          </a:p>
        </p:txBody>
      </p:sp>
      <p:sp>
        <p:nvSpPr>
          <p:cNvPr id="291" name="TextBox 2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403" name="Group 402"/>
          <p:cNvGrpSpPr/>
          <p:nvPr/>
        </p:nvGrpSpPr>
        <p:grpSpPr>
          <a:xfrm>
            <a:off x="3481452" y="1169297"/>
            <a:ext cx="2181096" cy="354703"/>
            <a:chOff x="3481452" y="1169297"/>
            <a:chExt cx="2181096" cy="354703"/>
          </a:xfrm>
        </p:grpSpPr>
        <p:grpSp>
          <p:nvGrpSpPr>
            <p:cNvPr id="404" name="Group 403"/>
            <p:cNvGrpSpPr/>
            <p:nvPr/>
          </p:nvGrpSpPr>
          <p:grpSpPr>
            <a:xfrm>
              <a:off x="4170628" y="1169297"/>
              <a:ext cx="802744" cy="354703"/>
              <a:chOff x="4170628" y="1169297"/>
              <a:chExt cx="802744" cy="354703"/>
            </a:xfrm>
          </p:grpSpPr>
          <p:sp>
            <p:nvSpPr>
              <p:cNvPr id="413"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4" name="Group 945"/>
              <p:cNvGrpSpPr>
                <a:grpSpLocks noChangeAspect="1"/>
              </p:cNvGrpSpPr>
              <p:nvPr/>
            </p:nvGrpSpPr>
            <p:grpSpPr bwMode="auto">
              <a:xfrm>
                <a:off x="4490966" y="1200403"/>
                <a:ext cx="162069" cy="292491"/>
                <a:chOff x="1570" y="1754"/>
                <a:chExt cx="169" cy="305"/>
              </a:xfrm>
              <a:solidFill>
                <a:schemeClr val="bg1"/>
              </a:solidFill>
            </p:grpSpPr>
            <p:sp>
              <p:nvSpPr>
                <p:cNvPr id="415"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6"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7"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5" name="Group 404"/>
            <p:cNvGrpSpPr/>
            <p:nvPr/>
          </p:nvGrpSpPr>
          <p:grpSpPr>
            <a:xfrm>
              <a:off x="3481452" y="1169297"/>
              <a:ext cx="802744" cy="354703"/>
              <a:chOff x="3481452" y="1169297"/>
              <a:chExt cx="802744" cy="354703"/>
            </a:xfrm>
          </p:grpSpPr>
          <p:sp>
            <p:nvSpPr>
              <p:cNvPr id="409"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0" name="Gruppieren 18"/>
              <p:cNvGrpSpPr>
                <a:grpSpLocks noChangeAspect="1"/>
              </p:cNvGrpSpPr>
              <p:nvPr/>
            </p:nvGrpSpPr>
            <p:grpSpPr>
              <a:xfrm>
                <a:off x="3701205" y="1219231"/>
                <a:ext cx="363238" cy="254834"/>
                <a:chOff x="5276852" y="3736975"/>
                <a:chExt cx="508000" cy="356394"/>
              </a:xfrm>
              <a:solidFill>
                <a:schemeClr val="bg1"/>
              </a:solidFill>
            </p:grpSpPr>
            <p:sp>
              <p:nvSpPr>
                <p:cNvPr id="411"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412"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6" name="Group 405"/>
            <p:cNvGrpSpPr/>
            <p:nvPr/>
          </p:nvGrpSpPr>
          <p:grpSpPr>
            <a:xfrm>
              <a:off x="4859804" y="1169297"/>
              <a:ext cx="802744" cy="354703"/>
              <a:chOff x="4859804" y="1169297"/>
              <a:chExt cx="802744" cy="354703"/>
            </a:xfrm>
          </p:grpSpPr>
          <p:sp>
            <p:nvSpPr>
              <p:cNvPr id="407"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408"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10</a:t>
            </a:r>
          </a:p>
        </p:txBody>
      </p:sp>
      <p:sp>
        <p:nvSpPr>
          <p:cNvPr id="1387" name="Rectangle 1386"/>
          <p:cNvSpPr/>
          <p:nvPr/>
        </p:nvSpPr>
        <p:spPr>
          <a:xfrm>
            <a:off x="137090" y="6539122"/>
            <a:ext cx="8294212" cy="307777"/>
          </a:xfrm>
          <a:prstGeom prst="rect">
            <a:avLst/>
          </a:prstGeom>
        </p:spPr>
        <p:txBody>
          <a:bodyPr wrap="square">
            <a:spAutoFit/>
          </a:bodyPr>
          <a:lstStyle/>
          <a:p>
            <a:r>
              <a:rPr lang="en-US" sz="700" dirty="0">
                <a:solidFill>
                  <a:prstClr val="white">
                    <a:lumMod val="50000"/>
                  </a:prstClr>
                </a:solidFill>
              </a:rPr>
              <a:t>Source: </a:t>
            </a:r>
            <a:r>
              <a:rPr lang="en-US" altLang="en-US" sz="700" dirty="0">
                <a:solidFill>
                  <a:srgbClr val="7F7F7F"/>
                </a:solidFill>
              </a:rPr>
              <a:t>2024 Equipment Leasing &amp; Finance U.S. Economic Outlook </a:t>
            </a:r>
          </a:p>
          <a:p>
            <a:r>
              <a:rPr lang="en-US" sz="700" dirty="0">
                <a:solidFill>
                  <a:prstClr val="white">
                    <a:lumMod val="50000"/>
                  </a:prstClr>
                </a:solidFill>
              </a:rPr>
              <a:t>For more information on how to use the Momentum Monitors, see final slide.</a:t>
            </a:r>
          </a:p>
        </p:txBody>
      </p:sp>
      <p:pic>
        <p:nvPicPr>
          <p:cNvPr id="26" name="Picture 5" descr="C:\Users\Public\Documents\ELFF\ELFF logo.jpg">
            <a:extLst>
              <a:ext uri="{FF2B5EF4-FFF2-40B4-BE49-F238E27FC236}">
                <a16:creationId xmlns:a16="http://schemas.microsoft.com/office/drawing/2014/main" id="{A323070D-01E1-49AD-B922-F3F361C41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355" y="640652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6B1218B-9BE8-704D-50B6-BCB228C15993}"/>
              </a:ext>
            </a:extLst>
          </p:cNvPr>
          <p:cNvSpPr txBox="1"/>
          <p:nvPr/>
        </p:nvSpPr>
        <p:spPr>
          <a:xfrm>
            <a:off x="320040" y="1600200"/>
            <a:ext cx="6240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&amp; Software Investment Momentum Monitor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Vertical Performance Matrix</a:t>
            </a:r>
          </a:p>
        </p:txBody>
      </p:sp>
      <p:pic>
        <p:nvPicPr>
          <p:cNvPr id="5" name="Picture 4" descr="A diagram of a graph&#10;&#10;Description automatically generated with medium confidence">
            <a:extLst>
              <a:ext uri="{FF2B5EF4-FFF2-40B4-BE49-F238E27FC236}">
                <a16:creationId xmlns:a16="http://schemas.microsoft.com/office/drawing/2014/main" id="{769312BE-604C-C432-D6D5-9A34148C6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168" y="2076354"/>
            <a:ext cx="4847120" cy="4462768"/>
          </a:xfrm>
          <a:prstGeom prst="rect">
            <a:avLst/>
          </a:prstGeom>
        </p:spPr>
      </p:pic>
    </p:spTree>
    <p:extLst>
      <p:ext uri="{BB962C8B-B14F-4D97-AF65-F5344CB8AC3E}">
        <p14:creationId xmlns:p14="http://schemas.microsoft.com/office/powerpoint/2010/main" val="3848099055"/>
      </p:ext>
    </p:extLst>
  </p:cSld>
  <p:clrMapOvr>
    <a:masterClrMapping/>
  </p:clrMapOvr>
</p:sld>
</file>

<file path=ppt/theme/theme1.xml><?xml version="1.0" encoding="utf-8"?>
<a:theme xmlns:a="http://schemas.openxmlformats.org/drawingml/2006/main" name="1_Office Theme">
  <a:themeElements>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22" ma:contentTypeDescription="Create a new document." ma:contentTypeScope="" ma:versionID="a477622157614f6b102d635d7a94457d">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189244879651853ee77bac25fa322f62"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83c28c9-2f5a-4ed6-adf4-3efad33463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df7ab3-0134-4c28-98d6-4c98b8efbc83}" ma:internalName="TaxCatchAll" ma:showField="CatchAllData" ma:web="d3ab7be1-5101-443e-92f4-2d0f12ad1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668D3C-82EA-479D-A0CA-2C9FADFE2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074cb-a24d-42d9-b253-f37c4aba73e7"/>
    <ds:schemaRef ds:uri="d3ab7be1-5101-443e-92f4-2d0f12ad1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A3BC8B-0B76-4D64-9B1B-583301FEC6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48905</TotalTime>
  <Words>3637</Words>
  <Application>Microsoft Office PowerPoint</Application>
  <PresentationFormat>On-screen Show (4:3)</PresentationFormat>
  <Paragraphs>331</Paragraphs>
  <Slides>16</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Meiryo UI</vt:lpstr>
      <vt:lpstr>Arial</vt:lpstr>
      <vt:lpstr>Arial Narrow</vt:lpstr>
      <vt:lpstr>Calibri</vt:lpstr>
      <vt:lpstr>Century Gothic</vt:lpstr>
      <vt:lpstr>Century Schoolbook</vt:lpstr>
      <vt:lpstr>CIDFont+F1</vt:lpstr>
      <vt:lpstr>Courier New</vt:lpstr>
      <vt:lpstr>Lucida Sans</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Nonresidential fixed investment has expanded for the last 10 quarters, growing 4.4% (SAAR) in Q1 2024. </vt:lpstr>
      <vt:lpstr>Momentum readings indicate a bifurcated market across equipment verticals, with 7 of 12 verticals accelerating and 5 verticals decelerating.</vt:lpstr>
      <vt:lpstr>E&amp;S investment growth is forecasted to hold steady over the course of the year, after expanding 5.1% in Q1.</vt:lpstr>
      <vt:lpstr>New business volume was up 4.1% year-to-date in June, currently outpacing of the rate of inflation.</vt:lpstr>
      <vt:lpstr>On a nominal basis, year-over-year growth in new business volume was strongly positive in April and May but slipped in June.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Rust</dc:creator>
  <cp:lastModifiedBy>Stephanie Fisher</cp:lastModifiedBy>
  <cp:revision>6846</cp:revision>
  <cp:lastPrinted>2023-12-20T18:44:13Z</cp:lastPrinted>
  <dcterms:created xsi:type="dcterms:W3CDTF">2016-08-24T18:10:49Z</dcterms:created>
  <dcterms:modified xsi:type="dcterms:W3CDTF">2024-07-25T14:31:47Z</dcterms:modified>
</cp:coreProperties>
</file>