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theme/themeOverride4.xml" ContentType="application/vnd.openxmlformats-officedocument.themeOverride+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ppt/theme/themeOverride5.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71" r:id="rId4"/>
  </p:sldMasterIdLst>
  <p:notesMasterIdLst>
    <p:notesMasterId r:id="rId21"/>
  </p:notesMasterIdLst>
  <p:sldIdLst>
    <p:sldId id="257" r:id="rId5"/>
    <p:sldId id="330" r:id="rId6"/>
    <p:sldId id="377" r:id="rId7"/>
    <p:sldId id="384" r:id="rId8"/>
    <p:sldId id="386" r:id="rId9"/>
    <p:sldId id="383" r:id="rId10"/>
    <p:sldId id="376" r:id="rId11"/>
    <p:sldId id="331" r:id="rId12"/>
    <p:sldId id="347" r:id="rId13"/>
    <p:sldId id="380" r:id="rId14"/>
    <p:sldId id="372" r:id="rId15"/>
    <p:sldId id="371" r:id="rId16"/>
    <p:sldId id="339" r:id="rId17"/>
    <p:sldId id="367" r:id="rId18"/>
    <p:sldId id="373" r:id="rId19"/>
    <p:sldId id="341" r:id="rId20"/>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64" userDrawn="1">
          <p15:clr>
            <a:srgbClr val="A4A3A4"/>
          </p15:clr>
        </p15:guide>
        <p15:guide id="2" pos="168" userDrawn="1">
          <p15:clr>
            <a:srgbClr val="A4A3A4"/>
          </p15:clr>
        </p15:guide>
        <p15:guide id="3" orient="horz" pos="4224" userDrawn="1">
          <p15:clr>
            <a:srgbClr val="A4A3A4"/>
          </p15:clr>
        </p15:guide>
        <p15:guide id="4" pos="5400" userDrawn="1">
          <p15:clr>
            <a:srgbClr val="A4A3A4"/>
          </p15:clr>
        </p15:guide>
        <p15:guide id="5" pos="3144" userDrawn="1">
          <p15:clr>
            <a:srgbClr val="A4A3A4"/>
          </p15:clr>
        </p15:guide>
        <p15:guide id="6" pos="2496" userDrawn="1">
          <p15:clr>
            <a:srgbClr val="A4A3A4"/>
          </p15:clr>
        </p15:guide>
        <p15:guide id="7" orient="horz" pos="20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4FB4F6-1C2C-BB0C-2400-A7152D1172A5}" name="Mariah Coughlin" initials="MC" userId="S::mcoughlin@keybridgedc.com::4aff3581-509d-4eaa-8cea-da32dd9a3be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leen Handel" initials="CH" lastIdx="2" clrIdx="0">
    <p:extLst>
      <p:ext uri="{19B8F6BF-5375-455C-9EA6-DF929625EA0E}">
        <p15:presenceInfo xmlns:p15="http://schemas.microsoft.com/office/powerpoint/2012/main" userId="Colleen Handel" providerId="None"/>
      </p:ext>
    </p:extLst>
  </p:cmAuthor>
  <p:cmAuthor id="2" name="Nate Novak" initials="NN" lastIdx="1" clrIdx="1">
    <p:extLst>
      <p:ext uri="{19B8F6BF-5375-455C-9EA6-DF929625EA0E}">
        <p15:presenceInfo xmlns:p15="http://schemas.microsoft.com/office/powerpoint/2012/main" userId="S::nnovak@keybridgedc.com::3c06434c-f575-4bff-8479-9599fabd04f1" providerId="AD"/>
      </p:ext>
    </p:extLst>
  </p:cmAuthor>
  <p:cmAuthor id="3" name="Desmond Dahlberg" initials="DD" lastIdx="1" clrIdx="2">
    <p:extLst>
      <p:ext uri="{19B8F6BF-5375-455C-9EA6-DF929625EA0E}">
        <p15:presenceInfo xmlns:p15="http://schemas.microsoft.com/office/powerpoint/2012/main" userId="S::ddahlberg@keybridgedc.com::3413f205-2838-473a-a1b7-0e53c6e6f5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A7E"/>
    <a:srgbClr val="E8E8E8"/>
    <a:srgbClr val="008000"/>
    <a:srgbClr val="D2CD00"/>
    <a:srgbClr val="EF6F00"/>
    <a:srgbClr val="003893"/>
    <a:srgbClr val="C41E3A"/>
    <a:srgbClr val="6EA5FF"/>
    <a:srgbClr val="F09CAB"/>
    <a:srgbClr val="EFED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A46D5D-7BEB-4612-85CD-A2C2992C8A83}" v="1" dt="2024-10-23T17:47:28.5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298" autoAdjust="0"/>
  </p:normalViewPr>
  <p:slideViewPr>
    <p:cSldViewPr snapToGrid="0">
      <p:cViewPr varScale="1">
        <p:scale>
          <a:sx n="69" d="100"/>
          <a:sy n="69" d="100"/>
        </p:scale>
        <p:origin x="1224" y="56"/>
      </p:cViewPr>
      <p:guideLst>
        <p:guide orient="horz" pos="1464"/>
        <p:guide pos="168"/>
        <p:guide orient="horz" pos="4224"/>
        <p:guide pos="5400"/>
        <p:guide pos="3144"/>
        <p:guide pos="2496"/>
        <p:guide orient="horz" pos="2064"/>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Fisher" userId="4a8d9212-f9a0-4b32-979f-fab227be859c" providerId="ADAL" clId="{4AA46D5D-7BEB-4612-85CD-A2C2992C8A83}"/>
    <pc:docChg chg="modSld">
      <pc:chgData name="Stephanie Fisher" userId="4a8d9212-f9a0-4b32-979f-fab227be859c" providerId="ADAL" clId="{4AA46D5D-7BEB-4612-85CD-A2C2992C8A83}" dt="2024-10-23T17:47:39.260" v="5" actId="14100"/>
      <pc:docMkLst>
        <pc:docMk/>
      </pc:docMkLst>
      <pc:sldChg chg="addSp modSp mod">
        <pc:chgData name="Stephanie Fisher" userId="4a8d9212-f9a0-4b32-979f-fab227be859c" providerId="ADAL" clId="{4AA46D5D-7BEB-4612-85CD-A2C2992C8A83}" dt="2024-10-23T17:47:39.260" v="5" actId="14100"/>
        <pc:sldMkLst>
          <pc:docMk/>
          <pc:sldMk cId="168138480" sldId="257"/>
        </pc:sldMkLst>
        <pc:picChg chg="add mod">
          <ac:chgData name="Stephanie Fisher" userId="4a8d9212-f9a0-4b32-979f-fab227be859c" providerId="ADAL" clId="{4AA46D5D-7BEB-4612-85CD-A2C2992C8A83}" dt="2024-10-23T17:47:39.260" v="5" actId="14100"/>
          <ac:picMkLst>
            <pc:docMk/>
            <pc:sldMk cId="168138480" sldId="257"/>
            <ac:picMk id="3" creationId="{4D27948A-5146-C2A1-388B-7416E052BFCB}"/>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themeOverride" Target="../theme/themeOverride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272573654634569E-2"/>
          <c:y val="3.1456904478737231E-2"/>
          <c:w val="0.96764866000608052"/>
          <c:h val="0.90499677575500836"/>
        </c:manualLayout>
      </c:layout>
      <c:barChart>
        <c:barDir val="col"/>
        <c:grouping val="clustered"/>
        <c:varyColors val="0"/>
        <c:ser>
          <c:idx val="1"/>
          <c:order val="0"/>
          <c:spPr>
            <a:solidFill>
              <a:srgbClr val="102A7E"/>
            </a:solidFill>
          </c:spPr>
          <c:invertIfNegative val="0"/>
          <c:dPt>
            <c:idx val="2"/>
            <c:invertIfNegative val="0"/>
            <c:bubble3D val="0"/>
            <c:extLst>
              <c:ext xmlns:c16="http://schemas.microsoft.com/office/drawing/2014/chart" uri="{C3380CC4-5D6E-409C-BE32-E72D297353CC}">
                <c16:uniqueId val="{00000001-1DD7-4D6F-A7E5-B8DCA61354E7}"/>
              </c:ext>
            </c:extLst>
          </c:dPt>
          <c:dPt>
            <c:idx val="9"/>
            <c:invertIfNegative val="0"/>
            <c:bubble3D val="0"/>
            <c:extLst>
              <c:ext xmlns:c16="http://schemas.microsoft.com/office/drawing/2014/chart" uri="{C3380CC4-5D6E-409C-BE32-E72D297353CC}">
                <c16:uniqueId val="{00000001-36AE-43F7-819A-078C347A53FF}"/>
              </c:ext>
            </c:extLst>
          </c:dPt>
          <c:dPt>
            <c:idx val="10"/>
            <c:invertIfNegative val="0"/>
            <c:bubble3D val="0"/>
            <c:extLst>
              <c:ext xmlns:c16="http://schemas.microsoft.com/office/drawing/2014/chart" uri="{C3380CC4-5D6E-409C-BE32-E72D297353CC}">
                <c16:uniqueId val="{00000002-36AE-43F7-819A-078C347A53FF}"/>
              </c:ext>
            </c:extLst>
          </c:dPt>
          <c:dPt>
            <c:idx val="12"/>
            <c:invertIfNegative val="0"/>
            <c:bubble3D val="0"/>
            <c:extLst>
              <c:ext xmlns:c16="http://schemas.microsoft.com/office/drawing/2014/chart" uri="{C3380CC4-5D6E-409C-BE32-E72D297353CC}">
                <c16:uniqueId val="{00000004-36AE-43F7-819A-078C347A53FF}"/>
              </c:ext>
            </c:extLst>
          </c:dPt>
          <c:dPt>
            <c:idx val="13"/>
            <c:invertIfNegative val="0"/>
            <c:bubble3D val="0"/>
            <c:extLst>
              <c:ext xmlns:c16="http://schemas.microsoft.com/office/drawing/2014/chart" uri="{C3380CC4-5D6E-409C-BE32-E72D297353CC}">
                <c16:uniqueId val="{00000006-89AF-49EF-8028-CFC69FB908A7}"/>
              </c:ext>
            </c:extLst>
          </c:dPt>
          <c:dPt>
            <c:idx val="14"/>
            <c:invertIfNegative val="0"/>
            <c:bubble3D val="0"/>
            <c:extLst>
              <c:ext xmlns:c16="http://schemas.microsoft.com/office/drawing/2014/chart" uri="{C3380CC4-5D6E-409C-BE32-E72D297353CC}">
                <c16:uniqueId val="{00000007-89AF-49EF-8028-CFC69FB908A7}"/>
              </c:ext>
            </c:extLst>
          </c:dPt>
          <c:dPt>
            <c:idx val="15"/>
            <c:invertIfNegative val="0"/>
            <c:bubble3D val="0"/>
            <c:extLst>
              <c:ext xmlns:c16="http://schemas.microsoft.com/office/drawing/2014/chart" uri="{C3380CC4-5D6E-409C-BE32-E72D297353CC}">
                <c16:uniqueId val="{00000011-1DD7-4D6F-A7E5-B8DCA61354E7}"/>
              </c:ext>
            </c:extLst>
          </c:dPt>
          <c:dPt>
            <c:idx val="16"/>
            <c:invertIfNegative val="0"/>
            <c:bubble3D val="0"/>
            <c:extLst>
              <c:ext xmlns:c16="http://schemas.microsoft.com/office/drawing/2014/chart" uri="{C3380CC4-5D6E-409C-BE32-E72D297353CC}">
                <c16:uniqueId val="{00000007-1DD7-4D6F-A7E5-B8DCA61354E7}"/>
              </c:ext>
            </c:extLst>
          </c:dPt>
          <c:dPt>
            <c:idx val="17"/>
            <c:invertIfNegative val="0"/>
            <c:bubble3D val="0"/>
            <c:extLst>
              <c:ext xmlns:c16="http://schemas.microsoft.com/office/drawing/2014/chart" uri="{C3380CC4-5D6E-409C-BE32-E72D297353CC}">
                <c16:uniqueId val="{00000004-0347-4A1D-9313-F17F17C1D45D}"/>
              </c:ext>
            </c:extLst>
          </c:dPt>
          <c:dPt>
            <c:idx val="18"/>
            <c:invertIfNegative val="0"/>
            <c:bubble3D val="0"/>
            <c:extLst>
              <c:ext xmlns:c16="http://schemas.microsoft.com/office/drawing/2014/chart" uri="{C3380CC4-5D6E-409C-BE32-E72D297353CC}">
                <c16:uniqueId val="{00000007-0347-4A1D-9313-F17F17C1D45D}"/>
              </c:ext>
            </c:extLst>
          </c:dPt>
          <c:dPt>
            <c:idx val="19"/>
            <c:invertIfNegative val="0"/>
            <c:bubble3D val="0"/>
            <c:spPr>
              <a:solidFill>
                <a:srgbClr val="EF6F00"/>
              </a:solidFill>
            </c:spPr>
            <c:extLst>
              <c:ext xmlns:c16="http://schemas.microsoft.com/office/drawing/2014/chart" uri="{C3380CC4-5D6E-409C-BE32-E72D297353CC}">
                <c16:uniqueId val="{00000008-0347-4A1D-9313-F17F17C1D45D}"/>
              </c:ext>
            </c:extLst>
          </c:dPt>
          <c:dPt>
            <c:idx val="20"/>
            <c:invertIfNegative val="0"/>
            <c:bubble3D val="0"/>
            <c:spPr>
              <a:solidFill>
                <a:srgbClr val="EF6F00"/>
              </a:solidFill>
            </c:spPr>
            <c:extLst>
              <c:ext xmlns:c16="http://schemas.microsoft.com/office/drawing/2014/chart" uri="{C3380CC4-5D6E-409C-BE32-E72D297353CC}">
                <c16:uniqueId val="{00000009-0347-4A1D-9313-F17F17C1D45D}"/>
              </c:ext>
            </c:extLst>
          </c:dPt>
          <c:dLbls>
            <c:dLbl>
              <c:idx val="2"/>
              <c:numFmt formatCode="0.0%" sourceLinked="0"/>
              <c:spPr>
                <a:noFill/>
                <a:ln>
                  <a:noFill/>
                </a:ln>
                <a:effectLst/>
              </c:spPr>
              <c:txPr>
                <a:bodyPr rot="-5400000" vert="horz" wrap="square" lIns="38100" tIns="19050" rIns="38100" bIns="19050" anchor="ctr">
                  <a:spAutoFit/>
                </a:bodyPr>
                <a:lstStyle/>
                <a:p>
                  <a:pPr>
                    <a:defRPr sz="1000" b="1">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D7-4D6F-A7E5-B8DCA61354E7}"/>
                </c:ext>
              </c:extLst>
            </c:dLbl>
            <c:dLbl>
              <c:idx val="3"/>
              <c:numFmt formatCode="0.0%" sourceLinked="0"/>
              <c:spPr>
                <a:noFill/>
                <a:ln>
                  <a:noFill/>
                </a:ln>
                <a:effectLst/>
              </c:spPr>
              <c:txPr>
                <a:bodyPr rot="-5400000" vert="horz" wrap="square" lIns="38100" tIns="19050" rIns="38100" bIns="19050" anchor="ctr">
                  <a:spAutoFit/>
                </a:bodyPr>
                <a:lstStyle/>
                <a:p>
                  <a:pPr>
                    <a:defRPr sz="1000" b="1">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7D-42C2-9FA0-EE9429D08EEF}"/>
                </c:ext>
              </c:extLst>
            </c:dLbl>
            <c:dLbl>
              <c:idx val="13"/>
              <c:numFmt formatCode="0.0%" sourceLinked="0"/>
              <c:spPr>
                <a:noFill/>
                <a:ln>
                  <a:noFill/>
                </a:ln>
                <a:effectLst/>
              </c:spPr>
              <c:txPr>
                <a:bodyPr wrap="square" lIns="38100" tIns="19050" rIns="38100" bIns="19050" anchor="ctr">
                  <a:noAutofit/>
                </a:bodyPr>
                <a:lstStyle/>
                <a:p>
                  <a:pPr>
                    <a:defRPr sz="1000" b="1"/>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7409825406336183E-2"/>
                      <c:h val="4.8754653659990023E-2"/>
                    </c:manualLayout>
                  </c15:layout>
                </c:ext>
                <c:ext xmlns:c16="http://schemas.microsoft.com/office/drawing/2014/chart" uri="{C3380CC4-5D6E-409C-BE32-E72D297353CC}">
                  <c16:uniqueId val="{00000006-89AF-49EF-8028-CFC69FB908A7}"/>
                </c:ext>
              </c:extLst>
            </c:dLbl>
            <c:dLbl>
              <c:idx val="14"/>
              <c:layout>
                <c:manualLayout>
                  <c:x val="1.5003109305802588E-3"/>
                  <c:y val="9.58791107854185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9AF-49EF-8028-CFC69FB908A7}"/>
                </c:ext>
              </c:extLst>
            </c:dLbl>
            <c:dLbl>
              <c:idx val="15"/>
              <c:layout>
                <c:manualLayout>
                  <c:x val="0"/>
                  <c:y val="6.39194071902787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DD7-4D6F-A7E5-B8DCA61354E7}"/>
                </c:ext>
              </c:extLst>
            </c:dLbl>
            <c:dLbl>
              <c:idx val="16"/>
              <c:layout>
                <c:manualLayout>
                  <c:x val="0"/>
                  <c:y val="6.3919407190279019E-3"/>
                </c:manualLayout>
              </c:layout>
              <c:numFmt formatCode="0.0%" sourceLinked="0"/>
              <c:spPr>
                <a:noFill/>
                <a:ln>
                  <a:noFill/>
                </a:ln>
                <a:effectLst/>
              </c:spPr>
              <c:txPr>
                <a:bodyPr wrap="square" lIns="38100" tIns="19050" rIns="38100" bIns="19050" anchor="ctr" anchorCtr="0">
                  <a:spAutoFit/>
                </a:bodyPr>
                <a:lstStyle/>
                <a:p>
                  <a:pPr algn="ctr" rtl="0">
                    <a:defRPr lang="en-US" sz="1000" b="1" i="0" u="none" strike="noStrike" kern="1200" baseline="0">
                      <a:solidFill>
                        <a:srgbClr val="0B1E59"/>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DD7-4D6F-A7E5-B8DCA61354E7}"/>
                </c:ext>
              </c:extLst>
            </c:dLbl>
            <c:dLbl>
              <c:idx val="17"/>
              <c:layout>
                <c:manualLayout>
                  <c:x val="0"/>
                  <c:y val="3.195970359513951E-3"/>
                </c:manualLayout>
              </c:layout>
              <c:numFmt formatCode="0.0%" sourceLinked="0"/>
              <c:spPr>
                <a:solidFill>
                  <a:sysClr val="window" lastClr="FFFFFF"/>
                </a:solidFill>
                <a:ln>
                  <a:noFill/>
                </a:ln>
                <a:effectLst/>
              </c:spPr>
              <c:txPr>
                <a:bodyPr wrap="square" lIns="38100" tIns="19050" rIns="38100" bIns="19050" anchor="ctr" anchorCtr="0">
                  <a:spAutoFit/>
                </a:bodyPr>
                <a:lstStyle/>
                <a:p>
                  <a:pPr algn="ctr" rtl="0">
                    <a:defRPr lang="en-US" sz="1000" b="1" i="0" u="none" strike="noStrike" kern="1200" baseline="0">
                      <a:solidFill>
                        <a:srgbClr val="102A7E"/>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347-4A1D-9313-F17F17C1D45D}"/>
                </c:ext>
              </c:extLst>
            </c:dLbl>
            <c:dLbl>
              <c:idx val="18"/>
              <c:delete val="1"/>
              <c:extLst>
                <c:ext xmlns:c15="http://schemas.microsoft.com/office/drawing/2012/chart" uri="{CE6537A1-D6FC-4f65-9D91-7224C49458BB}"/>
                <c:ext xmlns:c16="http://schemas.microsoft.com/office/drawing/2014/chart" uri="{C3380CC4-5D6E-409C-BE32-E72D297353CC}">
                  <c16:uniqueId val="{00000007-0347-4A1D-9313-F17F17C1D45D}"/>
                </c:ext>
              </c:extLst>
            </c:dLbl>
            <c:dLbl>
              <c:idx val="19"/>
              <c:layout>
                <c:manualLayout>
                  <c:x val="1.5003109305803688E-3"/>
                  <c:y val="1.2783881438055804E-2"/>
                </c:manualLayout>
              </c:layout>
              <c:numFmt formatCode="0.0%" sourceLinked="0"/>
              <c:spPr>
                <a:solidFill>
                  <a:srgbClr val="EBEBEB"/>
                </a:solidFill>
                <a:ln>
                  <a:noFill/>
                </a:ln>
                <a:effectLst/>
              </c:spPr>
              <c:txPr>
                <a:bodyPr wrap="square" lIns="38100" tIns="19050" rIns="38100" bIns="19050" anchor="ctr">
                  <a:spAutoFit/>
                </a:bodyPr>
                <a:lstStyle/>
                <a:p>
                  <a:pPr>
                    <a:defRPr sz="1000" b="1">
                      <a:solidFill>
                        <a:srgbClr val="EF6F00"/>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347-4A1D-9313-F17F17C1D45D}"/>
                </c:ext>
              </c:extLst>
            </c:dLbl>
            <c:dLbl>
              <c:idx val="20"/>
              <c:layout>
                <c:manualLayout>
                  <c:x val="1.5003109305803688E-3"/>
                  <c:y val="6.3919407190278429E-3"/>
                </c:manualLayout>
              </c:layout>
              <c:numFmt formatCode="0.0%" sourceLinked="0"/>
              <c:spPr>
                <a:solidFill>
                  <a:srgbClr val="EBEBEB"/>
                </a:solidFill>
                <a:ln>
                  <a:noFill/>
                </a:ln>
                <a:effectLst/>
              </c:spPr>
              <c:txPr>
                <a:bodyPr wrap="square" lIns="38100" tIns="19050" rIns="38100" bIns="19050" anchor="ctr">
                  <a:spAutoFit/>
                </a:bodyPr>
                <a:lstStyle/>
                <a:p>
                  <a:pPr>
                    <a:defRPr sz="1000" b="1">
                      <a:solidFill>
                        <a:srgbClr val="EF6F00"/>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347-4A1D-9313-F17F17C1D45D}"/>
                </c:ext>
              </c:extLst>
            </c:dLbl>
            <c:numFmt formatCode="0.0%" sourceLinked="0"/>
            <c:spPr>
              <a:noFill/>
              <a:ln>
                <a:noFill/>
              </a:ln>
              <a:effectLst/>
            </c:spPr>
            <c:txPr>
              <a:bodyPr wrap="square" lIns="38100" tIns="19050" rIns="38100" bIns="19050" anchor="ctr">
                <a:spAutoFit/>
              </a:bodyPr>
              <a:lstStyle/>
              <a:p>
                <a:pPr>
                  <a:defRPr sz="10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Sheet1!$A$20:$A$40</c:f>
              <c:strCache>
                <c:ptCount val="21"/>
                <c:pt idx="0">
                  <c:v>2019.Q4</c:v>
                </c:pt>
                <c:pt idx="1">
                  <c:v>2020.Q1</c:v>
                </c:pt>
                <c:pt idx="2">
                  <c:v>2020.Q2</c:v>
                </c:pt>
                <c:pt idx="3">
                  <c:v>2020.Q3</c:v>
                </c:pt>
                <c:pt idx="4">
                  <c:v>2020.Q4</c:v>
                </c:pt>
                <c:pt idx="5">
                  <c:v>2021.Q1</c:v>
                </c:pt>
                <c:pt idx="6">
                  <c:v>2021.Q2</c:v>
                </c:pt>
                <c:pt idx="7">
                  <c:v>2021.Q3</c:v>
                </c:pt>
                <c:pt idx="8">
                  <c:v>2021.Q4</c:v>
                </c:pt>
                <c:pt idx="9">
                  <c:v>2022.Q1</c:v>
                </c:pt>
                <c:pt idx="10">
                  <c:v>2022.Q2</c:v>
                </c:pt>
                <c:pt idx="11">
                  <c:v>2022.Q3</c:v>
                </c:pt>
                <c:pt idx="12">
                  <c:v>2022.Q4</c:v>
                </c:pt>
                <c:pt idx="13">
                  <c:v>2023.Q1</c:v>
                </c:pt>
                <c:pt idx="14">
                  <c:v>2023.Q2</c:v>
                </c:pt>
                <c:pt idx="15">
                  <c:v>2023.Q3</c:v>
                </c:pt>
                <c:pt idx="16">
                  <c:v>2023.Q4</c:v>
                </c:pt>
                <c:pt idx="17">
                  <c:v>2024.Q1</c:v>
                </c:pt>
                <c:pt idx="18">
                  <c:v>2024.Q2</c:v>
                </c:pt>
                <c:pt idx="19">
                  <c:v>2024.Q3</c:v>
                </c:pt>
                <c:pt idx="20">
                  <c:v>2024.Q4</c:v>
                </c:pt>
              </c:strCache>
            </c:strRef>
          </c:cat>
          <c:val>
            <c:numRef>
              <c:f>Sheet1!$B$20:$B$40</c:f>
              <c:numCache>
                <c:formatCode>0.00%</c:formatCode>
                <c:ptCount val="21"/>
                <c:pt idx="0">
                  <c:v>2.7555359578546268E-2</c:v>
                </c:pt>
                <c:pt idx="1">
                  <c:v>-5.4545069706641081E-2</c:v>
                </c:pt>
                <c:pt idx="2">
                  <c:v>-0.2807673215107791</c:v>
                </c:pt>
                <c:pt idx="3">
                  <c:v>0.35195440957952151</c:v>
                </c:pt>
                <c:pt idx="4">
                  <c:v>4.410011725037144E-2</c:v>
                </c:pt>
                <c:pt idx="5">
                  <c:v>5.6360946652715072E-2</c:v>
                </c:pt>
                <c:pt idx="6">
                  <c:v>6.4296361160084636E-2</c:v>
                </c:pt>
                <c:pt idx="7">
                  <c:v>3.4552873681969354E-2</c:v>
                </c:pt>
                <c:pt idx="8">
                  <c:v>7.4100742425764698E-2</c:v>
                </c:pt>
                <c:pt idx="9">
                  <c:v>-1.0258477236049557E-2</c:v>
                </c:pt>
                <c:pt idx="10">
                  <c:v>2.8101342089759118E-3</c:v>
                </c:pt>
                <c:pt idx="11">
                  <c:v>2.7201476061436525E-2</c:v>
                </c:pt>
                <c:pt idx="12">
                  <c:v>3.3526570360387531E-2</c:v>
                </c:pt>
                <c:pt idx="13">
                  <c:v>2.7970434530410593E-2</c:v>
                </c:pt>
                <c:pt idx="14">
                  <c:v>2.450090165191332E-2</c:v>
                </c:pt>
                <c:pt idx="15">
                  <c:v>4.3554742448972394E-2</c:v>
                </c:pt>
                <c:pt idx="16">
                  <c:v>3.1922076989935544E-2</c:v>
                </c:pt>
                <c:pt idx="17">
                  <c:v>1.6290670035631338E-2</c:v>
                </c:pt>
                <c:pt idx="18">
                  <c:v>2.9888456644788786E-2</c:v>
                </c:pt>
                <c:pt idx="19">
                  <c:v>2.8000000000000001E-2</c:v>
                </c:pt>
                <c:pt idx="20">
                  <c:v>1.7999999999999999E-2</c:v>
                </c:pt>
              </c:numCache>
            </c:numRef>
          </c:val>
          <c:extLst>
            <c:ext xmlns:c16="http://schemas.microsoft.com/office/drawing/2014/chart" uri="{C3380CC4-5D6E-409C-BE32-E72D297353CC}">
              <c16:uniqueId val="{0000000A-0347-4A1D-9313-F17F17C1D45D}"/>
            </c:ext>
          </c:extLst>
        </c:ser>
        <c:dLbls>
          <c:dLblPos val="outEnd"/>
          <c:showLegendKey val="0"/>
          <c:showVal val="1"/>
          <c:showCatName val="0"/>
          <c:showSerName val="0"/>
          <c:showPercent val="0"/>
          <c:showBubbleSize val="0"/>
        </c:dLbls>
        <c:gapWidth val="125"/>
        <c:axId val="218023040"/>
        <c:axId val="218024576"/>
      </c:barChart>
      <c:catAx>
        <c:axId val="218023040"/>
        <c:scaling>
          <c:orientation val="minMax"/>
        </c:scaling>
        <c:delete val="0"/>
        <c:axPos val="b"/>
        <c:numFmt formatCode="General" sourceLinked="1"/>
        <c:majorTickMark val="none"/>
        <c:minorTickMark val="none"/>
        <c:tickLblPos val="low"/>
        <c:spPr>
          <a:ln w="9525">
            <a:solidFill>
              <a:sysClr val="window" lastClr="FFFFFF">
                <a:lumMod val="75000"/>
              </a:sysClr>
            </a:solidFill>
          </a:ln>
        </c:spPr>
        <c:txPr>
          <a:bodyPr/>
          <a:lstStyle/>
          <a:p>
            <a:pPr algn="ctr">
              <a:defRPr lang="en-US" sz="1000" b="0" i="0" u="none" strike="noStrike" kern="1200" baseline="0">
                <a:solidFill>
                  <a:schemeClr val="tx2">
                    <a:lumMod val="25000"/>
                  </a:schemeClr>
                </a:solidFill>
                <a:latin typeface="+mn-lt"/>
                <a:ea typeface="+mn-ea"/>
                <a:cs typeface="Calibri" pitchFamily="34" charset="0"/>
              </a:defRPr>
            </a:pPr>
            <a:endParaRPr lang="en-US"/>
          </a:p>
        </c:txPr>
        <c:crossAx val="218024576"/>
        <c:crosses val="autoZero"/>
        <c:auto val="1"/>
        <c:lblAlgn val="ctr"/>
        <c:lblOffset val="100"/>
        <c:tickLblSkip val="4"/>
        <c:tickMarkSkip val="1"/>
        <c:noMultiLvlLbl val="0"/>
      </c:catAx>
      <c:valAx>
        <c:axId val="218024576"/>
        <c:scaling>
          <c:orientation val="minMax"/>
          <c:max val="0.1"/>
          <c:min val="-0.1"/>
        </c:scaling>
        <c:delete val="0"/>
        <c:axPos val="l"/>
        <c:majorGridlines>
          <c:spPr>
            <a:ln w="12700">
              <a:solidFill>
                <a:sysClr val="window" lastClr="FFFFFF">
                  <a:lumMod val="75000"/>
                </a:sysClr>
              </a:solidFill>
              <a:prstDash val="sysDot"/>
            </a:ln>
          </c:spPr>
        </c:majorGridlines>
        <c:numFmt formatCode="0%" sourceLinked="0"/>
        <c:majorTickMark val="none"/>
        <c:minorTickMark val="none"/>
        <c:tickLblPos val="nextTo"/>
        <c:spPr>
          <a:ln>
            <a:noFill/>
          </a:ln>
        </c:spPr>
        <c:txPr>
          <a:bodyPr/>
          <a:lstStyle/>
          <a:p>
            <a:pPr algn="ctr">
              <a:defRPr lang="en-US" sz="1000" b="0" i="0" u="none" strike="noStrike" kern="1200" baseline="0">
                <a:solidFill>
                  <a:schemeClr val="tx2">
                    <a:lumMod val="25000"/>
                  </a:schemeClr>
                </a:solidFill>
                <a:latin typeface="Century Gothic" panose="020B0502020202020204" pitchFamily="34" charset="0"/>
                <a:ea typeface="+mn-ea"/>
                <a:cs typeface="Calibri" pitchFamily="34" charset="0"/>
              </a:defRPr>
            </a:pPr>
            <a:endParaRPr lang="en-US"/>
          </a:p>
        </c:txPr>
        <c:crossAx val="218023040"/>
        <c:crosses val="autoZero"/>
        <c:crossBetween val="between"/>
        <c:majorUnit val="5.000000000000001E-2"/>
      </c:valAx>
      <c:spPr>
        <a:ln>
          <a:noFill/>
        </a:ln>
      </c:spPr>
    </c:plotArea>
    <c:plotVisOnly val="1"/>
    <c:dispBlanksAs val="gap"/>
    <c:showDLblsOverMax val="0"/>
  </c:chart>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12658227848101"/>
          <c:y val="3.10705837478235E-2"/>
          <c:w val="0.487341772151899"/>
          <c:h val="0.93719222852669415"/>
        </c:manualLayout>
      </c:layout>
      <c:barChart>
        <c:barDir val="col"/>
        <c:grouping val="stacked"/>
        <c:varyColors val="0"/>
        <c:ser>
          <c:idx val="0"/>
          <c:order val="0"/>
          <c:tx>
            <c:strRef>
              <c:f>Sheet1!$A$2</c:f>
              <c:strCache>
                <c:ptCount val="1"/>
                <c:pt idx="0">
                  <c:v>Consumer Spending </c:v>
                </c:pt>
              </c:strCache>
            </c:strRef>
          </c:tx>
          <c:spPr>
            <a:solidFill>
              <a:srgbClr val="008000"/>
            </a:solidFill>
            <a:ln>
              <a:solidFill>
                <a:schemeClr val="bg1"/>
              </a:solidFill>
            </a:ln>
          </c:spPr>
          <c:invertIfNegative val="0"/>
          <c:dPt>
            <c:idx val="0"/>
            <c:invertIfNegative val="0"/>
            <c:bubble3D val="0"/>
            <c:spPr>
              <a:solidFill>
                <a:srgbClr val="008000">
                  <a:alpha val="95000"/>
                </a:srgbClr>
              </a:solidFill>
              <a:ln>
                <a:solidFill>
                  <a:schemeClr val="bg1"/>
                </a:solidFill>
              </a:ln>
            </c:spPr>
            <c:extLst>
              <c:ext xmlns:c16="http://schemas.microsoft.com/office/drawing/2014/chart" uri="{C3380CC4-5D6E-409C-BE32-E72D297353CC}">
                <c16:uniqueId val="{00000000-8E33-4872-88DE-67170D0BE41E}"/>
              </c:ext>
            </c:extLst>
          </c:dPt>
          <c:cat>
            <c:strRef>
              <c:f>Sheet1!$B$1</c:f>
              <c:strCache>
                <c:ptCount val="1"/>
                <c:pt idx="0">
                  <c:v>Contribution:</c:v>
                </c:pt>
              </c:strCache>
            </c:strRef>
          </c:cat>
          <c:val>
            <c:numRef>
              <c:f>Sheet1!$B$2</c:f>
              <c:numCache>
                <c:formatCode>0.00</c:formatCode>
                <c:ptCount val="1"/>
                <c:pt idx="0">
                  <c:v>1.9</c:v>
                </c:pt>
              </c:numCache>
            </c:numRef>
          </c:val>
          <c:extLst>
            <c:ext xmlns:c16="http://schemas.microsoft.com/office/drawing/2014/chart" uri="{C3380CC4-5D6E-409C-BE32-E72D297353CC}">
              <c16:uniqueId val="{00000001-8E33-4872-88DE-67170D0BE41E}"/>
            </c:ext>
          </c:extLst>
        </c:ser>
        <c:ser>
          <c:idx val="1"/>
          <c:order val="1"/>
          <c:tx>
            <c:strRef>
              <c:f>Sheet1!$A$3</c:f>
              <c:strCache>
                <c:ptCount val="1"/>
                <c:pt idx="0">
                  <c:v>Change in Private Inventories</c:v>
                </c:pt>
              </c:strCache>
            </c:strRef>
          </c:tx>
          <c:spPr>
            <a:solidFill>
              <a:srgbClr val="008000"/>
            </a:solidFill>
            <a:ln w="19050">
              <a:solidFill>
                <a:schemeClr val="bg1"/>
              </a:solidFill>
            </a:ln>
          </c:spPr>
          <c:invertIfNegative val="0"/>
          <c:dPt>
            <c:idx val="0"/>
            <c:invertIfNegative val="0"/>
            <c:bubble3D val="0"/>
            <c:extLst>
              <c:ext xmlns:c16="http://schemas.microsoft.com/office/drawing/2014/chart" uri="{C3380CC4-5D6E-409C-BE32-E72D297353CC}">
                <c16:uniqueId val="{00000002-8E33-4872-88DE-67170D0BE41E}"/>
              </c:ext>
            </c:extLst>
          </c:dPt>
          <c:cat>
            <c:strRef>
              <c:f>Sheet1!$B$1</c:f>
              <c:strCache>
                <c:ptCount val="1"/>
                <c:pt idx="0">
                  <c:v>Contribution:</c:v>
                </c:pt>
              </c:strCache>
            </c:strRef>
          </c:cat>
          <c:val>
            <c:numRef>
              <c:f>Sheet1!$B$3</c:f>
              <c:numCache>
                <c:formatCode>0.00</c:formatCode>
                <c:ptCount val="1"/>
                <c:pt idx="0">
                  <c:v>1.05</c:v>
                </c:pt>
              </c:numCache>
            </c:numRef>
          </c:val>
          <c:extLst>
            <c:ext xmlns:c16="http://schemas.microsoft.com/office/drawing/2014/chart" uri="{C3380CC4-5D6E-409C-BE32-E72D297353CC}">
              <c16:uniqueId val="{00000003-8E33-4872-88DE-67170D0BE41E}"/>
            </c:ext>
          </c:extLst>
        </c:ser>
        <c:ser>
          <c:idx val="2"/>
          <c:order val="2"/>
          <c:tx>
            <c:strRef>
              <c:f>Sheet1!$A$4</c:f>
              <c:strCache>
                <c:ptCount val="1"/>
                <c:pt idx="0">
                  <c:v>Business Investment</c:v>
                </c:pt>
              </c:strCache>
            </c:strRef>
          </c:tx>
          <c:spPr>
            <a:solidFill>
              <a:srgbClr val="008000"/>
            </a:solidFill>
            <a:ln w="19050">
              <a:solidFill>
                <a:schemeClr val="bg1"/>
              </a:solidFill>
            </a:ln>
          </c:spPr>
          <c:invertIfNegative val="0"/>
          <c:dPt>
            <c:idx val="0"/>
            <c:invertIfNegative val="0"/>
            <c:bubble3D val="0"/>
            <c:extLst>
              <c:ext xmlns:c16="http://schemas.microsoft.com/office/drawing/2014/chart" uri="{C3380CC4-5D6E-409C-BE32-E72D297353CC}">
                <c16:uniqueId val="{00000004-8E33-4872-88DE-67170D0BE41E}"/>
              </c:ext>
            </c:extLst>
          </c:dPt>
          <c:cat>
            <c:strRef>
              <c:f>Sheet1!$B$1</c:f>
              <c:strCache>
                <c:ptCount val="1"/>
                <c:pt idx="0">
                  <c:v>Contribution:</c:v>
                </c:pt>
              </c:strCache>
            </c:strRef>
          </c:cat>
          <c:val>
            <c:numRef>
              <c:f>Sheet1!$B$4</c:f>
              <c:numCache>
                <c:formatCode>0.00</c:formatCode>
                <c:ptCount val="1"/>
                <c:pt idx="0">
                  <c:v>0.53</c:v>
                </c:pt>
              </c:numCache>
            </c:numRef>
          </c:val>
          <c:extLst>
            <c:ext xmlns:c16="http://schemas.microsoft.com/office/drawing/2014/chart" uri="{C3380CC4-5D6E-409C-BE32-E72D297353CC}">
              <c16:uniqueId val="{00000005-8E33-4872-88DE-67170D0BE41E}"/>
            </c:ext>
          </c:extLst>
        </c:ser>
        <c:ser>
          <c:idx val="3"/>
          <c:order val="3"/>
          <c:tx>
            <c:strRef>
              <c:f>Sheet1!$A$5</c:f>
              <c:strCache>
                <c:ptCount val="1"/>
                <c:pt idx="0">
                  <c:v>Government Spending</c:v>
                </c:pt>
              </c:strCache>
            </c:strRef>
          </c:tx>
          <c:spPr>
            <a:solidFill>
              <a:srgbClr val="008000"/>
            </a:solidFill>
            <a:ln w="19050">
              <a:solidFill>
                <a:schemeClr val="bg1"/>
              </a:solidFill>
            </a:ln>
          </c:spPr>
          <c:invertIfNegative val="0"/>
          <c:cat>
            <c:strRef>
              <c:f>Sheet1!$B$1</c:f>
              <c:strCache>
                <c:ptCount val="1"/>
                <c:pt idx="0">
                  <c:v>Contribution:</c:v>
                </c:pt>
              </c:strCache>
            </c:strRef>
          </c:cat>
          <c:val>
            <c:numRef>
              <c:f>Sheet1!$B$5</c:f>
              <c:numCache>
                <c:formatCode>0.00</c:formatCode>
                <c:ptCount val="1"/>
                <c:pt idx="0">
                  <c:v>0.52</c:v>
                </c:pt>
              </c:numCache>
            </c:numRef>
          </c:val>
          <c:extLst>
            <c:ext xmlns:c16="http://schemas.microsoft.com/office/drawing/2014/chart" uri="{C3380CC4-5D6E-409C-BE32-E72D297353CC}">
              <c16:uniqueId val="{00000006-8E33-4872-88DE-67170D0BE41E}"/>
            </c:ext>
          </c:extLst>
        </c:ser>
        <c:ser>
          <c:idx val="5"/>
          <c:order val="5"/>
          <c:tx>
            <c:strRef>
              <c:f>Sheet1!$A$7</c:f>
              <c:strCache>
                <c:ptCount val="1"/>
                <c:pt idx="0">
                  <c:v>Total</c:v>
                </c:pt>
              </c:strCache>
            </c:strRef>
          </c:tx>
          <c:spPr>
            <a:solidFill>
              <a:srgbClr val="2BA2A5"/>
            </a:solidFill>
            <a:ln w="19050">
              <a:solidFill>
                <a:schemeClr val="bg1"/>
              </a:solidFill>
            </a:ln>
          </c:spPr>
          <c:invertIfNegative val="0"/>
          <c:dPt>
            <c:idx val="0"/>
            <c:invertIfNegative val="0"/>
            <c:bubble3D val="0"/>
            <c:spPr>
              <a:solidFill>
                <a:srgbClr val="2F8A47"/>
              </a:solidFill>
              <a:ln w="19050">
                <a:solidFill>
                  <a:schemeClr val="bg1"/>
                </a:solidFill>
              </a:ln>
            </c:spPr>
            <c:extLst>
              <c:ext xmlns:c16="http://schemas.microsoft.com/office/drawing/2014/chart" uri="{C3380CC4-5D6E-409C-BE32-E72D297353CC}">
                <c16:uniqueId val="{00000009-8E33-4872-88DE-67170D0BE41E}"/>
              </c:ext>
            </c:extLst>
          </c:dPt>
          <c:cat>
            <c:strRef>
              <c:f>Sheet1!$B$1</c:f>
              <c:strCache>
                <c:ptCount val="1"/>
                <c:pt idx="0">
                  <c:v>Contribution:</c:v>
                </c:pt>
              </c:strCache>
            </c:strRef>
          </c:cat>
          <c:val>
            <c:numRef>
              <c:f>Sheet1!$B$7</c:f>
              <c:numCache>
                <c:formatCode>0.00</c:formatCode>
                <c:ptCount val="1"/>
                <c:pt idx="0">
                  <c:v>0</c:v>
                </c:pt>
              </c:numCache>
            </c:numRef>
          </c:val>
          <c:extLst>
            <c:ext xmlns:c16="http://schemas.microsoft.com/office/drawing/2014/chart" uri="{C3380CC4-5D6E-409C-BE32-E72D297353CC}">
              <c16:uniqueId val="{0000000A-8E33-4872-88DE-67170D0BE41E}"/>
            </c:ext>
          </c:extLst>
        </c:ser>
        <c:dLbls>
          <c:showLegendKey val="0"/>
          <c:showVal val="0"/>
          <c:showCatName val="0"/>
          <c:showSerName val="0"/>
          <c:showPercent val="0"/>
          <c:showBubbleSize val="0"/>
        </c:dLbls>
        <c:gapWidth val="28"/>
        <c:overlap val="100"/>
        <c:axId val="-2006028768"/>
        <c:axId val="-2006025504"/>
        <c:extLst>
          <c:ext xmlns:c15="http://schemas.microsoft.com/office/drawing/2012/chart" uri="{02D57815-91ED-43cb-92C2-25804820EDAC}">
            <c15:filteredBarSeries>
              <c15:ser>
                <c:idx val="4"/>
                <c:order val="4"/>
                <c:tx>
                  <c:strRef>
                    <c:extLst>
                      <c:ext uri="{02D57815-91ED-43cb-92C2-25804820EDAC}">
                        <c15:formulaRef>
                          <c15:sqref>Sheet1!$A$6</c15:sqref>
                        </c15:formulaRef>
                      </c:ext>
                    </c:extLst>
                    <c:strCache>
                      <c:ptCount val="1"/>
                      <c:pt idx="0">
                        <c:v>Residential Investment</c:v>
                      </c:pt>
                    </c:strCache>
                  </c:strRef>
                </c:tx>
                <c:spPr>
                  <a:solidFill>
                    <a:srgbClr val="008000"/>
                  </a:solidFill>
                  <a:ln w="19050">
                    <a:solidFill>
                      <a:schemeClr val="bg1"/>
                    </a:solidFill>
                  </a:ln>
                </c:spPr>
                <c:invertIfNegative val="0"/>
                <c:cat>
                  <c:strRef>
                    <c:extLst>
                      <c:ext uri="{02D57815-91ED-43cb-92C2-25804820EDAC}">
                        <c15:formulaRef>
                          <c15:sqref>Sheet1!$B$1</c15:sqref>
                        </c15:formulaRef>
                      </c:ext>
                    </c:extLst>
                    <c:strCache>
                      <c:ptCount val="1"/>
                      <c:pt idx="0">
                        <c:v>Contribution:</c:v>
                      </c:pt>
                    </c:strCache>
                  </c:strRef>
                </c:cat>
                <c:val>
                  <c:numRef>
                    <c:extLst>
                      <c:ext uri="{02D57815-91ED-43cb-92C2-25804820EDAC}">
                        <c15:formulaRef>
                          <c15:sqref>Sheet1!$B$6</c15:sqref>
                        </c15:formulaRef>
                      </c:ext>
                    </c:extLst>
                    <c:numCache>
                      <c:formatCode>0.00</c:formatCode>
                      <c:ptCount val="1"/>
                      <c:pt idx="0">
                        <c:v>0</c:v>
                      </c:pt>
                    </c:numCache>
                  </c:numRef>
                </c:val>
                <c:extLst>
                  <c:ext xmlns:c16="http://schemas.microsoft.com/office/drawing/2014/chart" uri="{C3380CC4-5D6E-409C-BE32-E72D297353CC}">
                    <c16:uniqueId val="{00000007-8E33-4872-88DE-67170D0BE41E}"/>
                  </c:ext>
                </c:extLst>
              </c15:ser>
            </c15:filteredBarSeries>
          </c:ext>
        </c:extLst>
      </c:barChart>
      <c:catAx>
        <c:axId val="-2006028768"/>
        <c:scaling>
          <c:orientation val="minMax"/>
        </c:scaling>
        <c:delete val="1"/>
        <c:axPos val="b"/>
        <c:numFmt formatCode="General" sourceLinked="0"/>
        <c:majorTickMark val="out"/>
        <c:minorTickMark val="none"/>
        <c:tickLblPos val="nextTo"/>
        <c:crossAx val="-2006025504"/>
        <c:crosses val="autoZero"/>
        <c:auto val="1"/>
        <c:lblAlgn val="ctr"/>
        <c:lblOffset val="100"/>
        <c:noMultiLvlLbl val="0"/>
      </c:catAx>
      <c:valAx>
        <c:axId val="-2006025504"/>
        <c:scaling>
          <c:orientation val="minMax"/>
        </c:scaling>
        <c:delete val="1"/>
        <c:axPos val="l"/>
        <c:numFmt formatCode="0.00" sourceLinked="1"/>
        <c:majorTickMark val="out"/>
        <c:minorTickMark val="none"/>
        <c:tickLblPos val="nextTo"/>
        <c:crossAx val="-2006028768"/>
        <c:crosses val="autoZero"/>
        <c:crossBetween val="between"/>
      </c:valAx>
    </c:plotArea>
    <c:plotVisOnly val="1"/>
    <c:dispBlanksAs val="gap"/>
    <c:showDLblsOverMax val="0"/>
  </c:chart>
  <c:spPr>
    <a:no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5.2924154989000639E-2"/>
          <c:w val="0.53492406024074202"/>
          <c:h val="0.91972895375796115"/>
        </c:manualLayout>
      </c:layout>
      <c:barChart>
        <c:barDir val="col"/>
        <c:grouping val="stacked"/>
        <c:varyColors val="0"/>
        <c:ser>
          <c:idx val="0"/>
          <c:order val="0"/>
          <c:tx>
            <c:strRef>
              <c:f>Sheet1!$A$2</c:f>
              <c:strCache>
                <c:ptCount val="1"/>
                <c:pt idx="0">
                  <c:v>Total</c:v>
                </c:pt>
              </c:strCache>
            </c:strRef>
          </c:tx>
          <c:spPr>
            <a:solidFill>
              <a:srgbClr val="E6E6E6"/>
            </a:solidFill>
            <a:ln w="19050">
              <a:solidFill>
                <a:schemeClr val="bg1"/>
              </a:solidFill>
            </a:ln>
          </c:spPr>
          <c:invertIfNegative val="0"/>
          <c:cat>
            <c:strRef>
              <c:f>Sheet1!$B$1</c:f>
              <c:strCache>
                <c:ptCount val="1"/>
                <c:pt idx="0">
                  <c:v>Contribution:</c:v>
                </c:pt>
              </c:strCache>
            </c:strRef>
          </c:cat>
          <c:val>
            <c:numRef>
              <c:f>Sheet1!$B$2</c:f>
              <c:numCache>
                <c:formatCode>0.00</c:formatCode>
                <c:ptCount val="1"/>
                <c:pt idx="0">
                  <c:v>2.99</c:v>
                </c:pt>
              </c:numCache>
            </c:numRef>
          </c:val>
          <c:extLst>
            <c:ext xmlns:c16="http://schemas.microsoft.com/office/drawing/2014/chart" uri="{C3380CC4-5D6E-409C-BE32-E72D297353CC}">
              <c16:uniqueId val="{00000000-4111-4026-8D5E-7D8A2A70450D}"/>
            </c:ext>
          </c:extLst>
        </c:ser>
        <c:ser>
          <c:idx val="1"/>
          <c:order val="1"/>
          <c:tx>
            <c:strRef>
              <c:f>Sheet1!$A$3</c:f>
              <c:strCache>
                <c:ptCount val="1"/>
                <c:pt idx="0">
                  <c:v>Net Exports</c:v>
                </c:pt>
              </c:strCache>
            </c:strRef>
          </c:tx>
          <c:spPr>
            <a:solidFill>
              <a:srgbClr val="C00000"/>
            </a:solidFill>
            <a:ln w="19050">
              <a:solidFill>
                <a:schemeClr val="bg1"/>
              </a:solidFill>
            </a:ln>
          </c:spPr>
          <c:invertIfNegative val="0"/>
          <c:cat>
            <c:strRef>
              <c:f>Sheet1!$B$1</c:f>
              <c:strCache>
                <c:ptCount val="1"/>
                <c:pt idx="0">
                  <c:v>Contribution:</c:v>
                </c:pt>
              </c:strCache>
            </c:strRef>
          </c:cat>
          <c:val>
            <c:numRef>
              <c:f>Sheet1!$B$3</c:f>
              <c:numCache>
                <c:formatCode>0.00</c:formatCode>
                <c:ptCount val="1"/>
                <c:pt idx="0">
                  <c:v>0.9</c:v>
                </c:pt>
              </c:numCache>
            </c:numRef>
          </c:val>
          <c:extLst>
            <c:ext xmlns:c16="http://schemas.microsoft.com/office/drawing/2014/chart" uri="{C3380CC4-5D6E-409C-BE32-E72D297353CC}">
              <c16:uniqueId val="{00000001-4111-4026-8D5E-7D8A2A70450D}"/>
            </c:ext>
          </c:extLst>
        </c:ser>
        <c:ser>
          <c:idx val="2"/>
          <c:order val="2"/>
          <c:tx>
            <c:strRef>
              <c:f>Sheet1!$A$4</c:f>
              <c:strCache>
                <c:ptCount val="1"/>
                <c:pt idx="0">
                  <c:v>Business Investment</c:v>
                </c:pt>
              </c:strCache>
            </c:strRef>
          </c:tx>
          <c:spPr>
            <a:solidFill>
              <a:srgbClr val="C00000"/>
            </a:solidFill>
            <a:ln w="19050">
              <a:solidFill>
                <a:schemeClr val="bg1"/>
              </a:solidFill>
            </a:ln>
          </c:spPr>
          <c:invertIfNegative val="0"/>
          <c:cat>
            <c:strRef>
              <c:f>Sheet1!$B$1</c:f>
              <c:strCache>
                <c:ptCount val="1"/>
                <c:pt idx="0">
                  <c:v>Contribution:</c:v>
                </c:pt>
              </c:strCache>
            </c:strRef>
          </c:cat>
          <c:val>
            <c:numRef>
              <c:f>Sheet1!$B$4</c:f>
              <c:numCache>
                <c:formatCode>0.00</c:formatCode>
                <c:ptCount val="1"/>
              </c:numCache>
            </c:numRef>
          </c:val>
          <c:extLst>
            <c:ext xmlns:c16="http://schemas.microsoft.com/office/drawing/2014/chart" uri="{C3380CC4-5D6E-409C-BE32-E72D297353CC}">
              <c16:uniqueId val="{00000002-4111-4026-8D5E-7D8A2A70450D}"/>
            </c:ext>
          </c:extLst>
        </c:ser>
        <c:ser>
          <c:idx val="3"/>
          <c:order val="3"/>
          <c:tx>
            <c:strRef>
              <c:f>Sheet1!$A$5</c:f>
              <c:strCache>
                <c:ptCount val="1"/>
                <c:pt idx="0">
                  <c:v>Residential Investment</c:v>
                </c:pt>
              </c:strCache>
            </c:strRef>
          </c:tx>
          <c:spPr>
            <a:solidFill>
              <a:srgbClr val="C00000"/>
            </a:solidFill>
            <a:ln w="19050">
              <a:solidFill>
                <a:schemeClr val="bg1"/>
              </a:solidFill>
            </a:ln>
          </c:spPr>
          <c:invertIfNegative val="0"/>
          <c:dPt>
            <c:idx val="0"/>
            <c:invertIfNegative val="0"/>
            <c:bubble3D val="0"/>
            <c:extLst>
              <c:ext xmlns:c16="http://schemas.microsoft.com/office/drawing/2014/chart" uri="{C3380CC4-5D6E-409C-BE32-E72D297353CC}">
                <c16:uniqueId val="{00000003-4111-4026-8D5E-7D8A2A70450D}"/>
              </c:ext>
            </c:extLst>
          </c:dPt>
          <c:cat>
            <c:strRef>
              <c:f>Sheet1!$B$1</c:f>
              <c:strCache>
                <c:ptCount val="1"/>
                <c:pt idx="0">
                  <c:v>Contribution:</c:v>
                </c:pt>
              </c:strCache>
            </c:strRef>
          </c:cat>
          <c:val>
            <c:numRef>
              <c:f>Sheet1!$B$5</c:f>
              <c:numCache>
                <c:formatCode>0.00</c:formatCode>
                <c:ptCount val="1"/>
                <c:pt idx="0">
                  <c:v>0.11</c:v>
                </c:pt>
              </c:numCache>
            </c:numRef>
          </c:val>
          <c:extLst>
            <c:ext xmlns:c16="http://schemas.microsoft.com/office/drawing/2014/chart" uri="{C3380CC4-5D6E-409C-BE32-E72D297353CC}">
              <c16:uniqueId val="{00000004-4111-4026-8D5E-7D8A2A70450D}"/>
            </c:ext>
          </c:extLst>
        </c:ser>
        <c:ser>
          <c:idx val="4"/>
          <c:order val="4"/>
          <c:tx>
            <c:strRef>
              <c:f>Sheet1!$A$6</c:f>
              <c:strCache>
                <c:ptCount val="1"/>
                <c:pt idx="0">
                  <c:v>Government Spending</c:v>
                </c:pt>
              </c:strCache>
            </c:strRef>
          </c:tx>
          <c:spPr>
            <a:solidFill>
              <a:srgbClr val="C80000"/>
            </a:solidFill>
            <a:ln w="19050">
              <a:solidFill>
                <a:schemeClr val="bg1"/>
              </a:solidFill>
            </a:ln>
          </c:spPr>
          <c:invertIfNegative val="0"/>
          <c:cat>
            <c:strRef>
              <c:f>Sheet1!$B$1</c:f>
              <c:strCache>
                <c:ptCount val="1"/>
                <c:pt idx="0">
                  <c:v>Contribution:</c:v>
                </c:pt>
              </c:strCache>
            </c:strRef>
          </c:cat>
          <c:val>
            <c:numRef>
              <c:f>Sheet1!$B$6</c:f>
              <c:numCache>
                <c:formatCode>0.00</c:formatCode>
                <c:ptCount val="1"/>
                <c:pt idx="0">
                  <c:v>0</c:v>
                </c:pt>
              </c:numCache>
            </c:numRef>
          </c:val>
          <c:extLst>
            <c:ext xmlns:c16="http://schemas.microsoft.com/office/drawing/2014/chart" uri="{C3380CC4-5D6E-409C-BE32-E72D297353CC}">
              <c16:uniqueId val="{00000005-4111-4026-8D5E-7D8A2A70450D}"/>
            </c:ext>
          </c:extLst>
        </c:ser>
        <c:ser>
          <c:idx val="5"/>
          <c:order val="5"/>
          <c:tx>
            <c:strRef>
              <c:f>Sheet1!$A$7</c:f>
              <c:strCache>
                <c:ptCount val="1"/>
                <c:pt idx="0">
                  <c:v>Change in Inventories</c:v>
                </c:pt>
              </c:strCache>
            </c:strRef>
          </c:tx>
          <c:spPr>
            <a:solidFill>
              <a:srgbClr val="C80000"/>
            </a:solidFill>
            <a:ln w="19050">
              <a:solidFill>
                <a:schemeClr val="bg1"/>
              </a:solidFill>
            </a:ln>
          </c:spPr>
          <c:invertIfNegative val="0"/>
          <c:cat>
            <c:strRef>
              <c:f>Sheet1!$B$1</c:f>
              <c:strCache>
                <c:ptCount val="1"/>
                <c:pt idx="0">
                  <c:v>Contribution:</c:v>
                </c:pt>
              </c:strCache>
            </c:strRef>
          </c:cat>
          <c:val>
            <c:numRef>
              <c:f>Sheet1!$B$7</c:f>
              <c:numCache>
                <c:formatCode>0.00</c:formatCode>
                <c:ptCount val="1"/>
                <c:pt idx="0">
                  <c:v>0</c:v>
                </c:pt>
              </c:numCache>
            </c:numRef>
          </c:val>
          <c:extLst>
            <c:ext xmlns:c16="http://schemas.microsoft.com/office/drawing/2014/chart" uri="{C3380CC4-5D6E-409C-BE32-E72D297353CC}">
              <c16:uniqueId val="{00000006-4111-4026-8D5E-7D8A2A70450D}"/>
            </c:ext>
          </c:extLst>
        </c:ser>
        <c:ser>
          <c:idx val="6"/>
          <c:order val="6"/>
          <c:tx>
            <c:strRef>
              <c:f>Sheet1!$A$8</c:f>
              <c:strCache>
                <c:ptCount val="1"/>
                <c:pt idx="0">
                  <c:v>Consumer Spending</c:v>
                </c:pt>
              </c:strCache>
            </c:strRef>
          </c:tx>
          <c:invertIfNegative val="0"/>
          <c:cat>
            <c:strRef>
              <c:f>Sheet1!$B$1</c:f>
              <c:strCache>
                <c:ptCount val="1"/>
                <c:pt idx="0">
                  <c:v>Contribution:</c:v>
                </c:pt>
              </c:strCache>
            </c:strRef>
          </c:cat>
          <c:val>
            <c:numRef>
              <c:f>Sheet1!$B$8</c:f>
              <c:numCache>
                <c:formatCode>0.00</c:formatCode>
                <c:ptCount val="1"/>
                <c:pt idx="0">
                  <c:v>0</c:v>
                </c:pt>
              </c:numCache>
            </c:numRef>
          </c:val>
          <c:extLst>
            <c:ext xmlns:c16="http://schemas.microsoft.com/office/drawing/2014/chart" uri="{C3380CC4-5D6E-409C-BE32-E72D297353CC}">
              <c16:uniqueId val="{00000007-4111-4026-8D5E-7D8A2A70450D}"/>
            </c:ext>
          </c:extLst>
        </c:ser>
        <c:dLbls>
          <c:showLegendKey val="0"/>
          <c:showVal val="0"/>
          <c:showCatName val="0"/>
          <c:showSerName val="0"/>
          <c:showPercent val="0"/>
          <c:showBubbleSize val="0"/>
        </c:dLbls>
        <c:gapWidth val="28"/>
        <c:overlap val="100"/>
        <c:axId val="2146102624"/>
        <c:axId val="-2041115760"/>
      </c:barChart>
      <c:catAx>
        <c:axId val="2146102624"/>
        <c:scaling>
          <c:orientation val="minMax"/>
        </c:scaling>
        <c:delete val="1"/>
        <c:axPos val="b"/>
        <c:numFmt formatCode="General" sourceLinked="0"/>
        <c:majorTickMark val="out"/>
        <c:minorTickMark val="none"/>
        <c:tickLblPos val="nextTo"/>
        <c:crossAx val="-2041115760"/>
        <c:crosses val="autoZero"/>
        <c:auto val="1"/>
        <c:lblAlgn val="ctr"/>
        <c:lblOffset val="100"/>
        <c:noMultiLvlLbl val="0"/>
      </c:catAx>
      <c:valAx>
        <c:axId val="-2041115760"/>
        <c:scaling>
          <c:orientation val="minMax"/>
        </c:scaling>
        <c:delete val="1"/>
        <c:axPos val="l"/>
        <c:numFmt formatCode="0.00" sourceLinked="1"/>
        <c:majorTickMark val="out"/>
        <c:minorTickMark val="none"/>
        <c:tickLblPos val="nextTo"/>
        <c:crossAx val="21461026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009951881014871E-2"/>
          <c:y val="0.23064841501569211"/>
          <c:w val="0.8580691163604548"/>
          <c:h val="0.62279911647822428"/>
        </c:manualLayout>
      </c:layout>
      <c:barChart>
        <c:barDir val="col"/>
        <c:grouping val="clustered"/>
        <c:varyColors val="0"/>
        <c:ser>
          <c:idx val="0"/>
          <c:order val="0"/>
          <c:tx>
            <c:strRef>
              <c:f>Sheet1!$B$1</c:f>
              <c:strCache>
                <c:ptCount val="1"/>
                <c:pt idx="0">
                  <c:v>Q/Q AR</c:v>
                </c:pt>
              </c:strCache>
            </c:strRef>
          </c:tx>
          <c:spPr>
            <a:solidFill>
              <a:srgbClr val="102A7E"/>
            </a:solidFill>
            <a:ln w="38100">
              <a:noFill/>
            </a:ln>
          </c:spPr>
          <c:invertIfNegative val="0"/>
          <c:dPt>
            <c:idx val="1"/>
            <c:invertIfNegative val="0"/>
            <c:bubble3D val="0"/>
            <c:extLst>
              <c:ext xmlns:c16="http://schemas.microsoft.com/office/drawing/2014/chart" uri="{C3380CC4-5D6E-409C-BE32-E72D297353CC}">
                <c16:uniqueId val="{00000000-9E5C-432F-B6C0-4366B3842B46}"/>
              </c:ext>
            </c:extLst>
          </c:dPt>
          <c:dPt>
            <c:idx val="5"/>
            <c:invertIfNegative val="0"/>
            <c:bubble3D val="0"/>
            <c:extLst>
              <c:ext xmlns:c16="http://schemas.microsoft.com/office/drawing/2014/chart" uri="{C3380CC4-5D6E-409C-BE32-E72D297353CC}">
                <c16:uniqueId val="{00000001-9E5C-432F-B6C0-4366B3842B46}"/>
              </c:ext>
            </c:extLst>
          </c:dPt>
          <c:dPt>
            <c:idx val="6"/>
            <c:invertIfNegative val="0"/>
            <c:bubble3D val="0"/>
            <c:extLst>
              <c:ext xmlns:c16="http://schemas.microsoft.com/office/drawing/2014/chart" uri="{C3380CC4-5D6E-409C-BE32-E72D297353CC}">
                <c16:uniqueId val="{00000002-9E5C-432F-B6C0-4366B3842B46}"/>
              </c:ext>
            </c:extLst>
          </c:dPt>
          <c:dPt>
            <c:idx val="7"/>
            <c:invertIfNegative val="0"/>
            <c:bubble3D val="0"/>
            <c:extLst>
              <c:ext xmlns:c16="http://schemas.microsoft.com/office/drawing/2014/chart" uri="{C3380CC4-5D6E-409C-BE32-E72D297353CC}">
                <c16:uniqueId val="{00000002-9106-4ED8-8809-A12FEE5BD8E7}"/>
              </c:ext>
            </c:extLst>
          </c:dPt>
          <c:dPt>
            <c:idx val="8"/>
            <c:invertIfNegative val="0"/>
            <c:bubble3D val="0"/>
            <c:extLst>
              <c:ext xmlns:c16="http://schemas.microsoft.com/office/drawing/2014/chart" uri="{C3380CC4-5D6E-409C-BE32-E72D297353CC}">
                <c16:uniqueId val="{00000002-8EF8-4251-8698-E4336E6BFB93}"/>
              </c:ext>
            </c:extLst>
          </c:dPt>
          <c:dPt>
            <c:idx val="9"/>
            <c:invertIfNegative val="0"/>
            <c:bubble3D val="0"/>
            <c:extLst>
              <c:ext xmlns:c16="http://schemas.microsoft.com/office/drawing/2014/chart" uri="{C3380CC4-5D6E-409C-BE32-E72D297353CC}">
                <c16:uniqueId val="{00000002-8038-40AA-9B1B-A3F3F31648F6}"/>
              </c:ext>
            </c:extLst>
          </c:dPt>
          <c:dPt>
            <c:idx val="10"/>
            <c:invertIfNegative val="0"/>
            <c:bubble3D val="0"/>
            <c:extLst>
              <c:ext xmlns:c16="http://schemas.microsoft.com/office/drawing/2014/chart" uri="{C3380CC4-5D6E-409C-BE32-E72D297353CC}">
                <c16:uniqueId val="{00000002-6800-4932-A365-E7AB01A7DAE9}"/>
              </c:ext>
            </c:extLst>
          </c:dPt>
          <c:dPt>
            <c:idx val="11"/>
            <c:invertIfNegative val="0"/>
            <c:bubble3D val="0"/>
            <c:extLst>
              <c:ext xmlns:c16="http://schemas.microsoft.com/office/drawing/2014/chart" uri="{C3380CC4-5D6E-409C-BE32-E72D297353CC}">
                <c16:uniqueId val="{00000002-108D-4244-BE44-EB9C46A25F76}"/>
              </c:ext>
            </c:extLst>
          </c:dPt>
          <c:dPt>
            <c:idx val="12"/>
            <c:invertIfNegative val="0"/>
            <c:bubble3D val="0"/>
            <c:extLst>
              <c:ext xmlns:c16="http://schemas.microsoft.com/office/drawing/2014/chart" uri="{C3380CC4-5D6E-409C-BE32-E72D297353CC}">
                <c16:uniqueId val="{00000002-23D4-46AA-9588-54374C082C4C}"/>
              </c:ext>
            </c:extLst>
          </c:dPt>
          <c:dPt>
            <c:idx val="13"/>
            <c:invertIfNegative val="0"/>
            <c:bubble3D val="0"/>
            <c:extLst>
              <c:ext xmlns:c16="http://schemas.microsoft.com/office/drawing/2014/chart" uri="{C3380CC4-5D6E-409C-BE32-E72D297353CC}">
                <c16:uniqueId val="{00000002-77B4-455D-8041-111159230552}"/>
              </c:ext>
            </c:extLst>
          </c:dPt>
          <c:dPt>
            <c:idx val="14"/>
            <c:invertIfNegative val="0"/>
            <c:bubble3D val="0"/>
            <c:extLst>
              <c:ext xmlns:c16="http://schemas.microsoft.com/office/drawing/2014/chart" uri="{C3380CC4-5D6E-409C-BE32-E72D297353CC}">
                <c16:uniqueId val="{00000002-8C13-4818-AB55-EA7BEDBB56D9}"/>
              </c:ext>
            </c:extLst>
          </c:dPt>
          <c:dPt>
            <c:idx val="15"/>
            <c:invertIfNegative val="0"/>
            <c:bubble3D val="0"/>
            <c:extLst>
              <c:ext xmlns:c16="http://schemas.microsoft.com/office/drawing/2014/chart" uri="{C3380CC4-5D6E-409C-BE32-E72D297353CC}">
                <c16:uniqueId val="{00000002-D09B-40BF-B85F-BF5C6C2BFDB8}"/>
              </c:ext>
            </c:extLst>
          </c:dPt>
          <c:dPt>
            <c:idx val="16"/>
            <c:invertIfNegative val="0"/>
            <c:bubble3D val="0"/>
            <c:extLst>
              <c:ext xmlns:c16="http://schemas.microsoft.com/office/drawing/2014/chart" uri="{C3380CC4-5D6E-409C-BE32-E72D297353CC}">
                <c16:uniqueId val="{00000002-FF15-46D0-8102-200C8A68C515}"/>
              </c:ext>
            </c:extLst>
          </c:dPt>
          <c:dPt>
            <c:idx val="17"/>
            <c:invertIfNegative val="0"/>
            <c:bubble3D val="0"/>
            <c:extLst>
              <c:ext xmlns:c16="http://schemas.microsoft.com/office/drawing/2014/chart" uri="{C3380CC4-5D6E-409C-BE32-E72D297353CC}">
                <c16:uniqueId val="{00000002-64F4-44A0-9B79-EC24B281C602}"/>
              </c:ext>
            </c:extLst>
          </c:dPt>
          <c:dPt>
            <c:idx val="18"/>
            <c:invertIfNegative val="0"/>
            <c:bubble3D val="0"/>
            <c:extLst>
              <c:ext xmlns:c16="http://schemas.microsoft.com/office/drawing/2014/chart" uri="{C3380CC4-5D6E-409C-BE32-E72D297353CC}">
                <c16:uniqueId val="{00000003-64F4-44A0-9B79-EC24B281C602}"/>
              </c:ext>
            </c:extLst>
          </c:dPt>
          <c:dPt>
            <c:idx val="23"/>
            <c:invertIfNegative val="0"/>
            <c:bubble3D val="0"/>
            <c:extLst>
              <c:ext xmlns:c16="http://schemas.microsoft.com/office/drawing/2014/chart" uri="{C3380CC4-5D6E-409C-BE32-E72D297353CC}">
                <c16:uniqueId val="{0000000F-9E5C-432F-B6C0-4366B3842B46}"/>
              </c:ext>
            </c:extLst>
          </c:dPt>
          <c:dPt>
            <c:idx val="24"/>
            <c:invertIfNegative val="0"/>
            <c:bubble3D val="0"/>
            <c:extLst>
              <c:ext xmlns:c16="http://schemas.microsoft.com/office/drawing/2014/chart" uri="{C3380CC4-5D6E-409C-BE32-E72D297353CC}">
                <c16:uniqueId val="{00000010-9E5C-432F-B6C0-4366B3842B46}"/>
              </c:ext>
            </c:extLst>
          </c:dPt>
          <c:dPt>
            <c:idx val="25"/>
            <c:invertIfNegative val="0"/>
            <c:bubble3D val="0"/>
            <c:extLst>
              <c:ext xmlns:c16="http://schemas.microsoft.com/office/drawing/2014/chart" uri="{C3380CC4-5D6E-409C-BE32-E72D297353CC}">
                <c16:uniqueId val="{00000010-9106-4ED8-8809-A12FEE5BD8E7}"/>
              </c:ext>
            </c:extLst>
          </c:dPt>
          <c:dPt>
            <c:idx val="27"/>
            <c:invertIfNegative val="0"/>
            <c:bubble3D val="0"/>
            <c:extLst>
              <c:ext xmlns:c16="http://schemas.microsoft.com/office/drawing/2014/chart" uri="{C3380CC4-5D6E-409C-BE32-E72D297353CC}">
                <c16:uniqueId val="{00000010-8038-40AA-9B1B-A3F3F31648F6}"/>
              </c:ext>
            </c:extLst>
          </c:dPt>
          <c:dPt>
            <c:idx val="28"/>
            <c:invertIfNegative val="0"/>
            <c:bubble3D val="0"/>
            <c:extLst>
              <c:ext xmlns:c16="http://schemas.microsoft.com/office/drawing/2014/chart" uri="{C3380CC4-5D6E-409C-BE32-E72D297353CC}">
                <c16:uniqueId val="{00000013-9E5C-432F-B6C0-4366B3842B46}"/>
              </c:ext>
            </c:extLst>
          </c:dPt>
          <c:dPt>
            <c:idx val="29"/>
            <c:invertIfNegative val="0"/>
            <c:bubble3D val="0"/>
            <c:extLst>
              <c:ext xmlns:c16="http://schemas.microsoft.com/office/drawing/2014/chart" uri="{C3380CC4-5D6E-409C-BE32-E72D297353CC}">
                <c16:uniqueId val="{00000013-9106-4ED8-8809-A12FEE5BD8E7}"/>
              </c:ext>
            </c:extLst>
          </c:dPt>
          <c:dPt>
            <c:idx val="30"/>
            <c:invertIfNegative val="0"/>
            <c:bubble3D val="0"/>
            <c:extLst>
              <c:ext xmlns:c16="http://schemas.microsoft.com/office/drawing/2014/chart" uri="{C3380CC4-5D6E-409C-BE32-E72D297353CC}">
                <c16:uniqueId val="{00000013-8EF8-4251-8698-E4336E6BFB93}"/>
              </c:ext>
            </c:extLst>
          </c:dPt>
          <c:dPt>
            <c:idx val="31"/>
            <c:invertIfNegative val="0"/>
            <c:bubble3D val="0"/>
            <c:extLst>
              <c:ext xmlns:c16="http://schemas.microsoft.com/office/drawing/2014/chart" uri="{C3380CC4-5D6E-409C-BE32-E72D297353CC}">
                <c16:uniqueId val="{00000013-8038-40AA-9B1B-A3F3F31648F6}"/>
              </c:ext>
            </c:extLst>
          </c:dPt>
          <c:dPt>
            <c:idx val="32"/>
            <c:invertIfNegative val="0"/>
            <c:bubble3D val="0"/>
            <c:extLst>
              <c:ext xmlns:c16="http://schemas.microsoft.com/office/drawing/2014/chart" uri="{C3380CC4-5D6E-409C-BE32-E72D297353CC}">
                <c16:uniqueId val="{00000013-6800-4932-A365-E7AB01A7DAE9}"/>
              </c:ext>
            </c:extLst>
          </c:dPt>
          <c:dPt>
            <c:idx val="33"/>
            <c:invertIfNegative val="0"/>
            <c:bubble3D val="0"/>
            <c:extLst>
              <c:ext xmlns:c16="http://schemas.microsoft.com/office/drawing/2014/chart" uri="{C3380CC4-5D6E-409C-BE32-E72D297353CC}">
                <c16:uniqueId val="{00000013-108D-4244-BE44-EB9C46A25F76}"/>
              </c:ext>
            </c:extLst>
          </c:dPt>
          <c:dPt>
            <c:idx val="34"/>
            <c:invertIfNegative val="0"/>
            <c:bubble3D val="0"/>
            <c:extLst>
              <c:ext xmlns:c16="http://schemas.microsoft.com/office/drawing/2014/chart" uri="{C3380CC4-5D6E-409C-BE32-E72D297353CC}">
                <c16:uniqueId val="{00000013-23D4-46AA-9588-54374C082C4C}"/>
              </c:ext>
            </c:extLst>
          </c:dPt>
          <c:dPt>
            <c:idx val="35"/>
            <c:invertIfNegative val="0"/>
            <c:bubble3D val="0"/>
            <c:extLst>
              <c:ext xmlns:c16="http://schemas.microsoft.com/office/drawing/2014/chart" uri="{C3380CC4-5D6E-409C-BE32-E72D297353CC}">
                <c16:uniqueId val="{00000013-77B4-455D-8041-111159230552}"/>
              </c:ext>
            </c:extLst>
          </c:dPt>
          <c:dPt>
            <c:idx val="36"/>
            <c:invertIfNegative val="0"/>
            <c:bubble3D val="0"/>
            <c:extLst>
              <c:ext xmlns:c16="http://schemas.microsoft.com/office/drawing/2014/chart" uri="{C3380CC4-5D6E-409C-BE32-E72D297353CC}">
                <c16:uniqueId val="{00000013-8C13-4818-AB55-EA7BEDBB56D9}"/>
              </c:ext>
            </c:extLst>
          </c:dPt>
          <c:dPt>
            <c:idx val="37"/>
            <c:invertIfNegative val="0"/>
            <c:bubble3D val="0"/>
            <c:extLst>
              <c:ext xmlns:c16="http://schemas.microsoft.com/office/drawing/2014/chart" uri="{C3380CC4-5D6E-409C-BE32-E72D297353CC}">
                <c16:uniqueId val="{00000013-D09B-40BF-B85F-BF5C6C2BFDB8}"/>
              </c:ext>
            </c:extLst>
          </c:dPt>
          <c:dPt>
            <c:idx val="38"/>
            <c:invertIfNegative val="0"/>
            <c:bubble3D val="0"/>
            <c:extLst>
              <c:ext xmlns:c16="http://schemas.microsoft.com/office/drawing/2014/chart" uri="{C3380CC4-5D6E-409C-BE32-E72D297353CC}">
                <c16:uniqueId val="{00000014-FF15-46D0-8102-200C8A68C515}"/>
              </c:ext>
            </c:extLst>
          </c:dPt>
          <c:dPt>
            <c:idx val="40"/>
            <c:invertIfNegative val="0"/>
            <c:bubble3D val="0"/>
            <c:spPr>
              <a:solidFill>
                <a:srgbClr val="EF6F00"/>
              </a:solidFill>
              <a:ln w="38100">
                <a:noFill/>
              </a:ln>
            </c:spPr>
            <c:extLst>
              <c:ext xmlns:c16="http://schemas.microsoft.com/office/drawing/2014/chart" uri="{C3380CC4-5D6E-409C-BE32-E72D297353CC}">
                <c16:uniqueId val="{00000022-CD12-4D8E-8658-1AA982039362}"/>
              </c:ext>
            </c:extLst>
          </c:dPt>
          <c:dPt>
            <c:idx val="114"/>
            <c:invertIfNegative val="0"/>
            <c:bubble3D val="0"/>
            <c:extLst>
              <c:ext xmlns:c16="http://schemas.microsoft.com/office/drawing/2014/chart" uri="{C3380CC4-5D6E-409C-BE32-E72D297353CC}">
                <c16:uniqueId val="{00000002-6975-4981-AEF7-B9886909DC86}"/>
              </c:ext>
            </c:extLst>
          </c:dPt>
          <c:dPt>
            <c:idx val="115"/>
            <c:invertIfNegative val="0"/>
            <c:bubble3D val="0"/>
            <c:extLst>
              <c:ext xmlns:c16="http://schemas.microsoft.com/office/drawing/2014/chart" uri="{C3380CC4-5D6E-409C-BE32-E72D297353CC}">
                <c16:uniqueId val="{00000003-6975-4981-AEF7-B9886909DC86}"/>
              </c:ext>
            </c:extLst>
          </c:dPt>
          <c:dPt>
            <c:idx val="524"/>
            <c:invertIfNegative val="0"/>
            <c:bubble3D val="0"/>
            <c:extLst>
              <c:ext xmlns:c16="http://schemas.microsoft.com/office/drawing/2014/chart" uri="{C3380CC4-5D6E-409C-BE32-E72D297353CC}">
                <c16:uniqueId val="{00000004-6975-4981-AEF7-B9886909DC86}"/>
              </c:ext>
            </c:extLst>
          </c:dPt>
          <c:cat>
            <c:strRef>
              <c:f>Sheet1!$A$35:$A$75</c:f>
              <c:strCache>
                <c:ptCount val="41"/>
                <c:pt idx="0">
                  <c:v>Q2.2014</c:v>
                </c:pt>
                <c:pt idx="1">
                  <c:v>Q3.2014</c:v>
                </c:pt>
                <c:pt idx="2">
                  <c:v>Q4.2014</c:v>
                </c:pt>
                <c:pt idx="3">
                  <c:v>Q1.2015</c:v>
                </c:pt>
                <c:pt idx="4">
                  <c:v>Q2.2015</c:v>
                </c:pt>
                <c:pt idx="5">
                  <c:v>Q3.2015</c:v>
                </c:pt>
                <c:pt idx="6">
                  <c:v>Q4.2015</c:v>
                </c:pt>
                <c:pt idx="7">
                  <c:v>Q1.2016</c:v>
                </c:pt>
                <c:pt idx="8">
                  <c:v>Q2.2016</c:v>
                </c:pt>
                <c:pt idx="9">
                  <c:v>Q3.2016</c:v>
                </c:pt>
                <c:pt idx="10">
                  <c:v>Q4.2016</c:v>
                </c:pt>
                <c:pt idx="11">
                  <c:v>Q1.2017</c:v>
                </c:pt>
                <c:pt idx="12">
                  <c:v>Q2.2017</c:v>
                </c:pt>
                <c:pt idx="13">
                  <c:v>Q3.2017</c:v>
                </c:pt>
                <c:pt idx="14">
                  <c:v>Q4.2017</c:v>
                </c:pt>
                <c:pt idx="15">
                  <c:v>Q1.2018</c:v>
                </c:pt>
                <c:pt idx="16">
                  <c:v>Q2.2018</c:v>
                </c:pt>
                <c:pt idx="17">
                  <c:v>Q3.2018</c:v>
                </c:pt>
                <c:pt idx="18">
                  <c:v>Q4.2018</c:v>
                </c:pt>
                <c:pt idx="19">
                  <c:v>Q1.2019</c:v>
                </c:pt>
                <c:pt idx="20">
                  <c:v>Q2.2019</c:v>
                </c:pt>
                <c:pt idx="21">
                  <c:v>Q3.2019</c:v>
                </c:pt>
                <c:pt idx="22">
                  <c:v>Q4.2019</c:v>
                </c:pt>
                <c:pt idx="23">
                  <c:v>Q1.2020</c:v>
                </c:pt>
                <c:pt idx="24">
                  <c:v>Q2.2020</c:v>
                </c:pt>
                <c:pt idx="25">
                  <c:v>Q3.2020</c:v>
                </c:pt>
                <c:pt idx="26">
                  <c:v>Q4.2020</c:v>
                </c:pt>
                <c:pt idx="27">
                  <c:v>Q1.2021</c:v>
                </c:pt>
                <c:pt idx="28">
                  <c:v>Q2.2021</c:v>
                </c:pt>
                <c:pt idx="29">
                  <c:v>Q3.2021</c:v>
                </c:pt>
                <c:pt idx="30">
                  <c:v>Q4.2021</c:v>
                </c:pt>
                <c:pt idx="31">
                  <c:v>Q1.2022</c:v>
                </c:pt>
                <c:pt idx="32">
                  <c:v>Q2.2022</c:v>
                </c:pt>
                <c:pt idx="33">
                  <c:v>Q3.2022</c:v>
                </c:pt>
                <c:pt idx="34">
                  <c:v>Q4.2022</c:v>
                </c:pt>
                <c:pt idx="35">
                  <c:v>Q1.2023</c:v>
                </c:pt>
                <c:pt idx="36">
                  <c:v>Q2.2023</c:v>
                </c:pt>
                <c:pt idx="37">
                  <c:v>Q3.2023</c:v>
                </c:pt>
                <c:pt idx="38">
                  <c:v>Q4.2023</c:v>
                </c:pt>
                <c:pt idx="39">
                  <c:v>Q1.2024</c:v>
                </c:pt>
                <c:pt idx="40">
                  <c:v>Q2.2024</c:v>
                </c:pt>
              </c:strCache>
            </c:strRef>
          </c:cat>
          <c:val>
            <c:numRef>
              <c:f>Sheet1!$B$35:$B$75</c:f>
              <c:numCache>
                <c:formatCode>0.0%</c:formatCode>
                <c:ptCount val="41"/>
                <c:pt idx="0">
                  <c:v>0.12</c:v>
                </c:pt>
                <c:pt idx="1">
                  <c:v>8.900000000000001E-2</c:v>
                </c:pt>
                <c:pt idx="2">
                  <c:v>3.5000000000000003E-2</c:v>
                </c:pt>
                <c:pt idx="3">
                  <c:v>2E-3</c:v>
                </c:pt>
                <c:pt idx="4">
                  <c:v>2.7999999999999997E-2</c:v>
                </c:pt>
                <c:pt idx="5">
                  <c:v>2.5000000000000001E-2</c:v>
                </c:pt>
                <c:pt idx="6">
                  <c:v>-1.8000000000000002E-2</c:v>
                </c:pt>
                <c:pt idx="7">
                  <c:v>3.0000000000000001E-3</c:v>
                </c:pt>
                <c:pt idx="8">
                  <c:v>3.5000000000000003E-2</c:v>
                </c:pt>
                <c:pt idx="9">
                  <c:v>6.2E-2</c:v>
                </c:pt>
                <c:pt idx="10">
                  <c:v>3.3000000000000002E-2</c:v>
                </c:pt>
                <c:pt idx="11">
                  <c:v>4.0999999999999995E-2</c:v>
                </c:pt>
                <c:pt idx="12">
                  <c:v>4.5999999999999999E-2</c:v>
                </c:pt>
                <c:pt idx="13">
                  <c:v>3.9E-2</c:v>
                </c:pt>
                <c:pt idx="14">
                  <c:v>9.9000000000000005E-2</c:v>
                </c:pt>
                <c:pt idx="15">
                  <c:v>0.11699999999999999</c:v>
                </c:pt>
                <c:pt idx="16">
                  <c:v>4.5999999999999999E-2</c:v>
                </c:pt>
                <c:pt idx="17">
                  <c:v>2.5000000000000001E-2</c:v>
                </c:pt>
                <c:pt idx="18">
                  <c:v>3.7000000000000005E-2</c:v>
                </c:pt>
                <c:pt idx="19">
                  <c:v>2.7000000000000003E-2</c:v>
                </c:pt>
                <c:pt idx="20">
                  <c:v>7.8E-2</c:v>
                </c:pt>
                <c:pt idx="21">
                  <c:v>3.9E-2</c:v>
                </c:pt>
                <c:pt idx="22">
                  <c:v>-1.8000000000000002E-2</c:v>
                </c:pt>
                <c:pt idx="23">
                  <c:v>-7.400000000000001E-2</c:v>
                </c:pt>
                <c:pt idx="24">
                  <c:v>-0.28499999999999998</c:v>
                </c:pt>
                <c:pt idx="25">
                  <c:v>0.187</c:v>
                </c:pt>
                <c:pt idx="26">
                  <c:v>0.111</c:v>
                </c:pt>
                <c:pt idx="27">
                  <c:v>9.6000000000000002E-2</c:v>
                </c:pt>
                <c:pt idx="28">
                  <c:v>8.900000000000001E-2</c:v>
                </c:pt>
                <c:pt idx="29">
                  <c:v>-1.8000000000000002E-2</c:v>
                </c:pt>
                <c:pt idx="30">
                  <c:v>3.4000000000000002E-2</c:v>
                </c:pt>
                <c:pt idx="31">
                  <c:v>0.13600000000000001</c:v>
                </c:pt>
                <c:pt idx="32">
                  <c:v>7.2999999999999995E-2</c:v>
                </c:pt>
                <c:pt idx="33">
                  <c:v>7.6999999999999999E-2</c:v>
                </c:pt>
                <c:pt idx="34">
                  <c:v>5.7000000000000002E-2</c:v>
                </c:pt>
                <c:pt idx="35">
                  <c:v>5.2999999999999999E-2</c:v>
                </c:pt>
                <c:pt idx="36">
                  <c:v>9.9000000000000005E-2</c:v>
                </c:pt>
                <c:pt idx="37">
                  <c:v>1.1000000000000001E-2</c:v>
                </c:pt>
                <c:pt idx="38">
                  <c:v>3.7999999999999999E-2</c:v>
                </c:pt>
                <c:pt idx="39">
                  <c:v>4.4999999999999998E-2</c:v>
                </c:pt>
                <c:pt idx="40">
                  <c:v>3.9E-2</c:v>
                </c:pt>
              </c:numCache>
            </c:numRef>
          </c:val>
          <c:extLst>
            <c:ext xmlns:c16="http://schemas.microsoft.com/office/drawing/2014/chart" uri="{C3380CC4-5D6E-409C-BE32-E72D297353CC}">
              <c16:uniqueId val="{00000005-6975-4981-AEF7-B9886909DC86}"/>
            </c:ext>
          </c:extLst>
        </c:ser>
        <c:dLbls>
          <c:showLegendKey val="0"/>
          <c:showVal val="0"/>
          <c:showCatName val="0"/>
          <c:showSerName val="0"/>
          <c:showPercent val="0"/>
          <c:showBubbleSize val="0"/>
        </c:dLbls>
        <c:gapWidth val="29"/>
        <c:axId val="431328968"/>
        <c:axId val="429985680"/>
      </c:barChart>
      <c:dateAx>
        <c:axId val="431328968"/>
        <c:scaling>
          <c:orientation val="minMax"/>
        </c:scaling>
        <c:delete val="0"/>
        <c:axPos val="b"/>
        <c:numFmt formatCode="[$-409]mmm\-yy;@" sourceLinked="0"/>
        <c:majorTickMark val="none"/>
        <c:minorTickMark val="none"/>
        <c:tickLblPos val="low"/>
        <c:spPr>
          <a:ln>
            <a:solidFill>
              <a:sysClr val="window" lastClr="FFFFFF">
                <a:lumMod val="50000"/>
              </a:sysClr>
            </a:solidFill>
          </a:ln>
        </c:spPr>
        <c:txPr>
          <a:bodyPr rot="0"/>
          <a:lstStyle/>
          <a:p>
            <a:pPr>
              <a:defRPr sz="1050" b="0">
                <a:solidFill>
                  <a:schemeClr val="bg1">
                    <a:lumMod val="50000"/>
                  </a:schemeClr>
                </a:solidFill>
              </a:defRPr>
            </a:pPr>
            <a:endParaRPr lang="en-US"/>
          </a:p>
        </c:txPr>
        <c:crossAx val="429985680"/>
        <c:crosses val="autoZero"/>
        <c:auto val="0"/>
        <c:lblOffset val="0"/>
        <c:baseTimeUnit val="days"/>
        <c:majorUnit val="4"/>
        <c:majorTimeUnit val="years"/>
      </c:dateAx>
      <c:valAx>
        <c:axId val="429985680"/>
        <c:scaling>
          <c:orientation val="minMax"/>
          <c:max val="0.2"/>
          <c:min val="-0.2"/>
        </c:scaling>
        <c:delete val="0"/>
        <c:axPos val="l"/>
        <c:majorGridlines>
          <c:spPr>
            <a:ln>
              <a:solidFill>
                <a:srgbClr val="D9D9D9"/>
              </a:solidFill>
            </a:ln>
          </c:spPr>
        </c:majorGridlines>
        <c:numFmt formatCode="0%" sourceLinked="0"/>
        <c:majorTickMark val="none"/>
        <c:minorTickMark val="none"/>
        <c:tickLblPos val="nextTo"/>
        <c:spPr>
          <a:ln>
            <a:noFill/>
          </a:ln>
        </c:spPr>
        <c:txPr>
          <a:bodyPr/>
          <a:lstStyle/>
          <a:p>
            <a:pPr>
              <a:defRPr sz="1050">
                <a:solidFill>
                  <a:schemeClr val="bg1">
                    <a:lumMod val="50000"/>
                  </a:schemeClr>
                </a:solidFill>
              </a:defRPr>
            </a:pPr>
            <a:endParaRPr lang="en-US"/>
          </a:p>
        </c:txPr>
        <c:crossAx val="431328968"/>
        <c:crosses val="autoZero"/>
        <c:crossBetween val="between"/>
        <c:majorUnit val="0.1"/>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784111071251974E-2"/>
          <c:y val="2.2527424098468814E-2"/>
          <c:w val="0.88598311589086653"/>
          <c:h val="0.87860954179684492"/>
        </c:manualLayout>
      </c:layout>
      <c:scatterChart>
        <c:scatterStyle val="lineMarker"/>
        <c:varyColors val="0"/>
        <c:ser>
          <c:idx val="0"/>
          <c:order val="0"/>
          <c:spPr>
            <a:ln w="28575">
              <a:noFill/>
            </a:ln>
          </c:spPr>
          <c:marker>
            <c:symbol val="circle"/>
            <c:size val="22"/>
          </c:marker>
          <c:dPt>
            <c:idx val="0"/>
            <c:marker>
              <c:spPr>
                <a:blipFill>
                  <a:blip xmlns:r="http://schemas.openxmlformats.org/officeDocument/2006/relationships" r:embed="rId2"/>
                  <a:stretch>
                    <a:fillRect/>
                  </a:stretch>
                </a:blipFill>
                <a:ln>
                  <a:solidFill>
                    <a:srgbClr val="5477A1"/>
                  </a:solidFill>
                </a:ln>
              </c:spPr>
            </c:marker>
            <c:bubble3D val="0"/>
            <c:extLst>
              <c:ext xmlns:c16="http://schemas.microsoft.com/office/drawing/2014/chart" uri="{C3380CC4-5D6E-409C-BE32-E72D297353CC}">
                <c16:uniqueId val="{00000000-A5C5-4FB3-926F-634D655CCDAE}"/>
              </c:ext>
            </c:extLst>
          </c:dPt>
          <c:dPt>
            <c:idx val="1"/>
            <c:marker>
              <c:spPr>
                <a:blipFill>
                  <a:blip xmlns:r="http://schemas.openxmlformats.org/officeDocument/2006/relationships" r:embed="rId3"/>
                  <a:stretch>
                    <a:fillRect/>
                  </a:stretch>
                </a:blipFill>
                <a:ln>
                  <a:solidFill>
                    <a:srgbClr val="FDB589"/>
                  </a:solidFill>
                </a:ln>
              </c:spPr>
            </c:marker>
            <c:bubble3D val="0"/>
            <c:extLst>
              <c:ext xmlns:c16="http://schemas.microsoft.com/office/drawing/2014/chart" uri="{C3380CC4-5D6E-409C-BE32-E72D297353CC}">
                <c16:uniqueId val="{00000001-A5C5-4FB3-926F-634D655CCDAE}"/>
              </c:ext>
            </c:extLst>
          </c:dPt>
          <c:dPt>
            <c:idx val="2"/>
            <c:marker>
              <c:spPr>
                <a:blipFill>
                  <a:blip xmlns:r="http://schemas.openxmlformats.org/officeDocument/2006/relationships" r:embed="rId4"/>
                  <a:stretch>
                    <a:fillRect/>
                  </a:stretch>
                </a:blipFill>
                <a:ln>
                  <a:solidFill>
                    <a:srgbClr val="53A547"/>
                  </a:solidFill>
                </a:ln>
              </c:spPr>
            </c:marker>
            <c:bubble3D val="0"/>
            <c:extLst>
              <c:ext xmlns:c16="http://schemas.microsoft.com/office/drawing/2014/chart" uri="{C3380CC4-5D6E-409C-BE32-E72D297353CC}">
                <c16:uniqueId val="{00000002-A5C5-4FB3-926F-634D655CCDAE}"/>
              </c:ext>
            </c:extLst>
          </c:dPt>
          <c:dPt>
            <c:idx val="3"/>
            <c:marker>
              <c:spPr>
                <a:blipFill>
                  <a:blip xmlns:r="http://schemas.openxmlformats.org/officeDocument/2006/relationships" r:embed="rId5"/>
                  <a:stretch>
                    <a:fillRect/>
                  </a:stretch>
                </a:blipFill>
                <a:ln>
                  <a:solidFill>
                    <a:srgbClr val="FDCD5B"/>
                  </a:solidFill>
                </a:ln>
              </c:spPr>
            </c:marker>
            <c:bubble3D val="0"/>
            <c:extLst>
              <c:ext xmlns:c16="http://schemas.microsoft.com/office/drawing/2014/chart" uri="{C3380CC4-5D6E-409C-BE32-E72D297353CC}">
                <c16:uniqueId val="{00000003-A5C5-4FB3-926F-634D655CCDAE}"/>
              </c:ext>
            </c:extLst>
          </c:dPt>
          <c:dPt>
            <c:idx val="4"/>
            <c:marker>
              <c:spPr>
                <a:blipFill>
                  <a:blip xmlns:r="http://schemas.openxmlformats.org/officeDocument/2006/relationships" r:embed="rId6"/>
                  <a:stretch>
                    <a:fillRect/>
                  </a:stretch>
                </a:blipFill>
                <a:ln w="9525">
                  <a:noFill/>
                </a:ln>
              </c:spPr>
            </c:marker>
            <c:bubble3D val="0"/>
            <c:extLst>
              <c:ext xmlns:c16="http://schemas.microsoft.com/office/drawing/2014/chart" uri="{C3380CC4-5D6E-409C-BE32-E72D297353CC}">
                <c16:uniqueId val="{00000004-A5C5-4FB3-926F-634D655CCDAE}"/>
              </c:ext>
            </c:extLst>
          </c:dPt>
          <c:dPt>
            <c:idx val="5"/>
            <c:marker>
              <c:spPr>
                <a:blipFill>
                  <a:blip xmlns:r="http://schemas.openxmlformats.org/officeDocument/2006/relationships" r:embed="rId7"/>
                  <a:stretch>
                    <a:fillRect/>
                  </a:stretch>
                </a:blipFill>
                <a:ln w="9525">
                  <a:noFill/>
                </a:ln>
              </c:spPr>
            </c:marker>
            <c:bubble3D val="0"/>
            <c:extLst>
              <c:ext xmlns:c16="http://schemas.microsoft.com/office/drawing/2014/chart" uri="{C3380CC4-5D6E-409C-BE32-E72D297353CC}">
                <c16:uniqueId val="{00000005-A5C5-4FB3-926F-634D655CCDAE}"/>
              </c:ext>
            </c:extLst>
          </c:dPt>
          <c:dPt>
            <c:idx val="6"/>
            <c:marker>
              <c:spPr>
                <a:blipFill>
                  <a:blip xmlns:r="http://schemas.openxmlformats.org/officeDocument/2006/relationships" r:embed="rId8"/>
                  <a:stretch>
                    <a:fillRect/>
                  </a:stretch>
                </a:blipFill>
                <a:ln>
                  <a:solidFill>
                    <a:srgbClr val="AACDF0"/>
                  </a:solidFill>
                </a:ln>
              </c:spPr>
            </c:marker>
            <c:bubble3D val="0"/>
            <c:extLst>
              <c:ext xmlns:c16="http://schemas.microsoft.com/office/drawing/2014/chart" uri="{C3380CC4-5D6E-409C-BE32-E72D297353CC}">
                <c16:uniqueId val="{00000006-A5C5-4FB3-926F-634D655CCDAE}"/>
              </c:ext>
            </c:extLst>
          </c:dPt>
          <c:dPt>
            <c:idx val="7"/>
            <c:marker>
              <c:spPr>
                <a:blipFill>
                  <a:blip xmlns:r="http://schemas.openxmlformats.org/officeDocument/2006/relationships" r:embed="rId9"/>
                  <a:stretch>
                    <a:fillRect/>
                  </a:stretch>
                </a:blipFill>
                <a:ln>
                  <a:solidFill>
                    <a:srgbClr val="87BAB4"/>
                  </a:solidFill>
                </a:ln>
              </c:spPr>
            </c:marker>
            <c:bubble3D val="0"/>
            <c:extLst>
              <c:ext xmlns:c16="http://schemas.microsoft.com/office/drawing/2014/chart" uri="{C3380CC4-5D6E-409C-BE32-E72D297353CC}">
                <c16:uniqueId val="{00000007-A5C5-4FB3-926F-634D655CCDAE}"/>
              </c:ext>
            </c:extLst>
          </c:dPt>
          <c:dPt>
            <c:idx val="8"/>
            <c:marker>
              <c:spPr>
                <a:blipFill>
                  <a:blip xmlns:r="http://schemas.openxmlformats.org/officeDocument/2006/relationships" r:embed="rId10"/>
                  <a:stretch>
                    <a:fillRect/>
                  </a:stretch>
                </a:blipFill>
                <a:ln>
                  <a:solidFill>
                    <a:srgbClr val="499893"/>
                  </a:solidFill>
                </a:ln>
              </c:spPr>
            </c:marker>
            <c:bubble3D val="0"/>
            <c:extLst>
              <c:ext xmlns:c16="http://schemas.microsoft.com/office/drawing/2014/chart" uri="{C3380CC4-5D6E-409C-BE32-E72D297353CC}">
                <c16:uniqueId val="{00000008-A5C5-4FB3-926F-634D655CCDAE}"/>
              </c:ext>
            </c:extLst>
          </c:dPt>
          <c:dPt>
            <c:idx val="9"/>
            <c:marker>
              <c:spPr>
                <a:blipFill>
                  <a:blip xmlns:r="http://schemas.openxmlformats.org/officeDocument/2006/relationships" r:embed="rId11"/>
                  <a:stretch>
                    <a:fillRect/>
                  </a:stretch>
                </a:blipFill>
                <a:ln>
                  <a:solidFill>
                    <a:srgbClr val="F49EA2"/>
                  </a:solidFill>
                </a:ln>
              </c:spPr>
            </c:marker>
            <c:bubble3D val="0"/>
            <c:extLst>
              <c:ext xmlns:c16="http://schemas.microsoft.com/office/drawing/2014/chart" uri="{C3380CC4-5D6E-409C-BE32-E72D297353CC}">
                <c16:uniqueId val="{00000009-A5C5-4FB3-926F-634D655CCDAE}"/>
              </c:ext>
            </c:extLst>
          </c:dPt>
          <c:dPt>
            <c:idx val="10"/>
            <c:marker>
              <c:spPr>
                <a:blipFill>
                  <a:blip xmlns:r="http://schemas.openxmlformats.org/officeDocument/2006/relationships" r:embed="rId12"/>
                  <a:stretch>
                    <a:fillRect/>
                  </a:stretch>
                </a:blipFill>
                <a:ln>
                  <a:solidFill>
                    <a:srgbClr val="EC8A2A"/>
                  </a:solidFill>
                </a:ln>
              </c:spPr>
            </c:marker>
            <c:bubble3D val="0"/>
            <c:extLst>
              <c:ext xmlns:c16="http://schemas.microsoft.com/office/drawing/2014/chart" uri="{C3380CC4-5D6E-409C-BE32-E72D297353CC}">
                <c16:uniqueId val="{0000000A-A5C5-4FB3-926F-634D655CCDAE}"/>
              </c:ext>
            </c:extLst>
          </c:dPt>
          <c:dPt>
            <c:idx val="11"/>
            <c:marker>
              <c:spPr>
                <a:blipFill>
                  <a:blip xmlns:r="http://schemas.openxmlformats.org/officeDocument/2006/relationships" r:embed="rId13"/>
                  <a:stretch>
                    <a:fillRect/>
                  </a:stretch>
                </a:blipFill>
                <a:ln>
                  <a:solidFill>
                    <a:srgbClr val="DF5959"/>
                  </a:solidFill>
                </a:ln>
              </c:spPr>
            </c:marker>
            <c:bubble3D val="0"/>
            <c:extLst>
              <c:ext xmlns:c16="http://schemas.microsoft.com/office/drawing/2014/chart" uri="{C3380CC4-5D6E-409C-BE32-E72D297353CC}">
                <c16:uniqueId val="{0000000B-A5C5-4FB3-926F-634D655CCDAE}"/>
              </c:ext>
            </c:extLst>
          </c:dPt>
          <c:xVal>
            <c:numRef>
              <c:f>Sheet1!$B$2:$B$13</c:f>
              <c:numCache>
                <c:formatCode>0.0</c:formatCode>
                <c:ptCount val="12"/>
                <c:pt idx="0">
                  <c:v>2.5</c:v>
                </c:pt>
                <c:pt idx="1">
                  <c:v>1.6500000000000004</c:v>
                </c:pt>
                <c:pt idx="2">
                  <c:v>5.4499999999999993</c:v>
                </c:pt>
                <c:pt idx="3">
                  <c:v>5.85</c:v>
                </c:pt>
                <c:pt idx="4">
                  <c:v>3.9000000000000004</c:v>
                </c:pt>
                <c:pt idx="5">
                  <c:v>7.45</c:v>
                </c:pt>
                <c:pt idx="6">
                  <c:v>8.25</c:v>
                </c:pt>
                <c:pt idx="7">
                  <c:v>8.2999999999999989</c:v>
                </c:pt>
                <c:pt idx="8">
                  <c:v>3.3499999999999996</c:v>
                </c:pt>
                <c:pt idx="9">
                  <c:v>1.8500000000000005</c:v>
                </c:pt>
                <c:pt idx="10">
                  <c:v>4.4499999999999993</c:v>
                </c:pt>
                <c:pt idx="11">
                  <c:v>6.35</c:v>
                </c:pt>
              </c:numCache>
            </c:numRef>
          </c:xVal>
          <c:yVal>
            <c:numRef>
              <c:f>Sheet1!$C$2:$C$13</c:f>
              <c:numCache>
                <c:formatCode>0.0</c:formatCode>
                <c:ptCount val="12"/>
                <c:pt idx="0">
                  <c:v>6.7980295566502473</c:v>
                </c:pt>
                <c:pt idx="1">
                  <c:v>1.4778325123152714</c:v>
                </c:pt>
                <c:pt idx="2">
                  <c:v>3.4975369458128078</c:v>
                </c:pt>
                <c:pt idx="3">
                  <c:v>3.054187192118226</c:v>
                </c:pt>
                <c:pt idx="4">
                  <c:v>3.2512315270935965</c:v>
                </c:pt>
                <c:pt idx="5">
                  <c:v>1.6748768472906406</c:v>
                </c:pt>
                <c:pt idx="6">
                  <c:v>8.7684729064039413</c:v>
                </c:pt>
                <c:pt idx="7">
                  <c:v>9.1625615763546797</c:v>
                </c:pt>
                <c:pt idx="8">
                  <c:v>3.645320197044335</c:v>
                </c:pt>
                <c:pt idx="9">
                  <c:v>4.5320197044334973</c:v>
                </c:pt>
                <c:pt idx="10">
                  <c:v>6.9458128078817722</c:v>
                </c:pt>
                <c:pt idx="11">
                  <c:v>3.645320197044335</c:v>
                </c:pt>
              </c:numCache>
            </c:numRef>
          </c:yVal>
          <c:smooth val="0"/>
          <c:extLst>
            <c:ext xmlns:c16="http://schemas.microsoft.com/office/drawing/2014/chart" uri="{C3380CC4-5D6E-409C-BE32-E72D297353CC}">
              <c16:uniqueId val="{0000000C-A5C5-4FB3-926F-634D655CCDAE}"/>
            </c:ext>
          </c:extLst>
        </c:ser>
        <c:dLbls>
          <c:showLegendKey val="0"/>
          <c:showVal val="0"/>
          <c:showCatName val="0"/>
          <c:showSerName val="0"/>
          <c:showPercent val="0"/>
          <c:showBubbleSize val="0"/>
        </c:dLbls>
        <c:axId val="1369684816"/>
        <c:axId val="1369687136"/>
      </c:scatterChart>
      <c:valAx>
        <c:axId val="1369684816"/>
        <c:scaling>
          <c:orientation val="minMax"/>
          <c:max val="10"/>
          <c:min val="0"/>
        </c:scaling>
        <c:delete val="1"/>
        <c:axPos val="b"/>
        <c:majorGridlines>
          <c:spPr>
            <a:ln w="19050">
              <a:solidFill>
                <a:schemeClr val="bg1">
                  <a:lumMod val="75000"/>
                </a:schemeClr>
              </a:solidFill>
            </a:ln>
          </c:spPr>
        </c:majorGridlines>
        <c:minorGridlines>
          <c:spPr>
            <a:ln w="3175">
              <a:noFill/>
            </a:ln>
          </c:spPr>
        </c:minorGridlines>
        <c:numFmt formatCode="0" sourceLinked="0"/>
        <c:majorTickMark val="none"/>
        <c:minorTickMark val="none"/>
        <c:tickLblPos val="none"/>
        <c:crossAx val="1369687136"/>
        <c:crosses val="autoZero"/>
        <c:crossBetween val="midCat"/>
        <c:majorUnit val="5"/>
        <c:minorUnit val="1"/>
      </c:valAx>
      <c:valAx>
        <c:axId val="1369687136"/>
        <c:scaling>
          <c:orientation val="minMax"/>
          <c:max val="10"/>
        </c:scaling>
        <c:delete val="1"/>
        <c:axPos val="l"/>
        <c:majorGridlines>
          <c:spPr>
            <a:ln w="19050">
              <a:solidFill>
                <a:schemeClr val="bg1">
                  <a:lumMod val="75000"/>
                </a:schemeClr>
              </a:solidFill>
            </a:ln>
          </c:spPr>
        </c:majorGridlines>
        <c:minorGridlines>
          <c:spPr>
            <a:ln w="3175">
              <a:noFill/>
            </a:ln>
          </c:spPr>
        </c:minorGridlines>
        <c:numFmt formatCode="0" sourceLinked="0"/>
        <c:majorTickMark val="none"/>
        <c:minorTickMark val="none"/>
        <c:tickLblPos val="none"/>
        <c:crossAx val="1369684816"/>
        <c:crosses val="autoZero"/>
        <c:crossBetween val="midCat"/>
        <c:majorUnit val="5"/>
        <c:minorUnit val="1"/>
      </c:valAx>
      <c:spPr>
        <a:noFill/>
        <a:ln w="25400">
          <a:noFill/>
        </a:ln>
      </c:spPr>
    </c:plotArea>
    <c:plotVisOnly val="1"/>
    <c:dispBlanksAs val="gap"/>
    <c:showDLblsOverMax val="0"/>
  </c:chart>
  <c:spPr>
    <a:noFill/>
  </c:spPr>
  <c:txPr>
    <a:bodyPr/>
    <a:lstStyle/>
    <a:p>
      <a:pPr>
        <a:defRPr sz="1000">
          <a:latin typeface="Century Gothic" pitchFamily="34" charset="0"/>
        </a:defRPr>
      </a:pPr>
      <a:endParaRPr lang="en-US"/>
    </a:p>
  </c:txPr>
  <c:externalData r:id="rId1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922396586080832E-2"/>
          <c:y val="1.994913144759404E-2"/>
          <c:w val="0.95443557529785217"/>
          <c:h val="0.91634424827901528"/>
        </c:manualLayout>
      </c:layout>
      <c:barChart>
        <c:barDir val="col"/>
        <c:grouping val="clustered"/>
        <c:varyColors val="0"/>
        <c:ser>
          <c:idx val="0"/>
          <c:order val="0"/>
          <c:tx>
            <c:strRef>
              <c:f>Sheet1!$B$1</c:f>
              <c:strCache>
                <c:ptCount val="1"/>
                <c:pt idx="0">
                  <c:v>Equipment &amp; Software Investment</c:v>
                </c:pt>
              </c:strCache>
            </c:strRef>
          </c:tx>
          <c:spPr>
            <a:solidFill>
              <a:srgbClr val="102A7E"/>
            </a:solidFill>
            <a:ln>
              <a:noFill/>
            </a:ln>
          </c:spPr>
          <c:invertIfNegative val="0"/>
          <c:dPt>
            <c:idx val="0"/>
            <c:invertIfNegative val="0"/>
            <c:bubble3D val="0"/>
            <c:extLst>
              <c:ext xmlns:c16="http://schemas.microsoft.com/office/drawing/2014/chart" uri="{C3380CC4-5D6E-409C-BE32-E72D297353CC}">
                <c16:uniqueId val="{00000000-7B81-450C-BD86-42C2F643CF37}"/>
              </c:ext>
            </c:extLst>
          </c:dPt>
          <c:dPt>
            <c:idx val="1"/>
            <c:invertIfNegative val="0"/>
            <c:bubble3D val="0"/>
            <c:extLst>
              <c:ext xmlns:c16="http://schemas.microsoft.com/office/drawing/2014/chart" uri="{C3380CC4-5D6E-409C-BE32-E72D297353CC}">
                <c16:uniqueId val="{00000001-7B81-450C-BD86-42C2F643CF37}"/>
              </c:ext>
            </c:extLst>
          </c:dPt>
          <c:dPt>
            <c:idx val="2"/>
            <c:invertIfNegative val="0"/>
            <c:bubble3D val="0"/>
            <c:extLst>
              <c:ext xmlns:c16="http://schemas.microsoft.com/office/drawing/2014/chart" uri="{C3380CC4-5D6E-409C-BE32-E72D297353CC}">
                <c16:uniqueId val="{00000002-7B81-450C-BD86-42C2F643CF37}"/>
              </c:ext>
            </c:extLst>
          </c:dPt>
          <c:dPt>
            <c:idx val="3"/>
            <c:invertIfNegative val="0"/>
            <c:bubble3D val="0"/>
            <c:extLst>
              <c:ext xmlns:c16="http://schemas.microsoft.com/office/drawing/2014/chart" uri="{C3380CC4-5D6E-409C-BE32-E72D297353CC}">
                <c16:uniqueId val="{00000003-05FA-4F66-A386-6BF56F086B69}"/>
              </c:ext>
            </c:extLst>
          </c:dPt>
          <c:dPt>
            <c:idx val="10"/>
            <c:invertIfNegative val="0"/>
            <c:bubble3D val="0"/>
            <c:extLst>
              <c:ext xmlns:c16="http://schemas.microsoft.com/office/drawing/2014/chart" uri="{C3380CC4-5D6E-409C-BE32-E72D297353CC}">
                <c16:uniqueId val="{00000004-7B81-450C-BD86-42C2F643CF37}"/>
              </c:ext>
            </c:extLst>
          </c:dPt>
          <c:dPt>
            <c:idx val="11"/>
            <c:invertIfNegative val="0"/>
            <c:bubble3D val="0"/>
            <c:extLst>
              <c:ext xmlns:c16="http://schemas.microsoft.com/office/drawing/2014/chart" uri="{C3380CC4-5D6E-409C-BE32-E72D297353CC}">
                <c16:uniqueId val="{00000005-7B81-450C-BD86-42C2F643CF37}"/>
              </c:ext>
            </c:extLst>
          </c:dPt>
          <c:dPt>
            <c:idx val="12"/>
            <c:invertIfNegative val="0"/>
            <c:bubble3D val="0"/>
            <c:extLst>
              <c:ext xmlns:c16="http://schemas.microsoft.com/office/drawing/2014/chart" uri="{C3380CC4-5D6E-409C-BE32-E72D297353CC}">
                <c16:uniqueId val="{00000007-7B81-450C-BD86-42C2F643CF37}"/>
              </c:ext>
            </c:extLst>
          </c:dPt>
          <c:dPt>
            <c:idx val="13"/>
            <c:invertIfNegative val="0"/>
            <c:bubble3D val="0"/>
            <c:extLst>
              <c:ext xmlns:c16="http://schemas.microsoft.com/office/drawing/2014/chart" uri="{C3380CC4-5D6E-409C-BE32-E72D297353CC}">
                <c16:uniqueId val="{00000009-7B81-450C-BD86-42C2F643CF37}"/>
              </c:ext>
            </c:extLst>
          </c:dPt>
          <c:dPt>
            <c:idx val="14"/>
            <c:invertIfNegative val="0"/>
            <c:bubble3D val="0"/>
            <c:extLst>
              <c:ext xmlns:c16="http://schemas.microsoft.com/office/drawing/2014/chart" uri="{C3380CC4-5D6E-409C-BE32-E72D297353CC}">
                <c16:uniqueId val="{00000005-DBDB-4D94-8CC8-E1465AD50D28}"/>
              </c:ext>
            </c:extLst>
          </c:dPt>
          <c:dPt>
            <c:idx val="15"/>
            <c:invertIfNegative val="0"/>
            <c:bubble3D val="0"/>
            <c:extLst>
              <c:ext xmlns:c16="http://schemas.microsoft.com/office/drawing/2014/chart" uri="{C3380CC4-5D6E-409C-BE32-E72D297353CC}">
                <c16:uniqueId val="{00000007-DBDB-4D94-8CC8-E1465AD50D28}"/>
              </c:ext>
            </c:extLst>
          </c:dPt>
          <c:dPt>
            <c:idx val="16"/>
            <c:invertIfNegative val="0"/>
            <c:bubble3D val="0"/>
            <c:extLst>
              <c:ext xmlns:c16="http://schemas.microsoft.com/office/drawing/2014/chart" uri="{C3380CC4-5D6E-409C-BE32-E72D297353CC}">
                <c16:uniqueId val="{00000009-DBDB-4D94-8CC8-E1465AD50D28}"/>
              </c:ext>
            </c:extLst>
          </c:dPt>
          <c:dPt>
            <c:idx val="17"/>
            <c:invertIfNegative val="0"/>
            <c:bubble3D val="0"/>
            <c:extLst>
              <c:ext xmlns:c16="http://schemas.microsoft.com/office/drawing/2014/chart" uri="{C3380CC4-5D6E-409C-BE32-E72D297353CC}">
                <c16:uniqueId val="{0000000E-F136-4F96-8B3D-C12359160F69}"/>
              </c:ext>
            </c:extLst>
          </c:dPt>
          <c:dPt>
            <c:idx val="18"/>
            <c:invertIfNegative val="0"/>
            <c:bubble3D val="0"/>
            <c:extLst>
              <c:ext xmlns:c16="http://schemas.microsoft.com/office/drawing/2014/chart" uri="{C3380CC4-5D6E-409C-BE32-E72D297353CC}">
                <c16:uniqueId val="{0000000A-05FA-4F66-A386-6BF56F086B69}"/>
              </c:ext>
            </c:extLst>
          </c:dPt>
          <c:dPt>
            <c:idx val="19"/>
            <c:invertIfNegative val="0"/>
            <c:bubble3D val="0"/>
            <c:spPr>
              <a:solidFill>
                <a:srgbClr val="EF6F00"/>
              </a:solidFill>
              <a:ln>
                <a:noFill/>
              </a:ln>
            </c:spPr>
            <c:extLst>
              <c:ext xmlns:c16="http://schemas.microsoft.com/office/drawing/2014/chart" uri="{C3380CC4-5D6E-409C-BE32-E72D297353CC}">
                <c16:uniqueId val="{0000000C-05FA-4F66-A386-6BF56F086B69}"/>
              </c:ext>
            </c:extLst>
          </c:dPt>
          <c:dPt>
            <c:idx val="20"/>
            <c:invertIfNegative val="0"/>
            <c:bubble3D val="0"/>
            <c:spPr>
              <a:solidFill>
                <a:srgbClr val="EF6F00"/>
              </a:solidFill>
              <a:ln>
                <a:noFill/>
              </a:ln>
            </c:spPr>
            <c:extLst>
              <c:ext xmlns:c16="http://schemas.microsoft.com/office/drawing/2014/chart" uri="{C3380CC4-5D6E-409C-BE32-E72D297353CC}">
                <c16:uniqueId val="{0000000E-05FA-4F66-A386-6BF56F086B69}"/>
              </c:ext>
            </c:extLst>
          </c:dPt>
          <c:dLbls>
            <c:dLbl>
              <c:idx val="3"/>
              <c:tx>
                <c:rich>
                  <a:bodyPr/>
                  <a:lstStyle/>
                  <a:p>
                    <a:fld id="{06560442-8598-41E3-8765-6AA32001A470}"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5FA-4F66-A386-6BF56F086B69}"/>
                </c:ext>
              </c:extLst>
            </c:dLbl>
            <c:dLbl>
              <c:idx val="18"/>
              <c:delete val="1"/>
              <c:extLst>
                <c:ext xmlns:c15="http://schemas.microsoft.com/office/drawing/2012/chart" uri="{CE6537A1-D6FC-4f65-9D91-7224C49458BB}"/>
                <c:ext xmlns:c16="http://schemas.microsoft.com/office/drawing/2014/chart" uri="{C3380CC4-5D6E-409C-BE32-E72D297353CC}">
                  <c16:uniqueId val="{0000000A-05FA-4F66-A386-6BF56F086B69}"/>
                </c:ext>
              </c:extLst>
            </c:dLbl>
            <c:dLbl>
              <c:idx val="19"/>
              <c:numFmt formatCode="0.0%" sourceLinked="0"/>
              <c:spPr>
                <a:noFill/>
                <a:ln>
                  <a:noFill/>
                </a:ln>
                <a:effectLst/>
              </c:spPr>
              <c:txPr>
                <a:bodyPr/>
                <a:lstStyle/>
                <a:p>
                  <a:pPr>
                    <a:defRPr sz="1000" b="1">
                      <a:solidFill>
                        <a:srgbClr val="EF6F00"/>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C-05FA-4F66-A386-6BF56F086B69}"/>
                </c:ext>
              </c:extLst>
            </c:dLbl>
            <c:dLbl>
              <c:idx val="20"/>
              <c:numFmt formatCode="0.0%" sourceLinked="0"/>
              <c:spPr>
                <a:noFill/>
                <a:ln>
                  <a:noFill/>
                </a:ln>
                <a:effectLst/>
              </c:spPr>
              <c:txPr>
                <a:bodyPr/>
                <a:lstStyle/>
                <a:p>
                  <a:pPr>
                    <a:defRPr sz="1000" b="1">
                      <a:solidFill>
                        <a:srgbClr val="EF6F00"/>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E-05FA-4F66-A386-6BF56F086B69}"/>
                </c:ext>
              </c:extLst>
            </c:dLbl>
            <c:numFmt formatCode="0.0%" sourceLinked="0"/>
            <c:spPr>
              <a:noFill/>
              <a:ln>
                <a:noFill/>
              </a:ln>
              <a:effectLst/>
            </c:spPr>
            <c:txPr>
              <a:bodyPr/>
              <a:lstStyle/>
              <a:p>
                <a:pPr>
                  <a:defRPr sz="1000" b="1">
                    <a:solidFill>
                      <a:srgbClr val="102A7E"/>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Sheet1!$A$20:$A$40</c:f>
              <c:strCache>
                <c:ptCount val="21"/>
                <c:pt idx="0">
                  <c:v>2019.Q4</c:v>
                </c:pt>
                <c:pt idx="1">
                  <c:v>2020.Q1</c:v>
                </c:pt>
                <c:pt idx="2">
                  <c:v>2020.Q2</c:v>
                </c:pt>
                <c:pt idx="3">
                  <c:v>2020.Q3</c:v>
                </c:pt>
                <c:pt idx="4">
                  <c:v>2020.Q4</c:v>
                </c:pt>
                <c:pt idx="5">
                  <c:v>2021.Q1</c:v>
                </c:pt>
                <c:pt idx="6">
                  <c:v>2021.Q2</c:v>
                </c:pt>
                <c:pt idx="7">
                  <c:v>2021.Q3</c:v>
                </c:pt>
                <c:pt idx="8">
                  <c:v>2021.Q4</c:v>
                </c:pt>
                <c:pt idx="9">
                  <c:v>2022.Q1</c:v>
                </c:pt>
                <c:pt idx="10">
                  <c:v>2022.Q2</c:v>
                </c:pt>
                <c:pt idx="11">
                  <c:v>2022.Q3</c:v>
                </c:pt>
                <c:pt idx="12">
                  <c:v>2022.Q4</c:v>
                </c:pt>
                <c:pt idx="13">
                  <c:v>2023.Q1</c:v>
                </c:pt>
                <c:pt idx="14">
                  <c:v>2023.Q2</c:v>
                </c:pt>
                <c:pt idx="15">
                  <c:v>2023.Q3</c:v>
                </c:pt>
                <c:pt idx="16">
                  <c:v>2023.Q4</c:v>
                </c:pt>
                <c:pt idx="17">
                  <c:v>2024.Q1</c:v>
                </c:pt>
                <c:pt idx="18">
                  <c:v>2024.Q2</c:v>
                </c:pt>
                <c:pt idx="19">
                  <c:v>2024.Q3</c:v>
                </c:pt>
                <c:pt idx="20">
                  <c:v>2024.Q4</c:v>
                </c:pt>
              </c:strCache>
            </c:strRef>
          </c:cat>
          <c:val>
            <c:numRef>
              <c:f>Sheet1!$B$20:$B$40</c:f>
              <c:numCache>
                <c:formatCode>0.00%</c:formatCode>
                <c:ptCount val="21"/>
                <c:pt idx="0">
                  <c:v>-2.488538750939262E-2</c:v>
                </c:pt>
                <c:pt idx="1">
                  <c:v>-0.11369832148878922</c:v>
                </c:pt>
                <c:pt idx="2">
                  <c:v>-0.2840405601757463</c:v>
                </c:pt>
                <c:pt idx="3">
                  <c:v>0.34771822237350514</c:v>
                </c:pt>
                <c:pt idx="4">
                  <c:v>0.17128618207628787</c:v>
                </c:pt>
                <c:pt idx="5">
                  <c:v>0.10874215137134602</c:v>
                </c:pt>
                <c:pt idx="6">
                  <c:v>0.11148968817069549</c:v>
                </c:pt>
                <c:pt idx="7">
                  <c:v>-4.2272871503792109E-2</c:v>
                </c:pt>
                <c:pt idx="8">
                  <c:v>5.0554850297362286E-2</c:v>
                </c:pt>
                <c:pt idx="9">
                  <c:v>0.18347142368980651</c:v>
                </c:pt>
                <c:pt idx="10">
                  <c:v>5.6181586670108974E-2</c:v>
                </c:pt>
                <c:pt idx="11">
                  <c:v>7.7008515794291243E-2</c:v>
                </c:pt>
                <c:pt idx="12">
                  <c:v>4.9596375097621381E-2</c:v>
                </c:pt>
                <c:pt idx="13" formatCode="0.0%">
                  <c:v>1.4271506397026013E-2</c:v>
                </c:pt>
                <c:pt idx="14" formatCode="0.0%">
                  <c:v>9.6453949517923743E-2</c:v>
                </c:pt>
                <c:pt idx="15" formatCode="0.0%">
                  <c:v>1.4898969426059283E-2</c:v>
                </c:pt>
                <c:pt idx="16" formatCode="0.0%">
                  <c:v>3.7144252493034546E-2</c:v>
                </c:pt>
                <c:pt idx="17" formatCode="0.0%">
                  <c:v>4.0365245878290823E-2</c:v>
                </c:pt>
                <c:pt idx="18" formatCode="0.0%">
                  <c:v>7.000546293209009E-2</c:v>
                </c:pt>
                <c:pt idx="19" formatCode="0.0%">
                  <c:v>3.6999999999999998E-2</c:v>
                </c:pt>
                <c:pt idx="20" formatCode="0.0%">
                  <c:v>2.5999999999999999E-2</c:v>
                </c:pt>
              </c:numCache>
            </c:numRef>
          </c:val>
          <c:extLst>
            <c:ext xmlns:c16="http://schemas.microsoft.com/office/drawing/2014/chart" uri="{C3380CC4-5D6E-409C-BE32-E72D297353CC}">
              <c16:uniqueId val="{0000000F-05FA-4F66-A386-6BF56F086B69}"/>
            </c:ext>
          </c:extLst>
        </c:ser>
        <c:dLbls>
          <c:showLegendKey val="0"/>
          <c:showVal val="0"/>
          <c:showCatName val="0"/>
          <c:showSerName val="0"/>
          <c:showPercent val="0"/>
          <c:showBubbleSize val="0"/>
        </c:dLbls>
        <c:gapWidth val="74"/>
        <c:axId val="102347904"/>
        <c:axId val="102349440"/>
      </c:barChart>
      <c:catAx>
        <c:axId val="102347904"/>
        <c:scaling>
          <c:orientation val="minMax"/>
        </c:scaling>
        <c:delete val="0"/>
        <c:axPos val="b"/>
        <c:numFmt formatCode="General" sourceLinked="1"/>
        <c:majorTickMark val="none"/>
        <c:minorTickMark val="none"/>
        <c:tickLblPos val="low"/>
        <c:spPr>
          <a:ln w="0">
            <a:solidFill>
              <a:schemeClr val="bg1">
                <a:lumMod val="50000"/>
              </a:schemeClr>
            </a:solidFill>
          </a:ln>
        </c:spPr>
        <c:txPr>
          <a:bodyPr/>
          <a:lstStyle/>
          <a:p>
            <a:pPr>
              <a:defRPr sz="1050">
                <a:solidFill>
                  <a:schemeClr val="tx2">
                    <a:lumMod val="25000"/>
                  </a:schemeClr>
                </a:solidFill>
                <a:latin typeface="+mn-lt"/>
              </a:defRPr>
            </a:pPr>
            <a:endParaRPr lang="en-US"/>
          </a:p>
        </c:txPr>
        <c:crossAx val="102349440"/>
        <c:crosses val="autoZero"/>
        <c:auto val="1"/>
        <c:lblAlgn val="ctr"/>
        <c:lblOffset val="100"/>
        <c:tickLblSkip val="2"/>
        <c:noMultiLvlLbl val="0"/>
      </c:catAx>
      <c:valAx>
        <c:axId val="102349440"/>
        <c:scaling>
          <c:orientation val="minMax"/>
          <c:max val="0.2"/>
          <c:min val="-0.1"/>
        </c:scaling>
        <c:delete val="0"/>
        <c:axPos val="l"/>
        <c:majorGridlines>
          <c:spPr>
            <a:ln>
              <a:solidFill>
                <a:schemeClr val="bg1">
                  <a:lumMod val="85000"/>
                </a:schemeClr>
              </a:solidFill>
              <a:prstDash val="sysDot"/>
            </a:ln>
          </c:spPr>
        </c:majorGridlines>
        <c:numFmt formatCode="0%" sourceLinked="0"/>
        <c:majorTickMark val="out"/>
        <c:minorTickMark val="none"/>
        <c:tickLblPos val="nextTo"/>
        <c:spPr>
          <a:ln>
            <a:noFill/>
          </a:ln>
        </c:spPr>
        <c:txPr>
          <a:bodyPr/>
          <a:lstStyle/>
          <a:p>
            <a:pPr>
              <a:defRPr sz="1050">
                <a:solidFill>
                  <a:schemeClr val="tx2">
                    <a:lumMod val="25000"/>
                  </a:schemeClr>
                </a:solidFill>
                <a:latin typeface="+mn-lt"/>
              </a:defRPr>
            </a:pPr>
            <a:endParaRPr lang="en-US"/>
          </a:p>
        </c:txPr>
        <c:crossAx val="102347904"/>
        <c:crosses val="autoZero"/>
        <c:crossBetween val="between"/>
        <c:majorUnit val="0.1"/>
      </c:valAx>
      <c:spPr>
        <a:ln>
          <a:noFill/>
        </a:ln>
      </c:spPr>
    </c:plotArea>
    <c:plotVisOnly val="1"/>
    <c:dispBlanksAs val="gap"/>
    <c:showDLblsOverMax val="0"/>
  </c:chart>
  <c:spPr>
    <a:noFill/>
    <a:ln>
      <a:noFill/>
    </a:ln>
  </c:spPr>
  <c:txPr>
    <a:bodyPr/>
    <a:lstStyle/>
    <a:p>
      <a:pPr>
        <a:defRPr sz="1200">
          <a:solidFill>
            <a:schemeClr val="bg1">
              <a:lumMod val="50000"/>
            </a:schemeClr>
          </a:solidFill>
          <a:latin typeface="+mj-lt"/>
          <a:ea typeface="Meiryo" pitchFamily="34" charset="-128"/>
          <a:cs typeface="Arial"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673884514435707E-2"/>
          <c:y val="0.13981881928937989"/>
          <c:w val="0.84997878390201231"/>
          <c:h val="0.69332961178360164"/>
        </c:manualLayout>
      </c:layout>
      <c:barChart>
        <c:barDir val="col"/>
        <c:grouping val="clustered"/>
        <c:varyColors val="0"/>
        <c:ser>
          <c:idx val="1"/>
          <c:order val="0"/>
          <c:spPr>
            <a:solidFill>
              <a:schemeClr val="tx1"/>
            </a:solidFill>
            <a:ln>
              <a:noFill/>
            </a:ln>
          </c:spPr>
          <c:invertIfNegative val="0"/>
          <c:dPt>
            <c:idx val="1"/>
            <c:invertIfNegative val="0"/>
            <c:bubble3D val="0"/>
            <c:extLst>
              <c:ext xmlns:c16="http://schemas.microsoft.com/office/drawing/2014/chart" uri="{C3380CC4-5D6E-409C-BE32-E72D297353CC}">
                <c16:uniqueId val="{00000000-0CB4-4E19-9D6E-CB90B4659D74}"/>
              </c:ext>
            </c:extLst>
          </c:dPt>
          <c:dPt>
            <c:idx val="2"/>
            <c:invertIfNegative val="0"/>
            <c:bubble3D val="0"/>
            <c:extLst>
              <c:ext xmlns:c16="http://schemas.microsoft.com/office/drawing/2014/chart" uri="{C3380CC4-5D6E-409C-BE32-E72D297353CC}">
                <c16:uniqueId val="{00000000-3B66-4F83-92D0-6CEA9886E507}"/>
              </c:ext>
            </c:extLst>
          </c:dPt>
          <c:dPt>
            <c:idx val="3"/>
            <c:invertIfNegative val="0"/>
            <c:bubble3D val="0"/>
            <c:spPr>
              <a:solidFill>
                <a:srgbClr val="102A7E"/>
              </a:solidFill>
              <a:ln>
                <a:noFill/>
              </a:ln>
            </c:spPr>
            <c:extLst>
              <c:ext xmlns:c16="http://schemas.microsoft.com/office/drawing/2014/chart" uri="{C3380CC4-5D6E-409C-BE32-E72D297353CC}">
                <c16:uniqueId val="{00000001-3B66-4F83-92D0-6CEA9886E507}"/>
              </c:ext>
            </c:extLst>
          </c:dPt>
          <c:dPt>
            <c:idx val="4"/>
            <c:invertIfNegative val="0"/>
            <c:bubble3D val="0"/>
            <c:spPr>
              <a:solidFill>
                <a:srgbClr val="102A7E"/>
              </a:solidFill>
              <a:ln>
                <a:noFill/>
              </a:ln>
            </c:spPr>
            <c:extLst>
              <c:ext xmlns:c16="http://schemas.microsoft.com/office/drawing/2014/chart" uri="{C3380CC4-5D6E-409C-BE32-E72D297353CC}">
                <c16:uniqueId val="{00000003-3B66-4F83-92D0-6CEA9886E507}"/>
              </c:ext>
            </c:extLst>
          </c:dPt>
          <c:dPt>
            <c:idx val="5"/>
            <c:invertIfNegative val="0"/>
            <c:bubble3D val="0"/>
            <c:spPr>
              <a:solidFill>
                <a:srgbClr val="102A7E"/>
              </a:solidFill>
              <a:ln>
                <a:noFill/>
              </a:ln>
            </c:spPr>
            <c:extLst>
              <c:ext xmlns:c16="http://schemas.microsoft.com/office/drawing/2014/chart" uri="{C3380CC4-5D6E-409C-BE32-E72D297353CC}">
                <c16:uniqueId val="{00000005-3B66-4F83-92D0-6CEA9886E507}"/>
              </c:ext>
            </c:extLst>
          </c:dPt>
          <c:dPt>
            <c:idx val="8"/>
            <c:invertIfNegative val="0"/>
            <c:bubble3D val="0"/>
            <c:spPr>
              <a:solidFill>
                <a:srgbClr val="102A7E"/>
              </a:solidFill>
              <a:ln>
                <a:noFill/>
              </a:ln>
            </c:spPr>
            <c:extLst>
              <c:ext xmlns:c16="http://schemas.microsoft.com/office/drawing/2014/chart" uri="{C3380CC4-5D6E-409C-BE32-E72D297353CC}">
                <c16:uniqueId val="{00000009-0CB4-4E19-9D6E-CB90B4659D74}"/>
              </c:ext>
            </c:extLst>
          </c:dPt>
          <c:dPt>
            <c:idx val="10"/>
            <c:invertIfNegative val="0"/>
            <c:bubble3D val="0"/>
            <c:spPr>
              <a:solidFill>
                <a:srgbClr val="102A7E"/>
              </a:solidFill>
              <a:ln>
                <a:noFill/>
              </a:ln>
            </c:spPr>
            <c:extLst>
              <c:ext xmlns:c16="http://schemas.microsoft.com/office/drawing/2014/chart" uri="{C3380CC4-5D6E-409C-BE32-E72D297353CC}">
                <c16:uniqueId val="{0000000B-0CB4-4E19-9D6E-CB90B4659D74}"/>
              </c:ext>
            </c:extLst>
          </c:dPt>
          <c:dPt>
            <c:idx val="12"/>
            <c:invertIfNegative val="0"/>
            <c:bubble3D val="0"/>
            <c:spPr>
              <a:solidFill>
                <a:srgbClr val="102A7E"/>
              </a:solidFill>
              <a:ln>
                <a:noFill/>
              </a:ln>
            </c:spPr>
            <c:extLst>
              <c:ext xmlns:c16="http://schemas.microsoft.com/office/drawing/2014/chart" uri="{C3380CC4-5D6E-409C-BE32-E72D297353CC}">
                <c16:uniqueId val="{0000000D-0CB4-4E19-9D6E-CB90B4659D74}"/>
              </c:ext>
            </c:extLst>
          </c:dPt>
          <c:dPt>
            <c:idx val="13"/>
            <c:invertIfNegative val="0"/>
            <c:bubble3D val="0"/>
            <c:spPr>
              <a:solidFill>
                <a:srgbClr val="EF6F00"/>
              </a:solidFill>
              <a:ln>
                <a:noFill/>
              </a:ln>
            </c:spPr>
            <c:extLst>
              <c:ext xmlns:c16="http://schemas.microsoft.com/office/drawing/2014/chart" uri="{C3380CC4-5D6E-409C-BE32-E72D297353CC}">
                <c16:uniqueId val="{00000011-D50B-4694-B972-456F96002A6D}"/>
              </c:ext>
            </c:extLst>
          </c:dPt>
          <c:dLbls>
            <c:numFmt formatCode="&quot;$&quot;#,##0.0" sourceLinked="0"/>
            <c:spPr>
              <a:noFill/>
              <a:ln>
                <a:noFill/>
              </a:ln>
              <a:effectLst/>
            </c:spPr>
            <c:txPr>
              <a:bodyPr/>
              <a:lstStyle/>
              <a:p>
                <a:pPr>
                  <a:defRPr sz="1050" b="1">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Sheet1!$A$7:$A$20</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Sheet1!$B$7:$B$20</c:f>
              <c:numCache>
                <c:formatCode>0.00</c:formatCode>
                <c:ptCount val="14"/>
                <c:pt idx="0">
                  <c:v>74.000000000000014</c:v>
                </c:pt>
                <c:pt idx="1">
                  <c:v>84.600000000000009</c:v>
                </c:pt>
                <c:pt idx="2">
                  <c:v>89</c:v>
                </c:pt>
                <c:pt idx="3">
                  <c:v>96.7</c:v>
                </c:pt>
                <c:pt idx="4">
                  <c:v>97.4</c:v>
                </c:pt>
                <c:pt idx="5">
                  <c:v>95.100000000000009</c:v>
                </c:pt>
                <c:pt idx="6">
                  <c:v>99.5</c:v>
                </c:pt>
                <c:pt idx="7">
                  <c:v>103.60000000000002</c:v>
                </c:pt>
                <c:pt idx="8">
                  <c:v>108.5</c:v>
                </c:pt>
                <c:pt idx="9">
                  <c:v>102.1</c:v>
                </c:pt>
                <c:pt idx="10">
                  <c:v>109.60000000000001</c:v>
                </c:pt>
                <c:pt idx="11">
                  <c:v>111.80000000000001</c:v>
                </c:pt>
                <c:pt idx="12">
                  <c:v>116.1</c:v>
                </c:pt>
                <c:pt idx="13">
                  <c:v>120.10344827586205</c:v>
                </c:pt>
              </c:numCache>
            </c:numRef>
          </c:val>
          <c:extLst>
            <c:ext xmlns:c16="http://schemas.microsoft.com/office/drawing/2014/chart" uri="{C3380CC4-5D6E-409C-BE32-E72D297353CC}">
              <c16:uniqueId val="{00000010-D50B-4694-B972-456F96002A6D}"/>
            </c:ext>
          </c:extLst>
        </c:ser>
        <c:dLbls>
          <c:showLegendKey val="0"/>
          <c:showVal val="0"/>
          <c:showCatName val="0"/>
          <c:showSerName val="0"/>
          <c:showPercent val="0"/>
          <c:showBubbleSize val="0"/>
        </c:dLbls>
        <c:gapWidth val="26"/>
        <c:axId val="111642112"/>
        <c:axId val="111643648"/>
      </c:barChart>
      <c:catAx>
        <c:axId val="111642112"/>
        <c:scaling>
          <c:orientation val="minMax"/>
        </c:scaling>
        <c:delete val="0"/>
        <c:axPos val="b"/>
        <c:numFmt formatCode="General" sourceLinked="1"/>
        <c:majorTickMark val="out"/>
        <c:minorTickMark val="none"/>
        <c:tickLblPos val="nextTo"/>
        <c:spPr>
          <a:ln>
            <a:noFill/>
          </a:ln>
        </c:spPr>
        <c:txPr>
          <a:bodyPr/>
          <a:lstStyle/>
          <a:p>
            <a:pPr>
              <a:defRPr sz="1050">
                <a:latin typeface="+mn-lt"/>
              </a:defRPr>
            </a:pPr>
            <a:endParaRPr lang="en-US"/>
          </a:p>
        </c:txPr>
        <c:crossAx val="111643648"/>
        <c:crosses val="autoZero"/>
        <c:auto val="1"/>
        <c:lblAlgn val="ctr"/>
        <c:lblOffset val="100"/>
        <c:tickLblSkip val="1"/>
        <c:noMultiLvlLbl val="0"/>
      </c:catAx>
      <c:valAx>
        <c:axId val="111643648"/>
        <c:scaling>
          <c:orientation val="minMax"/>
          <c:max val="130"/>
          <c:min val="0"/>
        </c:scaling>
        <c:delete val="0"/>
        <c:axPos val="l"/>
        <c:majorGridlines>
          <c:spPr>
            <a:ln>
              <a:solidFill>
                <a:schemeClr val="bg1">
                  <a:lumMod val="85000"/>
                </a:schemeClr>
              </a:solidFill>
              <a:prstDash val="sysDot"/>
            </a:ln>
          </c:spPr>
        </c:majorGridlines>
        <c:numFmt formatCode="&quot;$&quot;#,##0" sourceLinked="0"/>
        <c:majorTickMark val="out"/>
        <c:minorTickMark val="none"/>
        <c:tickLblPos val="nextTo"/>
        <c:spPr>
          <a:ln>
            <a:noFill/>
          </a:ln>
        </c:spPr>
        <c:txPr>
          <a:bodyPr/>
          <a:lstStyle/>
          <a:p>
            <a:pPr>
              <a:defRPr sz="1050">
                <a:latin typeface="+mn-lt"/>
              </a:defRPr>
            </a:pPr>
            <a:endParaRPr lang="en-US"/>
          </a:p>
        </c:txPr>
        <c:crossAx val="111642112"/>
        <c:crosses val="autoZero"/>
        <c:crossBetween val="between"/>
        <c:majorUnit val="10"/>
      </c:valAx>
      <c:spPr>
        <a:noFill/>
        <a:ln w="25400">
          <a:noFill/>
        </a:ln>
      </c:spPr>
    </c:plotArea>
    <c:plotVisOnly val="1"/>
    <c:dispBlanksAs val="gap"/>
    <c:showDLblsOverMax val="0"/>
  </c:chart>
  <c:spPr>
    <a:ln>
      <a:noFill/>
    </a:ln>
  </c:spPr>
  <c:txPr>
    <a:bodyPr/>
    <a:lstStyle/>
    <a:p>
      <a:pPr>
        <a:defRPr sz="1200">
          <a:solidFill>
            <a:schemeClr val="bg1">
              <a:lumMod val="50000"/>
            </a:schemeClr>
          </a:solidFill>
          <a:latin typeface="+mj-lt"/>
          <a:ea typeface="Meiryo" pitchFamily="34" charset="-128"/>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912709311340601E-2"/>
          <c:y val="1.7440032014917443E-2"/>
          <c:w val="0.92359705318848484"/>
          <c:h val="0.92338520446877814"/>
        </c:manualLayout>
      </c:layout>
      <c:barChart>
        <c:barDir val="col"/>
        <c:grouping val="clustered"/>
        <c:varyColors val="0"/>
        <c:ser>
          <c:idx val="0"/>
          <c:order val="0"/>
          <c:tx>
            <c:strRef>
              <c:f>Sheet1!$B$1</c:f>
              <c:strCache>
                <c:ptCount val="1"/>
                <c:pt idx="0">
                  <c:v>Leasing &amp; Finance Index, MLFI-25 New Business Volume, Y-Y Percent Change</c:v>
                </c:pt>
              </c:strCache>
            </c:strRef>
          </c:tx>
          <c:spPr>
            <a:solidFill>
              <a:schemeClr val="tx1"/>
            </a:solidFill>
            <a:ln>
              <a:noFill/>
            </a:ln>
          </c:spPr>
          <c:invertIfNegative val="0"/>
          <c:dPt>
            <c:idx val="1"/>
            <c:invertIfNegative val="0"/>
            <c:bubble3D val="0"/>
            <c:extLst>
              <c:ext xmlns:c16="http://schemas.microsoft.com/office/drawing/2014/chart" uri="{C3380CC4-5D6E-409C-BE32-E72D297353CC}">
                <c16:uniqueId val="{00000000-7856-444A-9D90-8BE50D06A406}"/>
              </c:ext>
            </c:extLst>
          </c:dPt>
          <c:dPt>
            <c:idx val="4"/>
            <c:invertIfNegative val="0"/>
            <c:bubble3D val="0"/>
            <c:extLst>
              <c:ext xmlns:c16="http://schemas.microsoft.com/office/drawing/2014/chart" uri="{C3380CC4-5D6E-409C-BE32-E72D297353CC}">
                <c16:uniqueId val="{00000001-7856-444A-9D90-8BE50D06A406}"/>
              </c:ext>
            </c:extLst>
          </c:dPt>
          <c:dPt>
            <c:idx val="6"/>
            <c:invertIfNegative val="0"/>
            <c:bubble3D val="0"/>
            <c:extLst>
              <c:ext xmlns:c16="http://schemas.microsoft.com/office/drawing/2014/chart" uri="{C3380CC4-5D6E-409C-BE32-E72D297353CC}">
                <c16:uniqueId val="{00000002-AE86-42B4-A10B-CCAE7ED0B647}"/>
              </c:ext>
            </c:extLst>
          </c:dPt>
          <c:dPt>
            <c:idx val="10"/>
            <c:invertIfNegative val="0"/>
            <c:bubble3D val="0"/>
            <c:extLst>
              <c:ext xmlns:c16="http://schemas.microsoft.com/office/drawing/2014/chart" uri="{C3380CC4-5D6E-409C-BE32-E72D297353CC}">
                <c16:uniqueId val="{00000003-AE86-42B4-A10B-CCAE7ED0B647}"/>
              </c:ext>
            </c:extLst>
          </c:dPt>
          <c:dPt>
            <c:idx val="16"/>
            <c:invertIfNegative val="0"/>
            <c:bubble3D val="0"/>
            <c:extLst>
              <c:ext xmlns:c16="http://schemas.microsoft.com/office/drawing/2014/chart" uri="{C3380CC4-5D6E-409C-BE32-E72D297353CC}">
                <c16:uniqueId val="{00000004-AE86-42B4-A10B-CCAE7ED0B647}"/>
              </c:ext>
            </c:extLst>
          </c:dPt>
          <c:dPt>
            <c:idx val="18"/>
            <c:invertIfNegative val="0"/>
            <c:bubble3D val="0"/>
            <c:extLst>
              <c:ext xmlns:c16="http://schemas.microsoft.com/office/drawing/2014/chart" uri="{C3380CC4-5D6E-409C-BE32-E72D297353CC}">
                <c16:uniqueId val="{00000005-AE86-42B4-A10B-CCAE7ED0B647}"/>
              </c:ext>
            </c:extLst>
          </c:dPt>
          <c:dPt>
            <c:idx val="22"/>
            <c:invertIfNegative val="0"/>
            <c:bubble3D val="0"/>
            <c:extLst>
              <c:ext xmlns:c16="http://schemas.microsoft.com/office/drawing/2014/chart" uri="{C3380CC4-5D6E-409C-BE32-E72D297353CC}">
                <c16:uniqueId val="{00000006-AE86-42B4-A10B-CCAE7ED0B647}"/>
              </c:ext>
            </c:extLst>
          </c:dPt>
          <c:dPt>
            <c:idx val="25"/>
            <c:invertIfNegative val="0"/>
            <c:bubble3D val="0"/>
            <c:extLst>
              <c:ext xmlns:c16="http://schemas.microsoft.com/office/drawing/2014/chart" uri="{C3380CC4-5D6E-409C-BE32-E72D297353CC}">
                <c16:uniqueId val="{00000007-7856-444A-9D90-8BE50D06A406}"/>
              </c:ext>
            </c:extLst>
          </c:dPt>
          <c:dPt>
            <c:idx val="28"/>
            <c:invertIfNegative val="0"/>
            <c:bubble3D val="0"/>
            <c:extLst>
              <c:ext xmlns:c16="http://schemas.microsoft.com/office/drawing/2014/chart" uri="{C3380CC4-5D6E-409C-BE32-E72D297353CC}">
                <c16:uniqueId val="{00000008-7856-444A-9D90-8BE50D06A406}"/>
              </c:ext>
            </c:extLst>
          </c:dPt>
          <c:dPt>
            <c:idx val="30"/>
            <c:invertIfNegative val="0"/>
            <c:bubble3D val="0"/>
            <c:extLst>
              <c:ext xmlns:c16="http://schemas.microsoft.com/office/drawing/2014/chart" uri="{C3380CC4-5D6E-409C-BE32-E72D297353CC}">
                <c16:uniqueId val="{00000009-AE86-42B4-A10B-CCAE7ED0B647}"/>
              </c:ext>
            </c:extLst>
          </c:dPt>
          <c:dPt>
            <c:idx val="46"/>
            <c:invertIfNegative val="0"/>
            <c:bubble3D val="0"/>
            <c:extLst>
              <c:ext xmlns:c16="http://schemas.microsoft.com/office/drawing/2014/chart" uri="{C3380CC4-5D6E-409C-BE32-E72D297353CC}">
                <c16:uniqueId val="{0000000A-AE86-42B4-A10B-CCAE7ED0B647}"/>
              </c:ext>
            </c:extLst>
          </c:dPt>
          <c:dPt>
            <c:idx val="49"/>
            <c:invertIfNegative val="0"/>
            <c:bubble3D val="0"/>
            <c:extLst>
              <c:ext xmlns:c16="http://schemas.microsoft.com/office/drawing/2014/chart" uri="{C3380CC4-5D6E-409C-BE32-E72D297353CC}">
                <c16:uniqueId val="{0000000B-7856-444A-9D90-8BE50D06A406}"/>
              </c:ext>
            </c:extLst>
          </c:dPt>
          <c:dPt>
            <c:idx val="61"/>
            <c:invertIfNegative val="0"/>
            <c:bubble3D val="0"/>
            <c:extLst>
              <c:ext xmlns:c16="http://schemas.microsoft.com/office/drawing/2014/chart" uri="{C3380CC4-5D6E-409C-BE32-E72D297353CC}">
                <c16:uniqueId val="{0000000C-AE86-42B4-A10B-CCAE7ED0B647}"/>
              </c:ext>
            </c:extLst>
          </c:dPt>
          <c:dPt>
            <c:idx val="64"/>
            <c:invertIfNegative val="0"/>
            <c:bubble3D val="0"/>
            <c:extLst>
              <c:ext xmlns:c16="http://schemas.microsoft.com/office/drawing/2014/chart" uri="{C3380CC4-5D6E-409C-BE32-E72D297353CC}">
                <c16:uniqueId val="{0000000D-7856-444A-9D90-8BE50D06A406}"/>
              </c:ext>
            </c:extLst>
          </c:dPt>
          <c:dPt>
            <c:idx val="70"/>
            <c:invertIfNegative val="0"/>
            <c:bubble3D val="0"/>
            <c:spPr>
              <a:solidFill>
                <a:srgbClr val="102A7E"/>
              </a:solidFill>
              <a:ln>
                <a:noFill/>
              </a:ln>
            </c:spPr>
            <c:extLst>
              <c:ext xmlns:c16="http://schemas.microsoft.com/office/drawing/2014/chart" uri="{C3380CC4-5D6E-409C-BE32-E72D297353CC}">
                <c16:uniqueId val="{0000000F-AE86-42B4-A10B-CCAE7ED0B647}"/>
              </c:ext>
            </c:extLst>
          </c:dPt>
          <c:dPt>
            <c:idx val="73"/>
            <c:invertIfNegative val="0"/>
            <c:bubble3D val="0"/>
            <c:spPr>
              <a:solidFill>
                <a:srgbClr val="102A7E"/>
              </a:solidFill>
              <a:ln>
                <a:noFill/>
              </a:ln>
            </c:spPr>
            <c:extLst>
              <c:ext xmlns:c16="http://schemas.microsoft.com/office/drawing/2014/chart" uri="{C3380CC4-5D6E-409C-BE32-E72D297353CC}">
                <c16:uniqueId val="{00000010-7856-444A-9D90-8BE50D06A406}"/>
              </c:ext>
            </c:extLst>
          </c:dPt>
          <c:dPt>
            <c:idx val="76"/>
            <c:invertIfNegative val="0"/>
            <c:bubble3D val="0"/>
            <c:spPr>
              <a:solidFill>
                <a:srgbClr val="102A7E"/>
              </a:solidFill>
              <a:ln>
                <a:noFill/>
              </a:ln>
            </c:spPr>
            <c:extLst>
              <c:ext xmlns:c16="http://schemas.microsoft.com/office/drawing/2014/chart" uri="{C3380CC4-5D6E-409C-BE32-E72D297353CC}">
                <c16:uniqueId val="{00000012-7856-444A-9D90-8BE50D06A406}"/>
              </c:ext>
            </c:extLst>
          </c:dPt>
          <c:dPt>
            <c:idx val="78"/>
            <c:invertIfNegative val="0"/>
            <c:bubble3D val="0"/>
            <c:spPr>
              <a:solidFill>
                <a:srgbClr val="102A7E"/>
              </a:solidFill>
              <a:ln>
                <a:noFill/>
              </a:ln>
            </c:spPr>
            <c:extLst>
              <c:ext xmlns:c16="http://schemas.microsoft.com/office/drawing/2014/chart" uri="{C3380CC4-5D6E-409C-BE32-E72D297353CC}">
                <c16:uniqueId val="{00000015-AE86-42B4-A10B-CCAE7ED0B647}"/>
              </c:ext>
            </c:extLst>
          </c:dPt>
          <c:dPt>
            <c:idx val="82"/>
            <c:invertIfNegative val="0"/>
            <c:bubble3D val="0"/>
            <c:spPr>
              <a:solidFill>
                <a:srgbClr val="102A7E"/>
              </a:solidFill>
              <a:ln>
                <a:noFill/>
              </a:ln>
            </c:spPr>
            <c:extLst>
              <c:ext xmlns:c16="http://schemas.microsoft.com/office/drawing/2014/chart" uri="{C3380CC4-5D6E-409C-BE32-E72D297353CC}">
                <c16:uniqueId val="{00000017-AE86-42B4-A10B-CCAE7ED0B647}"/>
              </c:ext>
            </c:extLst>
          </c:dPt>
          <c:dPt>
            <c:idx val="85"/>
            <c:invertIfNegative val="0"/>
            <c:bubble3D val="0"/>
            <c:extLst>
              <c:ext xmlns:c16="http://schemas.microsoft.com/office/drawing/2014/chart" uri="{C3380CC4-5D6E-409C-BE32-E72D297353CC}">
                <c16:uniqueId val="{00000017-53EB-4F44-80DC-5AE4E17B1CD3}"/>
              </c:ext>
            </c:extLst>
          </c:dPt>
          <c:dPt>
            <c:idx val="86"/>
            <c:invertIfNegative val="0"/>
            <c:bubble3D val="0"/>
            <c:spPr>
              <a:solidFill>
                <a:srgbClr val="102A7E"/>
              </a:solidFill>
              <a:ln>
                <a:noFill/>
              </a:ln>
            </c:spPr>
            <c:extLst>
              <c:ext xmlns:c16="http://schemas.microsoft.com/office/drawing/2014/chart" uri="{C3380CC4-5D6E-409C-BE32-E72D297353CC}">
                <c16:uniqueId val="{0000001A-5AAD-4D98-8F11-F7BF99C37A1D}"/>
              </c:ext>
            </c:extLst>
          </c:dPt>
          <c:dPt>
            <c:idx val="88"/>
            <c:invertIfNegative val="0"/>
            <c:bubble3D val="0"/>
            <c:spPr>
              <a:solidFill>
                <a:srgbClr val="D2CD00"/>
              </a:solidFill>
              <a:ln>
                <a:noFill/>
              </a:ln>
            </c:spPr>
            <c:extLst>
              <c:ext xmlns:c16="http://schemas.microsoft.com/office/drawing/2014/chart" uri="{C3380CC4-5D6E-409C-BE32-E72D297353CC}">
                <c16:uniqueId val="{0000001B-E75F-40C5-AA6C-C8BA0915549D}"/>
              </c:ext>
            </c:extLst>
          </c:dPt>
          <c:cat>
            <c:numRef>
              <c:f>Sheet1!$A$149:$A$237</c:f>
              <c:numCache>
                <c:formatCode>m/d/yyyy</c:formatCode>
                <c:ptCount val="89"/>
                <c:pt idx="0">
                  <c:v>42826</c:v>
                </c:pt>
                <c:pt idx="1">
                  <c:v>42856</c:v>
                </c:pt>
                <c:pt idx="2">
                  <c:v>42887</c:v>
                </c:pt>
                <c:pt idx="3">
                  <c:v>42917</c:v>
                </c:pt>
                <c:pt idx="4">
                  <c:v>42948</c:v>
                </c:pt>
                <c:pt idx="5">
                  <c:v>42979</c:v>
                </c:pt>
                <c:pt idx="6">
                  <c:v>43009</c:v>
                </c:pt>
                <c:pt idx="7">
                  <c:v>43040</c:v>
                </c:pt>
                <c:pt idx="8">
                  <c:v>43070</c:v>
                </c:pt>
                <c:pt idx="9">
                  <c:v>43101</c:v>
                </c:pt>
                <c:pt idx="10">
                  <c:v>43132</c:v>
                </c:pt>
                <c:pt idx="11">
                  <c:v>43160</c:v>
                </c:pt>
                <c:pt idx="12">
                  <c:v>43191</c:v>
                </c:pt>
                <c:pt idx="13">
                  <c:v>43221</c:v>
                </c:pt>
                <c:pt idx="14">
                  <c:v>43252</c:v>
                </c:pt>
                <c:pt idx="15">
                  <c:v>43282</c:v>
                </c:pt>
                <c:pt idx="16">
                  <c:v>43313</c:v>
                </c:pt>
                <c:pt idx="17">
                  <c:v>43344</c:v>
                </c:pt>
                <c:pt idx="18">
                  <c:v>43374</c:v>
                </c:pt>
                <c:pt idx="19">
                  <c:v>43405</c:v>
                </c:pt>
                <c:pt idx="20">
                  <c:v>43435</c:v>
                </c:pt>
                <c:pt idx="21">
                  <c:v>43466</c:v>
                </c:pt>
                <c:pt idx="22">
                  <c:v>43497</c:v>
                </c:pt>
                <c:pt idx="23">
                  <c:v>43525</c:v>
                </c:pt>
                <c:pt idx="24">
                  <c:v>43556</c:v>
                </c:pt>
                <c:pt idx="25">
                  <c:v>43586</c:v>
                </c:pt>
                <c:pt idx="26">
                  <c:v>43617</c:v>
                </c:pt>
                <c:pt idx="27">
                  <c:v>43647</c:v>
                </c:pt>
                <c:pt idx="28">
                  <c:v>43678</c:v>
                </c:pt>
                <c:pt idx="29">
                  <c:v>43709</c:v>
                </c:pt>
                <c:pt idx="30">
                  <c:v>43739</c:v>
                </c:pt>
                <c:pt idx="31">
                  <c:v>43770</c:v>
                </c:pt>
                <c:pt idx="32">
                  <c:v>43800</c:v>
                </c:pt>
                <c:pt idx="33">
                  <c:v>43831</c:v>
                </c:pt>
                <c:pt idx="34">
                  <c:v>43862</c:v>
                </c:pt>
                <c:pt idx="35">
                  <c:v>43891</c:v>
                </c:pt>
                <c:pt idx="36">
                  <c:v>43922</c:v>
                </c:pt>
                <c:pt idx="37">
                  <c:v>43952</c:v>
                </c:pt>
                <c:pt idx="38">
                  <c:v>43983</c:v>
                </c:pt>
                <c:pt idx="39">
                  <c:v>44013</c:v>
                </c:pt>
                <c:pt idx="40">
                  <c:v>44044</c:v>
                </c:pt>
                <c:pt idx="41">
                  <c:v>44075</c:v>
                </c:pt>
                <c:pt idx="42">
                  <c:v>44105</c:v>
                </c:pt>
                <c:pt idx="43">
                  <c:v>44136</c:v>
                </c:pt>
                <c:pt idx="44">
                  <c:v>44166</c:v>
                </c:pt>
                <c:pt idx="45">
                  <c:v>44197</c:v>
                </c:pt>
                <c:pt idx="46">
                  <c:v>44228</c:v>
                </c:pt>
                <c:pt idx="47">
                  <c:v>44256</c:v>
                </c:pt>
                <c:pt idx="48">
                  <c:v>44287</c:v>
                </c:pt>
                <c:pt idx="49">
                  <c:v>44317</c:v>
                </c:pt>
                <c:pt idx="50">
                  <c:v>44348</c:v>
                </c:pt>
                <c:pt idx="51">
                  <c:v>44378</c:v>
                </c:pt>
                <c:pt idx="52">
                  <c:v>44409</c:v>
                </c:pt>
                <c:pt idx="53">
                  <c:v>44440</c:v>
                </c:pt>
                <c:pt idx="54">
                  <c:v>44470</c:v>
                </c:pt>
                <c:pt idx="55">
                  <c:v>44501</c:v>
                </c:pt>
                <c:pt idx="56">
                  <c:v>44531</c:v>
                </c:pt>
                <c:pt idx="57">
                  <c:v>44562</c:v>
                </c:pt>
                <c:pt idx="58">
                  <c:v>44593</c:v>
                </c:pt>
                <c:pt idx="59">
                  <c:v>44621</c:v>
                </c:pt>
                <c:pt idx="60">
                  <c:v>44652</c:v>
                </c:pt>
                <c:pt idx="61">
                  <c:v>44682</c:v>
                </c:pt>
                <c:pt idx="62">
                  <c:v>44713</c:v>
                </c:pt>
                <c:pt idx="63">
                  <c:v>44743</c:v>
                </c:pt>
                <c:pt idx="64">
                  <c:v>44774</c:v>
                </c:pt>
                <c:pt idx="65">
                  <c:v>44805</c:v>
                </c:pt>
                <c:pt idx="66">
                  <c:v>44835</c:v>
                </c:pt>
                <c:pt idx="67">
                  <c:v>44866</c:v>
                </c:pt>
                <c:pt idx="68">
                  <c:v>44896</c:v>
                </c:pt>
                <c:pt idx="69">
                  <c:v>44927</c:v>
                </c:pt>
                <c:pt idx="70">
                  <c:v>44958</c:v>
                </c:pt>
                <c:pt idx="71">
                  <c:v>44986</c:v>
                </c:pt>
                <c:pt idx="72">
                  <c:v>45017</c:v>
                </c:pt>
                <c:pt idx="73">
                  <c:v>45047</c:v>
                </c:pt>
                <c:pt idx="74">
                  <c:v>45078</c:v>
                </c:pt>
                <c:pt idx="75">
                  <c:v>45108</c:v>
                </c:pt>
                <c:pt idx="76">
                  <c:v>45139</c:v>
                </c:pt>
                <c:pt idx="77">
                  <c:v>45170</c:v>
                </c:pt>
                <c:pt idx="78">
                  <c:v>45200</c:v>
                </c:pt>
                <c:pt idx="79">
                  <c:v>45231</c:v>
                </c:pt>
                <c:pt idx="80">
                  <c:v>45261</c:v>
                </c:pt>
                <c:pt idx="81">
                  <c:v>45292</c:v>
                </c:pt>
                <c:pt idx="82">
                  <c:v>45323</c:v>
                </c:pt>
                <c:pt idx="83">
                  <c:v>45352</c:v>
                </c:pt>
                <c:pt idx="84">
                  <c:v>45383</c:v>
                </c:pt>
                <c:pt idx="85">
                  <c:v>45413</c:v>
                </c:pt>
                <c:pt idx="86">
                  <c:v>45444</c:v>
                </c:pt>
                <c:pt idx="87">
                  <c:v>45474</c:v>
                </c:pt>
                <c:pt idx="88">
                  <c:v>45505</c:v>
                </c:pt>
              </c:numCache>
            </c:numRef>
          </c:cat>
          <c:val>
            <c:numRef>
              <c:f>Sheet1!$B$149:$B$237</c:f>
              <c:numCache>
                <c:formatCode>0.0%</c:formatCode>
                <c:ptCount val="89"/>
                <c:pt idx="0">
                  <c:v>8.2191780821917915E-2</c:v>
                </c:pt>
                <c:pt idx="1">
                  <c:v>0.13235294117647056</c:v>
                </c:pt>
                <c:pt idx="2">
                  <c:v>-1.9999999999999907E-2</c:v>
                </c:pt>
                <c:pt idx="3">
                  <c:v>0.12857142857142856</c:v>
                </c:pt>
                <c:pt idx="4">
                  <c:v>1.298701298701288E-2</c:v>
                </c:pt>
                <c:pt idx="5">
                  <c:v>-7.4468085106383142E-2</c:v>
                </c:pt>
                <c:pt idx="6">
                  <c:v>2.4390243902439046E-2</c:v>
                </c:pt>
                <c:pt idx="7">
                  <c:v>0.171875</c:v>
                </c:pt>
                <c:pt idx="8">
                  <c:v>5.7851239669421517E-2</c:v>
                </c:pt>
                <c:pt idx="9">
                  <c:v>0.11290322580645173</c:v>
                </c:pt>
                <c:pt idx="10">
                  <c:v>0.30508474576271172</c:v>
                </c:pt>
                <c:pt idx="11">
                  <c:v>2.2471910112359383E-2</c:v>
                </c:pt>
                <c:pt idx="12">
                  <c:v>0</c:v>
                </c:pt>
                <c:pt idx="13">
                  <c:v>0</c:v>
                </c:pt>
                <c:pt idx="14">
                  <c:v>-7.1428571428571508E-2</c:v>
                </c:pt>
                <c:pt idx="15">
                  <c:v>3.7974683544303556E-2</c:v>
                </c:pt>
                <c:pt idx="16">
                  <c:v>0.14102564102564119</c:v>
                </c:pt>
                <c:pt idx="17">
                  <c:v>-2.2988505747126409E-2</c:v>
                </c:pt>
                <c:pt idx="18">
                  <c:v>5.9523809523809534E-2</c:v>
                </c:pt>
                <c:pt idx="19">
                  <c:v>6.6666666666666652E-2</c:v>
                </c:pt>
                <c:pt idx="20">
                  <c:v>-7.812500000000111E-3</c:v>
                </c:pt>
                <c:pt idx="21">
                  <c:v>4.3478260869565188E-2</c:v>
                </c:pt>
                <c:pt idx="22">
                  <c:v>-0.23376623376623373</c:v>
                </c:pt>
                <c:pt idx="23">
                  <c:v>-9.8901098901098994E-2</c:v>
                </c:pt>
                <c:pt idx="24">
                  <c:v>0.11392405063291133</c:v>
                </c:pt>
                <c:pt idx="25">
                  <c:v>0.18181818181818166</c:v>
                </c:pt>
                <c:pt idx="26">
                  <c:v>8.7912087912088044E-2</c:v>
                </c:pt>
                <c:pt idx="27">
                  <c:v>0.14634146341463428</c:v>
                </c:pt>
                <c:pt idx="28">
                  <c:v>3.3707865168539186E-2</c:v>
                </c:pt>
                <c:pt idx="29">
                  <c:v>0.17647058823529416</c:v>
                </c:pt>
                <c:pt idx="30">
                  <c:v>0.13483146067415719</c:v>
                </c:pt>
                <c:pt idx="31">
                  <c:v>-2.5000000000000022E-2</c:v>
                </c:pt>
                <c:pt idx="32">
                  <c:v>1.5748031496063186E-2</c:v>
                </c:pt>
                <c:pt idx="33">
                  <c:v>0.27777777777777768</c:v>
                </c:pt>
                <c:pt idx="34">
                  <c:v>0.15254237288135575</c:v>
                </c:pt>
                <c:pt idx="35">
                  <c:v>8.5365853658536661E-2</c:v>
                </c:pt>
                <c:pt idx="36">
                  <c:v>-6.8181818181818343E-2</c:v>
                </c:pt>
                <c:pt idx="37">
                  <c:v>-0.26373626373626369</c:v>
                </c:pt>
                <c:pt idx="38">
                  <c:v>-0.10101010101010099</c:v>
                </c:pt>
                <c:pt idx="39">
                  <c:v>-3.1914893617021378E-2</c:v>
                </c:pt>
                <c:pt idx="40">
                  <c:v>-0.23913043478260865</c:v>
                </c:pt>
                <c:pt idx="41">
                  <c:v>-0.13000000000000012</c:v>
                </c:pt>
                <c:pt idx="42">
                  <c:v>-8.9108910891089188E-2</c:v>
                </c:pt>
                <c:pt idx="43">
                  <c:v>-6.4102564102564097E-2</c:v>
                </c:pt>
                <c:pt idx="44">
                  <c:v>-6.2015503875968991E-2</c:v>
                </c:pt>
                <c:pt idx="45">
                  <c:v>-0.11956521739130432</c:v>
                </c:pt>
                <c:pt idx="46">
                  <c:v>8.8235294117647189E-2</c:v>
                </c:pt>
                <c:pt idx="47">
                  <c:v>4.4943820224719211E-2</c:v>
                </c:pt>
                <c:pt idx="48">
                  <c:v>0.19512195121951237</c:v>
                </c:pt>
                <c:pt idx="49">
                  <c:v>0.20895522388059695</c:v>
                </c:pt>
                <c:pt idx="50">
                  <c:v>0.1685393258426966</c:v>
                </c:pt>
                <c:pt idx="51">
                  <c:v>8.7912087912088044E-2</c:v>
                </c:pt>
                <c:pt idx="52">
                  <c:v>0.21428571428571419</c:v>
                </c:pt>
                <c:pt idx="53">
                  <c:v>5.7471264367816133E-2</c:v>
                </c:pt>
                <c:pt idx="54">
                  <c:v>9.7826086956521729E-2</c:v>
                </c:pt>
                <c:pt idx="55">
                  <c:v>1.3698630136986356E-2</c:v>
                </c:pt>
                <c:pt idx="56">
                  <c:v>-5.7851239669421406E-2</c:v>
                </c:pt>
                <c:pt idx="57">
                  <c:v>-6.1728395061728447E-2</c:v>
                </c:pt>
                <c:pt idx="58">
                  <c:v>-8.1081081081081141E-2</c:v>
                </c:pt>
                <c:pt idx="59">
                  <c:v>7.5268817204301008E-2</c:v>
                </c:pt>
                <c:pt idx="60">
                  <c:v>5.1020408163265252E-2</c:v>
                </c:pt>
                <c:pt idx="61">
                  <c:v>6.1728395061728447E-2</c:v>
                </c:pt>
                <c:pt idx="62">
                  <c:v>-4.8076923076923128E-2</c:v>
                </c:pt>
                <c:pt idx="63">
                  <c:v>-4.0404040404040442E-2</c:v>
                </c:pt>
                <c:pt idx="64">
                  <c:v>2.3529411764705799E-2</c:v>
                </c:pt>
                <c:pt idx="65">
                  <c:v>-2.1739130434782483E-2</c:v>
                </c:pt>
                <c:pt idx="66">
                  <c:v>7.9207920792079278E-2</c:v>
                </c:pt>
                <c:pt idx="67">
                  <c:v>0.12162162162162171</c:v>
                </c:pt>
                <c:pt idx="68">
                  <c:v>7.0175438596491224E-2</c:v>
                </c:pt>
                <c:pt idx="69">
                  <c:v>0.15789473684210531</c:v>
                </c:pt>
                <c:pt idx="70">
                  <c:v>0.11764705882352944</c:v>
                </c:pt>
                <c:pt idx="71">
                  <c:v>0</c:v>
                </c:pt>
                <c:pt idx="72">
                  <c:v>-8.7378640776699101E-2</c:v>
                </c:pt>
                <c:pt idx="73">
                  <c:v>6.9767441860465018E-2</c:v>
                </c:pt>
                <c:pt idx="74">
                  <c:v>5.0505050505050608E-2</c:v>
                </c:pt>
                <c:pt idx="75">
                  <c:v>3.1578947368421151E-2</c:v>
                </c:pt>
                <c:pt idx="76">
                  <c:v>0.1724137931034484</c:v>
                </c:pt>
                <c:pt idx="77">
                  <c:v>6.6666666666666652E-2</c:v>
                </c:pt>
                <c:pt idx="78">
                  <c:v>-5.5045871559633031E-2</c:v>
                </c:pt>
                <c:pt idx="79">
                  <c:v>0</c:v>
                </c:pt>
                <c:pt idx="80">
                  <c:v>2.4590163934426368E-2</c:v>
                </c:pt>
                <c:pt idx="81">
                  <c:v>5.6818181818181879E-2</c:v>
                </c:pt>
                <c:pt idx="82">
                  <c:v>3.9473684210526327E-2</c:v>
                </c:pt>
                <c:pt idx="83">
                  <c:v>-6.9999999999999951E-2</c:v>
                </c:pt>
                <c:pt idx="84">
                  <c:v>0.17021276595744683</c:v>
                </c:pt>
                <c:pt idx="85">
                  <c:v>0.10869565217391308</c:v>
                </c:pt>
                <c:pt idx="86">
                  <c:v>-3.8461538461538547E-2</c:v>
                </c:pt>
                <c:pt idx="87">
                  <c:v>0.13265306122448961</c:v>
                </c:pt>
                <c:pt idx="88">
                  <c:v>-9.8039215686274495E-2</c:v>
                </c:pt>
              </c:numCache>
            </c:numRef>
          </c:val>
          <c:extLst>
            <c:ext xmlns:c16="http://schemas.microsoft.com/office/drawing/2014/chart" uri="{C3380CC4-5D6E-409C-BE32-E72D297353CC}">
              <c16:uniqueId val="{00000011-3DFB-473A-B932-30ECCA7AA13D}"/>
            </c:ext>
          </c:extLst>
        </c:ser>
        <c:dLbls>
          <c:showLegendKey val="0"/>
          <c:showVal val="0"/>
          <c:showCatName val="0"/>
          <c:showSerName val="0"/>
          <c:showPercent val="0"/>
          <c:showBubbleSize val="0"/>
        </c:dLbls>
        <c:gapWidth val="55"/>
        <c:axId val="111642112"/>
        <c:axId val="111643648"/>
      </c:barChart>
      <c:dateAx>
        <c:axId val="111642112"/>
        <c:scaling>
          <c:orientation val="minMax"/>
          <c:min val="44044"/>
        </c:scaling>
        <c:delete val="0"/>
        <c:axPos val="b"/>
        <c:numFmt formatCode="mmm\ yy" sourceLinked="0"/>
        <c:majorTickMark val="out"/>
        <c:minorTickMark val="none"/>
        <c:tickLblPos val="low"/>
        <c:spPr>
          <a:ln>
            <a:noFill/>
          </a:ln>
        </c:spPr>
        <c:txPr>
          <a:bodyPr rot="0"/>
          <a:lstStyle/>
          <a:p>
            <a:pPr>
              <a:defRPr sz="1050">
                <a:solidFill>
                  <a:schemeClr val="tx2">
                    <a:lumMod val="25000"/>
                  </a:schemeClr>
                </a:solidFill>
                <a:latin typeface="+mn-lt"/>
              </a:defRPr>
            </a:pPr>
            <a:endParaRPr lang="en-US"/>
          </a:p>
        </c:txPr>
        <c:crossAx val="111643648"/>
        <c:crosses val="autoZero"/>
        <c:auto val="1"/>
        <c:lblOffset val="100"/>
        <c:baseTimeUnit val="months"/>
        <c:majorUnit val="12"/>
        <c:majorTimeUnit val="months"/>
        <c:minorUnit val="3"/>
        <c:minorTimeUnit val="months"/>
      </c:dateAx>
      <c:valAx>
        <c:axId val="111643648"/>
        <c:scaling>
          <c:orientation val="minMax"/>
          <c:max val="0.30000000000000004"/>
          <c:min val="-0.30000000000000004"/>
        </c:scaling>
        <c:delete val="0"/>
        <c:axPos val="l"/>
        <c:majorGridlines>
          <c:spPr>
            <a:ln>
              <a:solidFill>
                <a:schemeClr val="bg1">
                  <a:lumMod val="85000"/>
                </a:schemeClr>
              </a:solidFill>
              <a:prstDash val="sysDot"/>
            </a:ln>
          </c:spPr>
        </c:majorGridlines>
        <c:numFmt formatCode="0%" sourceLinked="0"/>
        <c:majorTickMark val="out"/>
        <c:minorTickMark val="none"/>
        <c:tickLblPos val="nextTo"/>
        <c:spPr>
          <a:ln>
            <a:noFill/>
          </a:ln>
        </c:spPr>
        <c:txPr>
          <a:bodyPr/>
          <a:lstStyle/>
          <a:p>
            <a:pPr>
              <a:defRPr sz="1050">
                <a:solidFill>
                  <a:schemeClr val="tx2">
                    <a:lumMod val="25000"/>
                  </a:schemeClr>
                </a:solidFill>
                <a:latin typeface="+mn-lt"/>
              </a:defRPr>
            </a:pPr>
            <a:endParaRPr lang="en-US"/>
          </a:p>
        </c:txPr>
        <c:crossAx val="111642112"/>
        <c:crosses val="autoZero"/>
        <c:crossBetween val="between"/>
      </c:valAx>
      <c:spPr>
        <a:ln>
          <a:noFill/>
        </a:ln>
      </c:spPr>
    </c:plotArea>
    <c:plotVisOnly val="1"/>
    <c:dispBlanksAs val="gap"/>
    <c:showDLblsOverMax val="0"/>
  </c:chart>
  <c:spPr>
    <a:ln>
      <a:noFill/>
    </a:ln>
  </c:spPr>
  <c:txPr>
    <a:bodyPr/>
    <a:lstStyle/>
    <a:p>
      <a:pPr>
        <a:defRPr sz="1200">
          <a:solidFill>
            <a:schemeClr val="bg1">
              <a:lumMod val="50000"/>
            </a:schemeClr>
          </a:solidFill>
          <a:latin typeface="+mj-lt"/>
          <a:ea typeface="Meiryo" pitchFamily="34" charset="-128"/>
          <a:cs typeface="Arial" panose="020B0604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4267254185575073E-2"/>
          <c:y val="1.8112507863429529E-2"/>
          <c:w val="0.94283774933161302"/>
          <c:h val="0.93330277900333936"/>
        </c:manualLayout>
      </c:layout>
      <c:lineChart>
        <c:grouping val="standard"/>
        <c:varyColors val="0"/>
        <c:ser>
          <c:idx val="0"/>
          <c:order val="0"/>
          <c:spPr>
            <a:ln w="31750">
              <a:solidFill>
                <a:srgbClr val="102A7E"/>
              </a:solidFill>
            </a:ln>
          </c:spPr>
          <c:marker>
            <c:symbol val="none"/>
          </c:marker>
          <c:dPt>
            <c:idx val="71"/>
            <c:bubble3D val="0"/>
            <c:extLst>
              <c:ext xmlns:c16="http://schemas.microsoft.com/office/drawing/2014/chart" uri="{C3380CC4-5D6E-409C-BE32-E72D297353CC}">
                <c16:uniqueId val="{00000000-77C8-4272-83A2-AC16583B12A8}"/>
              </c:ext>
            </c:extLst>
          </c:dPt>
          <c:dPt>
            <c:idx val="74"/>
            <c:bubble3D val="0"/>
            <c:extLst>
              <c:ext xmlns:c16="http://schemas.microsoft.com/office/drawing/2014/chart" uri="{C3380CC4-5D6E-409C-BE32-E72D297353CC}">
                <c16:uniqueId val="{00000001-77C8-4272-83A2-AC16583B12A8}"/>
              </c:ext>
            </c:extLst>
          </c:dPt>
          <c:dPt>
            <c:idx val="77"/>
            <c:bubble3D val="0"/>
            <c:extLst>
              <c:ext xmlns:c16="http://schemas.microsoft.com/office/drawing/2014/chart" uri="{C3380CC4-5D6E-409C-BE32-E72D297353CC}">
                <c16:uniqueId val="{00000002-77C8-4272-83A2-AC16583B12A8}"/>
              </c:ext>
            </c:extLst>
          </c:dPt>
          <c:dPt>
            <c:idx val="80"/>
            <c:bubble3D val="0"/>
            <c:extLst>
              <c:ext xmlns:c16="http://schemas.microsoft.com/office/drawing/2014/chart" uri="{C3380CC4-5D6E-409C-BE32-E72D297353CC}">
                <c16:uniqueId val="{00000003-77C8-4272-83A2-AC16583B12A8}"/>
              </c:ext>
            </c:extLst>
          </c:dPt>
          <c:dPt>
            <c:idx val="83"/>
            <c:bubble3D val="0"/>
            <c:extLst>
              <c:ext xmlns:c16="http://schemas.microsoft.com/office/drawing/2014/chart" uri="{C3380CC4-5D6E-409C-BE32-E72D297353CC}">
                <c16:uniqueId val="{00000004-77C8-4272-83A2-AC16583B12A8}"/>
              </c:ext>
            </c:extLst>
          </c:dPt>
          <c:dPt>
            <c:idx val="85"/>
            <c:bubble3D val="0"/>
            <c:extLst>
              <c:ext xmlns:c16="http://schemas.microsoft.com/office/drawing/2014/chart" uri="{C3380CC4-5D6E-409C-BE32-E72D297353CC}">
                <c16:uniqueId val="{00000005-77C8-4272-83A2-AC16583B12A8}"/>
              </c:ext>
            </c:extLst>
          </c:dPt>
          <c:dPt>
            <c:idx val="89"/>
            <c:bubble3D val="0"/>
            <c:extLst>
              <c:ext xmlns:c16="http://schemas.microsoft.com/office/drawing/2014/chart" uri="{C3380CC4-5D6E-409C-BE32-E72D297353CC}">
                <c16:uniqueId val="{00000005-ACF4-40E0-8415-8577B5F20A92}"/>
              </c:ext>
            </c:extLst>
          </c:dPt>
          <c:dPt>
            <c:idx val="92"/>
            <c:bubble3D val="0"/>
            <c:extLst>
              <c:ext xmlns:c16="http://schemas.microsoft.com/office/drawing/2014/chart" uri="{C3380CC4-5D6E-409C-BE32-E72D297353CC}">
                <c16:uniqueId val="{00000007-77C8-4272-83A2-AC16583B12A8}"/>
              </c:ext>
            </c:extLst>
          </c:dPt>
          <c:dPt>
            <c:idx val="95"/>
            <c:bubble3D val="0"/>
            <c:extLst>
              <c:ext xmlns:c16="http://schemas.microsoft.com/office/drawing/2014/chart" uri="{C3380CC4-5D6E-409C-BE32-E72D297353CC}">
                <c16:uniqueId val="{00000008-77C8-4272-83A2-AC16583B12A8}"/>
              </c:ext>
            </c:extLst>
          </c:dPt>
          <c:dPt>
            <c:idx val="97"/>
            <c:bubble3D val="0"/>
            <c:extLst>
              <c:ext xmlns:c16="http://schemas.microsoft.com/office/drawing/2014/chart" uri="{C3380CC4-5D6E-409C-BE32-E72D297353CC}">
                <c16:uniqueId val="{00000009-77C8-4272-83A2-AC16583B12A8}"/>
              </c:ext>
            </c:extLst>
          </c:dPt>
          <c:dPt>
            <c:idx val="101"/>
            <c:bubble3D val="0"/>
            <c:extLst>
              <c:ext xmlns:c16="http://schemas.microsoft.com/office/drawing/2014/chart" uri="{C3380CC4-5D6E-409C-BE32-E72D297353CC}">
                <c16:uniqueId val="{00000009-ACF4-40E0-8415-8577B5F20A92}"/>
              </c:ext>
            </c:extLst>
          </c:dPt>
          <c:dPt>
            <c:idx val="104"/>
            <c:bubble3D val="0"/>
            <c:extLst>
              <c:ext xmlns:c16="http://schemas.microsoft.com/office/drawing/2014/chart" uri="{C3380CC4-5D6E-409C-BE32-E72D297353CC}">
                <c16:uniqueId val="{0000000B-77C8-4272-83A2-AC16583B12A8}"/>
              </c:ext>
            </c:extLst>
          </c:dPt>
          <c:dPt>
            <c:idx val="105"/>
            <c:bubble3D val="0"/>
            <c:extLst>
              <c:ext xmlns:c16="http://schemas.microsoft.com/office/drawing/2014/chart" uri="{C3380CC4-5D6E-409C-BE32-E72D297353CC}">
                <c16:uniqueId val="{0000000A-ACF4-40E0-8415-8577B5F20A92}"/>
              </c:ext>
            </c:extLst>
          </c:dPt>
          <c:dPt>
            <c:idx val="107"/>
            <c:bubble3D val="0"/>
            <c:extLst>
              <c:ext xmlns:c16="http://schemas.microsoft.com/office/drawing/2014/chart" uri="{C3380CC4-5D6E-409C-BE32-E72D297353CC}">
                <c16:uniqueId val="{0000000D-77C8-4272-83A2-AC16583B12A8}"/>
              </c:ext>
            </c:extLst>
          </c:dPt>
          <c:dPt>
            <c:idx val="108"/>
            <c:bubble3D val="0"/>
            <c:extLst>
              <c:ext xmlns:c16="http://schemas.microsoft.com/office/drawing/2014/chart" uri="{C3380CC4-5D6E-409C-BE32-E72D297353CC}">
                <c16:uniqueId val="{00000008-348E-4756-94FD-3388DDAA6064}"/>
              </c:ext>
            </c:extLst>
          </c:dPt>
          <c:dPt>
            <c:idx val="109"/>
            <c:bubble3D val="0"/>
            <c:extLst>
              <c:ext xmlns:c16="http://schemas.microsoft.com/office/drawing/2014/chart" uri="{C3380CC4-5D6E-409C-BE32-E72D297353CC}">
                <c16:uniqueId val="{0000000C-ACF4-40E0-8415-8577B5F20A92}"/>
              </c:ext>
            </c:extLst>
          </c:dPt>
          <c:dPt>
            <c:idx val="111"/>
            <c:bubble3D val="0"/>
            <c:extLst>
              <c:ext xmlns:c16="http://schemas.microsoft.com/office/drawing/2014/chart" uri="{C3380CC4-5D6E-409C-BE32-E72D297353CC}">
                <c16:uniqueId val="{0000000B-7922-45AA-AA13-48A5108AB0B0}"/>
              </c:ext>
            </c:extLst>
          </c:dPt>
          <c:dPt>
            <c:idx val="113"/>
            <c:bubble3D val="0"/>
            <c:extLst>
              <c:ext xmlns:c16="http://schemas.microsoft.com/office/drawing/2014/chart" uri="{C3380CC4-5D6E-409C-BE32-E72D297353CC}">
                <c16:uniqueId val="{0000000F-ACF4-40E0-8415-8577B5F20A92}"/>
              </c:ext>
            </c:extLst>
          </c:dPt>
          <c:dPt>
            <c:idx val="114"/>
            <c:bubble3D val="0"/>
            <c:extLst>
              <c:ext xmlns:c16="http://schemas.microsoft.com/office/drawing/2014/chart" uri="{C3380CC4-5D6E-409C-BE32-E72D297353CC}">
                <c16:uniqueId val="{00000012-77C8-4272-83A2-AC16583B12A8}"/>
              </c:ext>
            </c:extLst>
          </c:dPt>
          <c:dPt>
            <c:idx val="118"/>
            <c:bubble3D val="0"/>
            <c:extLst>
              <c:ext xmlns:c16="http://schemas.microsoft.com/office/drawing/2014/chart" uri="{C3380CC4-5D6E-409C-BE32-E72D297353CC}">
                <c16:uniqueId val="{0000000A-FC1B-4AF0-908E-6B889E1C1BA9}"/>
              </c:ext>
            </c:extLst>
          </c:dPt>
          <c:dPt>
            <c:idx val="121"/>
            <c:bubble3D val="0"/>
            <c:extLst>
              <c:ext xmlns:c16="http://schemas.microsoft.com/office/drawing/2014/chart" uri="{C3380CC4-5D6E-409C-BE32-E72D297353CC}">
                <c16:uniqueId val="{00000014-77C8-4272-83A2-AC16583B12A8}"/>
              </c:ext>
            </c:extLst>
          </c:dPt>
          <c:dPt>
            <c:idx val="128"/>
            <c:bubble3D val="0"/>
            <c:extLst>
              <c:ext xmlns:c16="http://schemas.microsoft.com/office/drawing/2014/chart" uri="{C3380CC4-5D6E-409C-BE32-E72D297353CC}">
                <c16:uniqueId val="{00000015-77C8-4272-83A2-AC16583B12A8}"/>
              </c:ext>
            </c:extLst>
          </c:dPt>
          <c:dPt>
            <c:idx val="131"/>
            <c:bubble3D val="0"/>
            <c:extLst>
              <c:ext xmlns:c16="http://schemas.microsoft.com/office/drawing/2014/chart" uri="{C3380CC4-5D6E-409C-BE32-E72D297353CC}">
                <c16:uniqueId val="{00000016-77C8-4272-83A2-AC16583B12A8}"/>
              </c:ext>
            </c:extLst>
          </c:dPt>
          <c:dPt>
            <c:idx val="140"/>
            <c:bubble3D val="0"/>
            <c:extLst>
              <c:ext xmlns:c16="http://schemas.microsoft.com/office/drawing/2014/chart" uri="{C3380CC4-5D6E-409C-BE32-E72D297353CC}">
                <c16:uniqueId val="{00000017-77C8-4272-83A2-AC16583B12A8}"/>
              </c:ext>
            </c:extLst>
          </c:dPt>
          <c:dPt>
            <c:idx val="144"/>
            <c:bubble3D val="0"/>
            <c:extLst>
              <c:ext xmlns:c16="http://schemas.microsoft.com/office/drawing/2014/chart" uri="{C3380CC4-5D6E-409C-BE32-E72D297353CC}">
                <c16:uniqueId val="{00000017-ACF4-40E0-8415-8577B5F20A92}"/>
              </c:ext>
            </c:extLst>
          </c:dPt>
          <c:dPt>
            <c:idx val="145"/>
            <c:bubble3D val="0"/>
            <c:extLst>
              <c:ext xmlns:c16="http://schemas.microsoft.com/office/drawing/2014/chart" uri="{C3380CC4-5D6E-409C-BE32-E72D297353CC}">
                <c16:uniqueId val="{00000019-77C8-4272-83A2-AC16583B12A8}"/>
              </c:ext>
            </c:extLst>
          </c:dPt>
          <c:dPt>
            <c:idx val="149"/>
            <c:bubble3D val="0"/>
            <c:extLst>
              <c:ext xmlns:c16="http://schemas.microsoft.com/office/drawing/2014/chart" uri="{C3380CC4-5D6E-409C-BE32-E72D297353CC}">
                <c16:uniqueId val="{00000019-ACF4-40E0-8415-8577B5F20A92}"/>
              </c:ext>
            </c:extLst>
          </c:dPt>
          <c:dPt>
            <c:idx val="152"/>
            <c:bubble3D val="0"/>
            <c:extLst>
              <c:ext xmlns:c16="http://schemas.microsoft.com/office/drawing/2014/chart" uri="{C3380CC4-5D6E-409C-BE32-E72D297353CC}">
                <c16:uniqueId val="{0000001B-77C8-4272-83A2-AC16583B12A8}"/>
              </c:ext>
            </c:extLst>
          </c:dPt>
          <c:dPt>
            <c:idx val="156"/>
            <c:bubble3D val="0"/>
            <c:extLst>
              <c:ext xmlns:c16="http://schemas.microsoft.com/office/drawing/2014/chart" uri="{C3380CC4-5D6E-409C-BE32-E72D297353CC}">
                <c16:uniqueId val="{00000019-6FD6-4300-8AFD-1F12761D816B}"/>
              </c:ext>
            </c:extLst>
          </c:dPt>
          <c:dPt>
            <c:idx val="158"/>
            <c:bubble3D val="0"/>
            <c:extLst>
              <c:ext xmlns:c16="http://schemas.microsoft.com/office/drawing/2014/chart" uri="{C3380CC4-5D6E-409C-BE32-E72D297353CC}">
                <c16:uniqueId val="{0000001D-77C8-4272-83A2-AC16583B12A8}"/>
              </c:ext>
            </c:extLst>
          </c:dPt>
          <c:dPt>
            <c:idx val="165"/>
            <c:marker>
              <c:symbol val="circle"/>
              <c:size val="5"/>
              <c:spPr>
                <a:noFill/>
                <a:ln>
                  <a:noFill/>
                </a:ln>
              </c:spPr>
            </c:marker>
            <c:bubble3D val="0"/>
            <c:extLst>
              <c:ext xmlns:c16="http://schemas.microsoft.com/office/drawing/2014/chart" uri="{C3380CC4-5D6E-409C-BE32-E72D297353CC}">
                <c16:uniqueId val="{0000001E-77C8-4272-83A2-AC16583B12A8}"/>
              </c:ext>
            </c:extLst>
          </c:dPt>
          <c:dPt>
            <c:idx val="168"/>
            <c:bubble3D val="0"/>
            <c:extLst>
              <c:ext xmlns:c16="http://schemas.microsoft.com/office/drawing/2014/chart" uri="{C3380CC4-5D6E-409C-BE32-E72D297353CC}">
                <c16:uniqueId val="{00000021-7ABC-4CD6-9D98-31476A739B8E}"/>
              </c:ext>
            </c:extLst>
          </c:dPt>
          <c:cat>
            <c:numRef>
              <c:f>Sheet1!$A$19:$A$187</c:f>
              <c:numCache>
                <c:formatCode>m/d/yyyy</c:formatCode>
                <c:ptCount val="169"/>
                <c:pt idx="0">
                  <c:v>40452</c:v>
                </c:pt>
                <c:pt idx="1">
                  <c:v>40483</c:v>
                </c:pt>
                <c:pt idx="2">
                  <c:v>40513</c:v>
                </c:pt>
                <c:pt idx="3">
                  <c:v>40544</c:v>
                </c:pt>
                <c:pt idx="4">
                  <c:v>40575</c:v>
                </c:pt>
                <c:pt idx="5">
                  <c:v>40603</c:v>
                </c:pt>
                <c:pt idx="6">
                  <c:v>40634</c:v>
                </c:pt>
                <c:pt idx="7">
                  <c:v>40664</c:v>
                </c:pt>
                <c:pt idx="8">
                  <c:v>40695</c:v>
                </c:pt>
                <c:pt idx="9">
                  <c:v>40725</c:v>
                </c:pt>
                <c:pt idx="10">
                  <c:v>40756</c:v>
                </c:pt>
                <c:pt idx="11">
                  <c:v>40787</c:v>
                </c:pt>
                <c:pt idx="12">
                  <c:v>40817</c:v>
                </c:pt>
                <c:pt idx="13">
                  <c:v>40848</c:v>
                </c:pt>
                <c:pt idx="14">
                  <c:v>40878</c:v>
                </c:pt>
                <c:pt idx="15">
                  <c:v>40909</c:v>
                </c:pt>
                <c:pt idx="16">
                  <c:v>40940</c:v>
                </c:pt>
                <c:pt idx="17">
                  <c:v>40969</c:v>
                </c:pt>
                <c:pt idx="18">
                  <c:v>41000</c:v>
                </c:pt>
                <c:pt idx="19">
                  <c:v>41030</c:v>
                </c:pt>
                <c:pt idx="20">
                  <c:v>41061</c:v>
                </c:pt>
                <c:pt idx="21">
                  <c:v>41091</c:v>
                </c:pt>
                <c:pt idx="22">
                  <c:v>41122</c:v>
                </c:pt>
                <c:pt idx="23">
                  <c:v>41153</c:v>
                </c:pt>
                <c:pt idx="24">
                  <c:v>41183</c:v>
                </c:pt>
                <c:pt idx="25">
                  <c:v>41214</c:v>
                </c:pt>
                <c:pt idx="26">
                  <c:v>41244</c:v>
                </c:pt>
                <c:pt idx="27">
                  <c:v>41275</c:v>
                </c:pt>
                <c:pt idx="28">
                  <c:v>41306</c:v>
                </c:pt>
                <c:pt idx="29">
                  <c:v>41334</c:v>
                </c:pt>
                <c:pt idx="30">
                  <c:v>41365</c:v>
                </c:pt>
                <c:pt idx="31">
                  <c:v>41395</c:v>
                </c:pt>
                <c:pt idx="32">
                  <c:v>41426</c:v>
                </c:pt>
                <c:pt idx="33">
                  <c:v>41456</c:v>
                </c:pt>
                <c:pt idx="34">
                  <c:v>41487</c:v>
                </c:pt>
                <c:pt idx="35">
                  <c:v>41518</c:v>
                </c:pt>
                <c:pt idx="36">
                  <c:v>41548</c:v>
                </c:pt>
                <c:pt idx="37">
                  <c:v>41579</c:v>
                </c:pt>
                <c:pt idx="38">
                  <c:v>41609</c:v>
                </c:pt>
                <c:pt idx="39">
                  <c:v>41640</c:v>
                </c:pt>
                <c:pt idx="40">
                  <c:v>41671</c:v>
                </c:pt>
                <c:pt idx="41">
                  <c:v>41699</c:v>
                </c:pt>
                <c:pt idx="42">
                  <c:v>41730</c:v>
                </c:pt>
                <c:pt idx="43">
                  <c:v>41760</c:v>
                </c:pt>
                <c:pt idx="44">
                  <c:v>41791</c:v>
                </c:pt>
                <c:pt idx="45">
                  <c:v>41821</c:v>
                </c:pt>
                <c:pt idx="46">
                  <c:v>41852</c:v>
                </c:pt>
                <c:pt idx="47">
                  <c:v>41883</c:v>
                </c:pt>
                <c:pt idx="48">
                  <c:v>41913</c:v>
                </c:pt>
                <c:pt idx="49">
                  <c:v>41944</c:v>
                </c:pt>
                <c:pt idx="50">
                  <c:v>41974</c:v>
                </c:pt>
                <c:pt idx="51">
                  <c:v>42005</c:v>
                </c:pt>
                <c:pt idx="52">
                  <c:v>42036</c:v>
                </c:pt>
                <c:pt idx="53">
                  <c:v>42064</c:v>
                </c:pt>
                <c:pt idx="54">
                  <c:v>42095</c:v>
                </c:pt>
                <c:pt idx="55">
                  <c:v>42125</c:v>
                </c:pt>
                <c:pt idx="56">
                  <c:v>42156</c:v>
                </c:pt>
                <c:pt idx="57">
                  <c:v>42186</c:v>
                </c:pt>
                <c:pt idx="58">
                  <c:v>42217</c:v>
                </c:pt>
                <c:pt idx="59">
                  <c:v>42248</c:v>
                </c:pt>
                <c:pt idx="60">
                  <c:v>42278</c:v>
                </c:pt>
                <c:pt idx="61">
                  <c:v>42309</c:v>
                </c:pt>
                <c:pt idx="62">
                  <c:v>42339</c:v>
                </c:pt>
                <c:pt idx="63">
                  <c:v>42370</c:v>
                </c:pt>
                <c:pt idx="64">
                  <c:v>42401</c:v>
                </c:pt>
                <c:pt idx="65">
                  <c:v>42430</c:v>
                </c:pt>
                <c:pt idx="66">
                  <c:v>42461</c:v>
                </c:pt>
                <c:pt idx="67">
                  <c:v>42491</c:v>
                </c:pt>
                <c:pt idx="68">
                  <c:v>42522</c:v>
                </c:pt>
                <c:pt idx="69">
                  <c:v>42552</c:v>
                </c:pt>
                <c:pt idx="70">
                  <c:v>42583</c:v>
                </c:pt>
                <c:pt idx="71">
                  <c:v>42614</c:v>
                </c:pt>
                <c:pt idx="72">
                  <c:v>42644</c:v>
                </c:pt>
                <c:pt idx="73">
                  <c:v>42675</c:v>
                </c:pt>
                <c:pt idx="74">
                  <c:v>42705</c:v>
                </c:pt>
                <c:pt idx="75">
                  <c:v>42736</c:v>
                </c:pt>
                <c:pt idx="76">
                  <c:v>42767</c:v>
                </c:pt>
                <c:pt idx="77">
                  <c:v>42795</c:v>
                </c:pt>
                <c:pt idx="78">
                  <c:v>42826</c:v>
                </c:pt>
                <c:pt idx="79">
                  <c:v>42856</c:v>
                </c:pt>
                <c:pt idx="80">
                  <c:v>42887</c:v>
                </c:pt>
                <c:pt idx="81">
                  <c:v>42917</c:v>
                </c:pt>
                <c:pt idx="82">
                  <c:v>42948</c:v>
                </c:pt>
                <c:pt idx="83">
                  <c:v>42979</c:v>
                </c:pt>
                <c:pt idx="84">
                  <c:v>43009</c:v>
                </c:pt>
                <c:pt idx="85">
                  <c:v>43040</c:v>
                </c:pt>
                <c:pt idx="86">
                  <c:v>43070</c:v>
                </c:pt>
                <c:pt idx="87">
                  <c:v>43101</c:v>
                </c:pt>
                <c:pt idx="88">
                  <c:v>43132</c:v>
                </c:pt>
                <c:pt idx="89">
                  <c:v>43160</c:v>
                </c:pt>
                <c:pt idx="90">
                  <c:v>43191</c:v>
                </c:pt>
                <c:pt idx="91">
                  <c:v>43221</c:v>
                </c:pt>
                <c:pt idx="92">
                  <c:v>43252</c:v>
                </c:pt>
                <c:pt idx="93">
                  <c:v>43282</c:v>
                </c:pt>
                <c:pt idx="94">
                  <c:v>43313</c:v>
                </c:pt>
                <c:pt idx="95">
                  <c:v>43344</c:v>
                </c:pt>
                <c:pt idx="96">
                  <c:v>43374</c:v>
                </c:pt>
                <c:pt idx="97">
                  <c:v>43405</c:v>
                </c:pt>
                <c:pt idx="98">
                  <c:v>43435</c:v>
                </c:pt>
                <c:pt idx="99">
                  <c:v>43466</c:v>
                </c:pt>
                <c:pt idx="100">
                  <c:v>43497</c:v>
                </c:pt>
                <c:pt idx="101">
                  <c:v>43525</c:v>
                </c:pt>
                <c:pt idx="102">
                  <c:v>43556</c:v>
                </c:pt>
                <c:pt idx="103">
                  <c:v>43586</c:v>
                </c:pt>
                <c:pt idx="104">
                  <c:v>43617</c:v>
                </c:pt>
                <c:pt idx="105">
                  <c:v>43647</c:v>
                </c:pt>
                <c:pt idx="106">
                  <c:v>43678</c:v>
                </c:pt>
                <c:pt idx="107">
                  <c:v>43709</c:v>
                </c:pt>
                <c:pt idx="108">
                  <c:v>43739</c:v>
                </c:pt>
                <c:pt idx="109">
                  <c:v>43770</c:v>
                </c:pt>
                <c:pt idx="110">
                  <c:v>43800</c:v>
                </c:pt>
                <c:pt idx="111">
                  <c:v>43831</c:v>
                </c:pt>
                <c:pt idx="112">
                  <c:v>43862</c:v>
                </c:pt>
                <c:pt idx="113">
                  <c:v>43891</c:v>
                </c:pt>
                <c:pt idx="114">
                  <c:v>43922</c:v>
                </c:pt>
                <c:pt idx="115">
                  <c:v>43952</c:v>
                </c:pt>
                <c:pt idx="116">
                  <c:v>43983</c:v>
                </c:pt>
                <c:pt idx="117">
                  <c:v>44013</c:v>
                </c:pt>
                <c:pt idx="118">
                  <c:v>44044</c:v>
                </c:pt>
                <c:pt idx="119">
                  <c:v>44075</c:v>
                </c:pt>
                <c:pt idx="120">
                  <c:v>44105</c:v>
                </c:pt>
                <c:pt idx="121">
                  <c:v>44136</c:v>
                </c:pt>
                <c:pt idx="122">
                  <c:v>44166</c:v>
                </c:pt>
                <c:pt idx="123">
                  <c:v>44197</c:v>
                </c:pt>
                <c:pt idx="124">
                  <c:v>44228</c:v>
                </c:pt>
                <c:pt idx="125">
                  <c:v>44256</c:v>
                </c:pt>
                <c:pt idx="126">
                  <c:v>44287</c:v>
                </c:pt>
                <c:pt idx="127">
                  <c:v>44317</c:v>
                </c:pt>
                <c:pt idx="128">
                  <c:v>44348</c:v>
                </c:pt>
                <c:pt idx="129">
                  <c:v>44378</c:v>
                </c:pt>
                <c:pt idx="130">
                  <c:v>44409</c:v>
                </c:pt>
                <c:pt idx="131">
                  <c:v>44440</c:v>
                </c:pt>
                <c:pt idx="132">
                  <c:v>44470</c:v>
                </c:pt>
                <c:pt idx="133">
                  <c:v>44501</c:v>
                </c:pt>
                <c:pt idx="134">
                  <c:v>44531</c:v>
                </c:pt>
                <c:pt idx="135">
                  <c:v>44562</c:v>
                </c:pt>
                <c:pt idx="136">
                  <c:v>44593</c:v>
                </c:pt>
                <c:pt idx="137">
                  <c:v>44621</c:v>
                </c:pt>
                <c:pt idx="138">
                  <c:v>44652</c:v>
                </c:pt>
                <c:pt idx="139">
                  <c:v>44682</c:v>
                </c:pt>
                <c:pt idx="140">
                  <c:v>44713</c:v>
                </c:pt>
                <c:pt idx="141">
                  <c:v>44743</c:v>
                </c:pt>
                <c:pt idx="142">
                  <c:v>44774</c:v>
                </c:pt>
                <c:pt idx="143">
                  <c:v>44805</c:v>
                </c:pt>
                <c:pt idx="144">
                  <c:v>44835</c:v>
                </c:pt>
                <c:pt idx="145">
                  <c:v>44866</c:v>
                </c:pt>
                <c:pt idx="146">
                  <c:v>44896</c:v>
                </c:pt>
                <c:pt idx="147">
                  <c:v>44927</c:v>
                </c:pt>
                <c:pt idx="148">
                  <c:v>44958</c:v>
                </c:pt>
                <c:pt idx="149">
                  <c:v>44986</c:v>
                </c:pt>
                <c:pt idx="150">
                  <c:v>45017</c:v>
                </c:pt>
                <c:pt idx="151">
                  <c:v>45047</c:v>
                </c:pt>
                <c:pt idx="152">
                  <c:v>45078</c:v>
                </c:pt>
                <c:pt idx="153">
                  <c:v>45108</c:v>
                </c:pt>
                <c:pt idx="154">
                  <c:v>45139</c:v>
                </c:pt>
                <c:pt idx="155">
                  <c:v>45170</c:v>
                </c:pt>
                <c:pt idx="156">
                  <c:v>45200</c:v>
                </c:pt>
                <c:pt idx="157">
                  <c:v>45231</c:v>
                </c:pt>
                <c:pt idx="158">
                  <c:v>45261</c:v>
                </c:pt>
                <c:pt idx="159">
                  <c:v>45292</c:v>
                </c:pt>
                <c:pt idx="160">
                  <c:v>45323</c:v>
                </c:pt>
                <c:pt idx="161">
                  <c:v>45352</c:v>
                </c:pt>
                <c:pt idx="162">
                  <c:v>45383</c:v>
                </c:pt>
                <c:pt idx="163">
                  <c:v>45413</c:v>
                </c:pt>
                <c:pt idx="164">
                  <c:v>45444</c:v>
                </c:pt>
                <c:pt idx="165">
                  <c:v>45474</c:v>
                </c:pt>
                <c:pt idx="166">
                  <c:v>45505</c:v>
                </c:pt>
                <c:pt idx="167">
                  <c:v>45536</c:v>
                </c:pt>
                <c:pt idx="168">
                  <c:v>45566</c:v>
                </c:pt>
              </c:numCache>
            </c:numRef>
          </c:cat>
          <c:val>
            <c:numRef>
              <c:f>Sheet1!$B$19:$B$187</c:f>
              <c:numCache>
                <c:formatCode>0.0</c:formatCode>
                <c:ptCount val="169"/>
                <c:pt idx="0">
                  <c:v>58.8</c:v>
                </c:pt>
                <c:pt idx="1">
                  <c:v>65.5</c:v>
                </c:pt>
                <c:pt idx="2">
                  <c:v>64.8</c:v>
                </c:pt>
                <c:pt idx="3">
                  <c:v>69.7</c:v>
                </c:pt>
                <c:pt idx="4">
                  <c:v>71.599999999999994</c:v>
                </c:pt>
                <c:pt idx="5">
                  <c:v>72.400000000000006</c:v>
                </c:pt>
                <c:pt idx="6">
                  <c:v>70.3</c:v>
                </c:pt>
                <c:pt idx="7">
                  <c:v>63.2</c:v>
                </c:pt>
                <c:pt idx="8">
                  <c:v>52.6</c:v>
                </c:pt>
                <c:pt idx="9">
                  <c:v>56.2</c:v>
                </c:pt>
                <c:pt idx="10">
                  <c:v>50</c:v>
                </c:pt>
                <c:pt idx="11">
                  <c:v>47.6</c:v>
                </c:pt>
                <c:pt idx="12">
                  <c:v>50.7</c:v>
                </c:pt>
                <c:pt idx="13">
                  <c:v>57.4</c:v>
                </c:pt>
                <c:pt idx="14">
                  <c:v>57.2</c:v>
                </c:pt>
                <c:pt idx="15">
                  <c:v>59</c:v>
                </c:pt>
                <c:pt idx="16">
                  <c:v>59.6</c:v>
                </c:pt>
                <c:pt idx="17">
                  <c:v>61.7</c:v>
                </c:pt>
                <c:pt idx="18">
                  <c:v>62.1</c:v>
                </c:pt>
                <c:pt idx="19">
                  <c:v>59.2</c:v>
                </c:pt>
                <c:pt idx="20">
                  <c:v>48.5</c:v>
                </c:pt>
                <c:pt idx="21">
                  <c:v>51.5</c:v>
                </c:pt>
                <c:pt idx="22">
                  <c:v>50.2</c:v>
                </c:pt>
                <c:pt idx="23">
                  <c:v>53</c:v>
                </c:pt>
                <c:pt idx="24">
                  <c:v>53.3</c:v>
                </c:pt>
                <c:pt idx="25">
                  <c:v>49.9</c:v>
                </c:pt>
                <c:pt idx="26">
                  <c:v>48.5</c:v>
                </c:pt>
                <c:pt idx="27">
                  <c:v>54.2</c:v>
                </c:pt>
                <c:pt idx="28">
                  <c:v>58.7</c:v>
                </c:pt>
                <c:pt idx="29">
                  <c:v>58</c:v>
                </c:pt>
                <c:pt idx="30">
                  <c:v>54</c:v>
                </c:pt>
                <c:pt idx="31">
                  <c:v>56.7</c:v>
                </c:pt>
                <c:pt idx="32">
                  <c:v>57.3</c:v>
                </c:pt>
                <c:pt idx="33">
                  <c:v>59.4</c:v>
                </c:pt>
                <c:pt idx="34">
                  <c:v>61</c:v>
                </c:pt>
                <c:pt idx="35">
                  <c:v>61.3</c:v>
                </c:pt>
                <c:pt idx="36">
                  <c:v>54</c:v>
                </c:pt>
                <c:pt idx="37">
                  <c:v>56.9</c:v>
                </c:pt>
                <c:pt idx="38">
                  <c:v>55.8</c:v>
                </c:pt>
                <c:pt idx="39">
                  <c:v>64.900000000000006</c:v>
                </c:pt>
                <c:pt idx="40">
                  <c:v>63.3</c:v>
                </c:pt>
                <c:pt idx="41">
                  <c:v>65.099999999999994</c:v>
                </c:pt>
                <c:pt idx="42">
                  <c:v>65.099999999999994</c:v>
                </c:pt>
                <c:pt idx="43">
                  <c:v>65.400000000000006</c:v>
                </c:pt>
                <c:pt idx="44">
                  <c:v>61.4</c:v>
                </c:pt>
                <c:pt idx="45">
                  <c:v>61.4</c:v>
                </c:pt>
                <c:pt idx="46">
                  <c:v>58.9</c:v>
                </c:pt>
                <c:pt idx="47">
                  <c:v>60.2</c:v>
                </c:pt>
                <c:pt idx="48">
                  <c:v>60.4</c:v>
                </c:pt>
                <c:pt idx="49">
                  <c:v>64.2</c:v>
                </c:pt>
                <c:pt idx="50">
                  <c:v>63.4</c:v>
                </c:pt>
                <c:pt idx="51">
                  <c:v>66.099999999999994</c:v>
                </c:pt>
                <c:pt idx="52">
                  <c:v>66.3</c:v>
                </c:pt>
                <c:pt idx="53">
                  <c:v>72.099999999999994</c:v>
                </c:pt>
                <c:pt idx="54">
                  <c:v>70.7</c:v>
                </c:pt>
                <c:pt idx="55">
                  <c:v>67.5</c:v>
                </c:pt>
                <c:pt idx="56">
                  <c:v>63</c:v>
                </c:pt>
                <c:pt idx="57">
                  <c:v>62.6</c:v>
                </c:pt>
                <c:pt idx="58">
                  <c:v>67.400000000000006</c:v>
                </c:pt>
                <c:pt idx="59">
                  <c:v>61.1</c:v>
                </c:pt>
                <c:pt idx="60">
                  <c:v>58.7</c:v>
                </c:pt>
                <c:pt idx="61">
                  <c:v>60.2</c:v>
                </c:pt>
                <c:pt idx="62">
                  <c:v>60.2</c:v>
                </c:pt>
                <c:pt idx="63">
                  <c:v>54</c:v>
                </c:pt>
                <c:pt idx="64">
                  <c:v>48.3</c:v>
                </c:pt>
                <c:pt idx="65">
                  <c:v>51.6</c:v>
                </c:pt>
                <c:pt idx="66">
                  <c:v>59.1</c:v>
                </c:pt>
                <c:pt idx="67">
                  <c:v>55.1</c:v>
                </c:pt>
                <c:pt idx="68">
                  <c:v>52.3</c:v>
                </c:pt>
                <c:pt idx="69">
                  <c:v>52.5</c:v>
                </c:pt>
                <c:pt idx="70">
                  <c:v>54.8</c:v>
                </c:pt>
                <c:pt idx="71">
                  <c:v>53.8</c:v>
                </c:pt>
                <c:pt idx="72">
                  <c:v>56</c:v>
                </c:pt>
                <c:pt idx="73">
                  <c:v>54.6</c:v>
                </c:pt>
                <c:pt idx="74">
                  <c:v>67.5</c:v>
                </c:pt>
                <c:pt idx="75">
                  <c:v>73.400000000000006</c:v>
                </c:pt>
                <c:pt idx="76">
                  <c:v>72.2</c:v>
                </c:pt>
                <c:pt idx="77">
                  <c:v>71.099999999999994</c:v>
                </c:pt>
                <c:pt idx="78">
                  <c:v>65.8</c:v>
                </c:pt>
                <c:pt idx="79">
                  <c:v>63.2</c:v>
                </c:pt>
                <c:pt idx="80">
                  <c:v>63.5</c:v>
                </c:pt>
                <c:pt idx="81">
                  <c:v>63.5</c:v>
                </c:pt>
                <c:pt idx="82">
                  <c:v>64.400000000000006</c:v>
                </c:pt>
                <c:pt idx="83">
                  <c:v>63.7</c:v>
                </c:pt>
                <c:pt idx="84">
                  <c:v>63.7</c:v>
                </c:pt>
                <c:pt idx="85">
                  <c:v>67</c:v>
                </c:pt>
                <c:pt idx="86">
                  <c:v>69.400000000000006</c:v>
                </c:pt>
                <c:pt idx="87">
                  <c:v>75.3</c:v>
                </c:pt>
                <c:pt idx="88">
                  <c:v>73.2</c:v>
                </c:pt>
                <c:pt idx="89">
                  <c:v>72.2</c:v>
                </c:pt>
                <c:pt idx="90">
                  <c:v>68.3</c:v>
                </c:pt>
                <c:pt idx="91">
                  <c:v>64.599999999999994</c:v>
                </c:pt>
                <c:pt idx="92">
                  <c:v>66.2</c:v>
                </c:pt>
                <c:pt idx="93">
                  <c:v>62.8</c:v>
                </c:pt>
                <c:pt idx="94">
                  <c:v>60.7</c:v>
                </c:pt>
                <c:pt idx="95">
                  <c:v>65.5</c:v>
                </c:pt>
                <c:pt idx="96">
                  <c:v>63.2</c:v>
                </c:pt>
                <c:pt idx="97">
                  <c:v>58.5</c:v>
                </c:pt>
                <c:pt idx="98">
                  <c:v>55.5</c:v>
                </c:pt>
                <c:pt idx="99">
                  <c:v>53.4</c:v>
                </c:pt>
                <c:pt idx="100">
                  <c:v>56.7</c:v>
                </c:pt>
                <c:pt idx="101">
                  <c:v>60.4</c:v>
                </c:pt>
                <c:pt idx="102">
                  <c:v>58.3</c:v>
                </c:pt>
                <c:pt idx="103">
                  <c:v>59.2</c:v>
                </c:pt>
                <c:pt idx="104">
                  <c:v>52.8</c:v>
                </c:pt>
                <c:pt idx="105">
                  <c:v>57.9</c:v>
                </c:pt>
                <c:pt idx="106">
                  <c:v>58.9</c:v>
                </c:pt>
                <c:pt idx="107">
                  <c:v>54.7</c:v>
                </c:pt>
                <c:pt idx="108">
                  <c:v>51.4</c:v>
                </c:pt>
                <c:pt idx="109">
                  <c:v>54.9</c:v>
                </c:pt>
                <c:pt idx="110">
                  <c:v>56.2</c:v>
                </c:pt>
                <c:pt idx="111">
                  <c:v>59.9</c:v>
                </c:pt>
                <c:pt idx="112">
                  <c:v>58.7</c:v>
                </c:pt>
                <c:pt idx="113">
                  <c:v>46</c:v>
                </c:pt>
                <c:pt idx="114">
                  <c:v>22.3</c:v>
                </c:pt>
                <c:pt idx="115">
                  <c:v>25.8</c:v>
                </c:pt>
                <c:pt idx="116">
                  <c:v>45.8</c:v>
                </c:pt>
                <c:pt idx="117">
                  <c:v>45.3</c:v>
                </c:pt>
                <c:pt idx="118">
                  <c:v>48.4</c:v>
                </c:pt>
                <c:pt idx="119">
                  <c:v>56.6</c:v>
                </c:pt>
                <c:pt idx="120">
                  <c:v>55</c:v>
                </c:pt>
                <c:pt idx="121">
                  <c:v>56.1</c:v>
                </c:pt>
                <c:pt idx="122">
                  <c:v>59.7</c:v>
                </c:pt>
                <c:pt idx="123">
                  <c:v>59.6</c:v>
                </c:pt>
                <c:pt idx="124">
                  <c:v>64.400000000000006</c:v>
                </c:pt>
                <c:pt idx="125">
                  <c:v>67.7</c:v>
                </c:pt>
                <c:pt idx="126">
                  <c:v>76.099999999999994</c:v>
                </c:pt>
                <c:pt idx="127">
                  <c:v>72.099999999999994</c:v>
                </c:pt>
                <c:pt idx="128">
                  <c:v>71.3</c:v>
                </c:pt>
                <c:pt idx="129">
                  <c:v>72.900000000000006</c:v>
                </c:pt>
                <c:pt idx="130">
                  <c:v>66.599999999999994</c:v>
                </c:pt>
                <c:pt idx="131">
                  <c:v>60.5</c:v>
                </c:pt>
                <c:pt idx="132">
                  <c:v>61.1</c:v>
                </c:pt>
                <c:pt idx="133">
                  <c:v>64.599999999999994</c:v>
                </c:pt>
                <c:pt idx="134">
                  <c:v>63.9</c:v>
                </c:pt>
                <c:pt idx="135">
                  <c:v>63.9</c:v>
                </c:pt>
                <c:pt idx="136">
                  <c:v>61.8</c:v>
                </c:pt>
                <c:pt idx="137">
                  <c:v>58.2</c:v>
                </c:pt>
                <c:pt idx="138">
                  <c:v>56.1</c:v>
                </c:pt>
                <c:pt idx="139">
                  <c:v>49.6</c:v>
                </c:pt>
                <c:pt idx="140">
                  <c:v>50.9</c:v>
                </c:pt>
                <c:pt idx="141">
                  <c:v>46.1</c:v>
                </c:pt>
                <c:pt idx="142">
                  <c:v>50</c:v>
                </c:pt>
                <c:pt idx="143">
                  <c:v>48.7</c:v>
                </c:pt>
                <c:pt idx="144">
                  <c:v>44.9</c:v>
                </c:pt>
                <c:pt idx="145">
                  <c:v>43.7</c:v>
                </c:pt>
                <c:pt idx="146">
                  <c:v>45.9</c:v>
                </c:pt>
                <c:pt idx="147">
                  <c:v>48.5</c:v>
                </c:pt>
                <c:pt idx="148">
                  <c:v>51.8</c:v>
                </c:pt>
                <c:pt idx="149">
                  <c:v>50.3</c:v>
                </c:pt>
                <c:pt idx="150">
                  <c:v>47</c:v>
                </c:pt>
                <c:pt idx="151">
                  <c:v>40.6</c:v>
                </c:pt>
                <c:pt idx="152">
                  <c:v>44.1</c:v>
                </c:pt>
                <c:pt idx="153">
                  <c:v>46.4</c:v>
                </c:pt>
                <c:pt idx="154">
                  <c:v>50.4</c:v>
                </c:pt>
                <c:pt idx="155">
                  <c:v>50.3</c:v>
                </c:pt>
                <c:pt idx="156">
                  <c:v>40.799999999999997</c:v>
                </c:pt>
                <c:pt idx="157">
                  <c:v>42.8</c:v>
                </c:pt>
                <c:pt idx="158">
                  <c:v>42.5</c:v>
                </c:pt>
                <c:pt idx="159">
                  <c:v>48.6</c:v>
                </c:pt>
                <c:pt idx="160">
                  <c:v>51.7</c:v>
                </c:pt>
                <c:pt idx="161">
                  <c:v>55.2</c:v>
                </c:pt>
                <c:pt idx="162">
                  <c:v>52.9</c:v>
                </c:pt>
                <c:pt idx="163">
                  <c:v>50.7</c:v>
                </c:pt>
                <c:pt idx="164">
                  <c:v>50.2</c:v>
                </c:pt>
                <c:pt idx="165">
                  <c:v>50.7</c:v>
                </c:pt>
                <c:pt idx="166">
                  <c:v>58.4</c:v>
                </c:pt>
                <c:pt idx="167">
                  <c:v>61.9</c:v>
                </c:pt>
                <c:pt idx="168">
                  <c:v>61.8</c:v>
                </c:pt>
              </c:numCache>
            </c:numRef>
          </c:val>
          <c:smooth val="1"/>
          <c:extLst>
            <c:ext xmlns:c16="http://schemas.microsoft.com/office/drawing/2014/chart" uri="{C3380CC4-5D6E-409C-BE32-E72D297353CC}">
              <c16:uniqueId val="{00000017-FC1B-4AF0-908E-6B889E1C1BA9}"/>
            </c:ext>
          </c:extLst>
        </c:ser>
        <c:dLbls>
          <c:showLegendKey val="0"/>
          <c:showVal val="0"/>
          <c:showCatName val="0"/>
          <c:showSerName val="0"/>
          <c:showPercent val="0"/>
          <c:showBubbleSize val="0"/>
        </c:dLbls>
        <c:smooth val="0"/>
        <c:axId val="433746840"/>
        <c:axId val="433746448"/>
      </c:lineChart>
      <c:dateAx>
        <c:axId val="433746840"/>
        <c:scaling>
          <c:orientation val="minMax"/>
          <c:max val="45566"/>
          <c:min val="42278"/>
        </c:scaling>
        <c:delete val="0"/>
        <c:axPos val="b"/>
        <c:numFmt formatCode="mmm\ yy" sourceLinked="0"/>
        <c:majorTickMark val="none"/>
        <c:minorTickMark val="none"/>
        <c:tickLblPos val="low"/>
        <c:spPr>
          <a:ln>
            <a:noFill/>
          </a:ln>
        </c:spPr>
        <c:txPr>
          <a:bodyPr rot="0"/>
          <a:lstStyle/>
          <a:p>
            <a:pPr>
              <a:defRPr sz="1050">
                <a:solidFill>
                  <a:schemeClr val="tx2">
                    <a:lumMod val="25000"/>
                  </a:schemeClr>
                </a:solidFill>
                <a:latin typeface="+mn-lt"/>
              </a:defRPr>
            </a:pPr>
            <a:endParaRPr lang="en-US"/>
          </a:p>
        </c:txPr>
        <c:crossAx val="433746448"/>
        <c:crosses val="autoZero"/>
        <c:auto val="1"/>
        <c:lblOffset val="0"/>
        <c:baseTimeUnit val="months"/>
        <c:majorUnit val="1"/>
        <c:majorTimeUnit val="years"/>
      </c:dateAx>
      <c:valAx>
        <c:axId val="433746448"/>
        <c:scaling>
          <c:orientation val="minMax"/>
          <c:max val="80"/>
          <c:min val="20"/>
        </c:scaling>
        <c:delete val="0"/>
        <c:axPos val="l"/>
        <c:majorGridlines>
          <c:spPr>
            <a:ln>
              <a:solidFill>
                <a:srgbClr val="D9D9D9"/>
              </a:solidFill>
              <a:prstDash val="sysDot"/>
            </a:ln>
          </c:spPr>
        </c:majorGridlines>
        <c:numFmt formatCode="General" sourceLinked="0"/>
        <c:majorTickMark val="none"/>
        <c:minorTickMark val="none"/>
        <c:tickLblPos val="nextTo"/>
        <c:spPr>
          <a:ln>
            <a:noFill/>
          </a:ln>
        </c:spPr>
        <c:txPr>
          <a:bodyPr/>
          <a:lstStyle/>
          <a:p>
            <a:pPr>
              <a:defRPr sz="1050">
                <a:solidFill>
                  <a:schemeClr val="tx2">
                    <a:lumMod val="25000"/>
                  </a:schemeClr>
                </a:solidFill>
                <a:latin typeface="+mn-lt"/>
              </a:defRPr>
            </a:pPr>
            <a:endParaRPr lang="en-US"/>
          </a:p>
        </c:txPr>
        <c:crossAx val="433746840"/>
        <c:crosses val="autoZero"/>
        <c:crossBetween val="between"/>
        <c:majorUnit val="10"/>
      </c:valAx>
    </c:plotArea>
    <c:plotVisOnly val="1"/>
    <c:dispBlanksAs val="gap"/>
    <c:showDLblsOverMax val="0"/>
  </c:chart>
  <c:txPr>
    <a:bodyPr/>
    <a:lstStyle/>
    <a:p>
      <a:pPr>
        <a:defRPr sz="1800"/>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0.1557</cdr:x>
      <cdr:y>0.6288</cdr:y>
    </cdr:from>
    <cdr:to>
      <cdr:x>0.16602</cdr:x>
      <cdr:y>0.9296</cdr:y>
    </cdr:to>
    <cdr:sp macro="" textlink="">
      <cdr:nvSpPr>
        <cdr:cNvPr id="2" name="Arrow: Down 1">
          <a:extLst xmlns:a="http://schemas.openxmlformats.org/drawingml/2006/main">
            <a:ext uri="{FF2B5EF4-FFF2-40B4-BE49-F238E27FC236}">
              <a16:creationId xmlns:a16="http://schemas.microsoft.com/office/drawing/2014/main" id="{95DB9CD3-BFBD-B3CA-3737-966C6346363C}"/>
            </a:ext>
          </a:extLst>
        </cdr:cNvPr>
        <cdr:cNvSpPr/>
      </cdr:nvSpPr>
      <cdr:spPr>
        <a:xfrm xmlns:a="http://schemas.openxmlformats.org/drawingml/2006/main">
          <a:off x="1318005" y="2498716"/>
          <a:ext cx="87342" cy="1195297"/>
        </a:xfrm>
        <a:prstGeom xmlns:a="http://schemas.openxmlformats.org/drawingml/2006/main" prst="downArrow">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0.19979</cdr:x>
      <cdr:y>0.03908</cdr:y>
    </cdr:from>
    <cdr:to>
      <cdr:x>0.21059</cdr:x>
      <cdr:y>0.33988</cdr:y>
    </cdr:to>
    <cdr:sp macro="" textlink="">
      <cdr:nvSpPr>
        <cdr:cNvPr id="3" name="Arrow: Down 2">
          <a:extLst xmlns:a="http://schemas.openxmlformats.org/drawingml/2006/main">
            <a:ext uri="{FF2B5EF4-FFF2-40B4-BE49-F238E27FC236}">
              <a16:creationId xmlns:a16="http://schemas.microsoft.com/office/drawing/2014/main" id="{4BB283F3-81C2-0670-196F-BFFC4B63DAFD}"/>
            </a:ext>
          </a:extLst>
        </cdr:cNvPr>
        <cdr:cNvSpPr/>
      </cdr:nvSpPr>
      <cdr:spPr>
        <a:xfrm xmlns:a="http://schemas.openxmlformats.org/drawingml/2006/main" rot="10800000">
          <a:off x="1691171" y="155307"/>
          <a:ext cx="91440" cy="1195297"/>
        </a:xfrm>
        <a:prstGeom xmlns:a="http://schemas.openxmlformats.org/drawingml/2006/main" prst="downArrow">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1967" cy="466912"/>
          </a:xfrm>
          <a:prstGeom prst="rect">
            <a:avLst/>
          </a:prstGeom>
        </p:spPr>
        <p:txBody>
          <a:bodyPr vert="horz" lIns="93287" tIns="46643" rIns="93287" bIns="46643" rtlCol="0"/>
          <a:lstStyle>
            <a:lvl1pPr algn="l">
              <a:defRPr sz="1200"/>
            </a:lvl1pPr>
          </a:lstStyle>
          <a:p>
            <a:endParaRPr lang="en-US"/>
          </a:p>
        </p:txBody>
      </p:sp>
      <p:sp>
        <p:nvSpPr>
          <p:cNvPr id="3" name="Date Placeholder 2"/>
          <p:cNvSpPr>
            <a:spLocks noGrp="1"/>
          </p:cNvSpPr>
          <p:nvPr>
            <p:ph type="dt" idx="1"/>
          </p:nvPr>
        </p:nvSpPr>
        <p:spPr>
          <a:xfrm>
            <a:off x="3976333" y="1"/>
            <a:ext cx="3041967" cy="466912"/>
          </a:xfrm>
          <a:prstGeom prst="rect">
            <a:avLst/>
          </a:prstGeom>
        </p:spPr>
        <p:txBody>
          <a:bodyPr vert="horz" lIns="93287" tIns="46643" rIns="93287" bIns="46643" rtlCol="0"/>
          <a:lstStyle>
            <a:lvl1pPr algn="r">
              <a:defRPr sz="1200"/>
            </a:lvl1pPr>
          </a:lstStyle>
          <a:p>
            <a:fld id="{693D7075-4BF1-43BF-A94A-2F4F88831037}" type="datetimeFigureOut">
              <a:rPr lang="en-US" smtClean="0"/>
              <a:t>10/23/2024</a:t>
            </a:fld>
            <a:endParaRPr lang="en-US"/>
          </a:p>
        </p:txBody>
      </p:sp>
      <p:sp>
        <p:nvSpPr>
          <p:cNvPr id="4" name="Slide Image Placeholder 3"/>
          <p:cNvSpPr>
            <a:spLocks noGrp="1" noRot="1" noChangeAspect="1"/>
          </p:cNvSpPr>
          <p:nvPr>
            <p:ph type="sldImg" idx="2"/>
          </p:nvPr>
        </p:nvSpPr>
        <p:spPr>
          <a:xfrm>
            <a:off x="1417638" y="1163638"/>
            <a:ext cx="4184650" cy="3140075"/>
          </a:xfrm>
          <a:prstGeom prst="rect">
            <a:avLst/>
          </a:prstGeom>
          <a:noFill/>
          <a:ln w="12700">
            <a:solidFill>
              <a:prstClr val="black"/>
            </a:solidFill>
          </a:ln>
        </p:spPr>
        <p:txBody>
          <a:bodyPr vert="horz" lIns="93287" tIns="46643" rIns="93287" bIns="46643"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3" rIns="93287" bIns="4664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9014"/>
            <a:ext cx="3041967" cy="466911"/>
          </a:xfrm>
          <a:prstGeom prst="rect">
            <a:avLst/>
          </a:prstGeom>
        </p:spPr>
        <p:txBody>
          <a:bodyPr vert="horz" lIns="93287" tIns="46643" rIns="93287" bIns="46643"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7" cy="466911"/>
          </a:xfrm>
          <a:prstGeom prst="rect">
            <a:avLst/>
          </a:prstGeom>
        </p:spPr>
        <p:txBody>
          <a:bodyPr vert="horz" lIns="93287" tIns="46643" rIns="93287" bIns="46643" rtlCol="0" anchor="b"/>
          <a:lstStyle>
            <a:lvl1pPr algn="r">
              <a:defRPr sz="1200"/>
            </a:lvl1pPr>
          </a:lstStyle>
          <a:p>
            <a:fld id="{4E1A7EEB-C595-4307-8421-5BEF77CBD15A}" type="slidenum">
              <a:rPr lang="en-US" smtClean="0"/>
              <a:t>‹#›</a:t>
            </a:fld>
            <a:endParaRPr lang="en-US"/>
          </a:p>
        </p:txBody>
      </p:sp>
    </p:spTree>
    <p:extLst>
      <p:ext uri="{BB962C8B-B14F-4D97-AF65-F5344CB8AC3E}">
        <p14:creationId xmlns:p14="http://schemas.microsoft.com/office/powerpoint/2010/main" val="243123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lfaonline.org/home"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elfaonline.org/knowledge-hub/monthly-leasing-and-finance-index"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4650" cy="3140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2868">
              <a:defRPr/>
            </a:pPr>
            <a:fld id="{55586B31-EAB4-4999-9785-5C09EB323F6E}" type="slidenum">
              <a:rPr lang="en-US" sz="1800" kern="0">
                <a:solidFill>
                  <a:prstClr val="black"/>
                </a:solidFill>
              </a:rPr>
              <a:pPr defTabSz="932868">
                <a:defRPr/>
              </a:pPr>
              <a:t>1</a:t>
            </a:fld>
            <a:endParaRPr lang="en-US" sz="1800" kern="0">
              <a:solidFill>
                <a:prstClr val="black"/>
              </a:solidFill>
            </a:endParaRPr>
          </a:p>
        </p:txBody>
      </p:sp>
    </p:spTree>
    <p:extLst>
      <p:ext uri="{BB962C8B-B14F-4D97-AF65-F5344CB8AC3E}">
        <p14:creationId xmlns:p14="http://schemas.microsoft.com/office/powerpoint/2010/main" val="3444368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377" rtl="0" eaLnBrk="1" fontAlgn="auto" latinLnBrk="0" hangingPunct="1">
              <a:lnSpc>
                <a:spcPct val="105000"/>
              </a:lnSpc>
              <a:spcBef>
                <a:spcPts val="0"/>
              </a:spcBef>
              <a:spcAft>
                <a:spcPts val="500"/>
              </a:spcAft>
              <a:buClrTx/>
              <a:buSzTx/>
              <a:buFontTx/>
              <a:buNone/>
              <a:tabLst/>
              <a:defRPr/>
            </a:pPr>
            <a:r>
              <a:rPr lang="en-US" sz="1200" dirty="0">
                <a:solidFill>
                  <a:srgbClr val="000000"/>
                </a:solidFill>
                <a:latin typeface="Lucida Sans" panose="020B0602030504020204" pitchFamily="34" charset="0"/>
                <a:cs typeface="Arial" panose="020B0604020202020204" pitchFamily="34" charset="0"/>
              </a:rPr>
              <a:t>After three consecutive weak quarters, </a:t>
            </a:r>
            <a:r>
              <a:rPr lang="en-US" dirty="0">
                <a:solidFill>
                  <a:srgbClr val="000000"/>
                </a:solidFill>
                <a:latin typeface="Lucida Sans" panose="020B0602030504020204" pitchFamily="34" charset="0"/>
              </a:rPr>
              <a:t>E&amp;S investment accelerated in Q2, expanding at a rate of 7.0% (annualized) after growing 4.0% in Q1.</a:t>
            </a:r>
            <a:r>
              <a:rPr lang="en-US" sz="1200" dirty="0">
                <a:solidFill>
                  <a:srgbClr val="000000"/>
                </a:solidFill>
                <a:latin typeface="Lucida Sans" panose="020B0602030504020204" pitchFamily="34" charset="0"/>
                <a:cs typeface="Arial" panose="020B0604020202020204" pitchFamily="34" charset="0"/>
              </a:rPr>
              <a:t> Aircraft investment was primarily responsible for the improvement, along with information processing equipment. Industrial equipment contracted modestly.</a:t>
            </a:r>
          </a:p>
          <a:p>
            <a:endParaRPr lang="en-US" dirty="0"/>
          </a:p>
          <a:p>
            <a:r>
              <a:rPr lang="en-US" dirty="0"/>
              <a:t>The Foundation expects real </a:t>
            </a:r>
            <a:r>
              <a:rPr lang="en-US" baseline="0" dirty="0"/>
              <a:t>equipment and software investment to moderate in the latter half of 2024 and is expected to grow at a 4.4% annualized pace across 2024.</a:t>
            </a:r>
          </a:p>
        </p:txBody>
      </p:sp>
      <p:sp>
        <p:nvSpPr>
          <p:cNvPr id="4" name="Slide Number Placeholder 3"/>
          <p:cNvSpPr>
            <a:spLocks noGrp="1"/>
          </p:cNvSpPr>
          <p:nvPr>
            <p:ph type="sldNum" sz="quarter" idx="10"/>
          </p:nvPr>
        </p:nvSpPr>
        <p:spPr/>
        <p:txBody>
          <a:bodyPr/>
          <a:lstStyle/>
          <a:p>
            <a:fld id="{4E1A7EEB-C595-4307-8421-5BEF77CBD15A}" type="slidenum">
              <a:rPr lang="en-US" smtClean="0"/>
              <a:t>10</a:t>
            </a:fld>
            <a:endParaRPr lang="en-US"/>
          </a:p>
        </p:txBody>
      </p:sp>
    </p:spTree>
    <p:extLst>
      <p:ext uri="{BB962C8B-B14F-4D97-AF65-F5344CB8AC3E}">
        <p14:creationId xmlns:p14="http://schemas.microsoft.com/office/powerpoint/2010/main" val="563590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ELFA’s Monthly Leasing</a:t>
            </a:r>
            <a:r>
              <a:rPr lang="en-US" baseline="0" dirty="0"/>
              <a:t> and Finance Index, new business volume was $9.2 billion in August, down 10% from August 2023. </a:t>
            </a:r>
          </a:p>
          <a:p>
            <a:endParaRPr lang="en-US" baseline="0" dirty="0"/>
          </a:p>
          <a:p>
            <a:r>
              <a:rPr lang="en-US" b="0" u="none" baseline="0" dirty="0"/>
              <a:t>Note: </a:t>
            </a:r>
            <a:r>
              <a:rPr lang="en-US" b="0" i="0" u="none" dirty="0">
                <a:solidFill>
                  <a:srgbClr val="333333"/>
                </a:solidFill>
                <a:effectLst/>
                <a:latin typeface="Lato" panose="020F0502020204030203" pitchFamily="34" charset="0"/>
              </a:rPr>
              <a:t>The </a:t>
            </a:r>
            <a:r>
              <a:rPr lang="en-US" b="0" i="0" u="none" strike="noStrike" dirty="0">
                <a:solidFill>
                  <a:srgbClr val="94303C"/>
                </a:solidFill>
                <a:effectLst/>
                <a:latin typeface="Lato" panose="020F0502020204030203" pitchFamily="34" charset="0"/>
                <a:hlinkClick r:id="rId3"/>
              </a:rPr>
              <a:t>Equipment Leasing and Finance Association</a:t>
            </a:r>
            <a:r>
              <a:rPr lang="en-US" b="0" i="0" u="none" dirty="0">
                <a:solidFill>
                  <a:srgbClr val="333333"/>
                </a:solidFill>
                <a:effectLst/>
                <a:latin typeface="Lato" panose="020F0502020204030203" pitchFamily="34" charset="0"/>
              </a:rPr>
              <a:t>’s (ELFA) </a:t>
            </a:r>
            <a:r>
              <a:rPr lang="en-US" b="0" i="0" u="none" strike="noStrike" dirty="0">
                <a:solidFill>
                  <a:srgbClr val="94303C"/>
                </a:solidFill>
                <a:effectLst/>
                <a:latin typeface="Lato" panose="020F0502020204030203" pitchFamily="34" charset="0"/>
                <a:hlinkClick r:id="rId4"/>
              </a:rPr>
              <a:t>Monthly Leasing and Finance Index (MLFI-25)</a:t>
            </a:r>
            <a:r>
              <a:rPr lang="en-US" b="0" i="0" u="none" dirty="0">
                <a:solidFill>
                  <a:srgbClr val="333333"/>
                </a:solidFill>
                <a:effectLst/>
                <a:latin typeface="Lato" panose="020F0502020204030203" pitchFamily="34" charset="0"/>
              </a:rPr>
              <a:t>, a survey of economic activity from 25 companies representing a cross section of the $1 trillion equipment finance sector</a:t>
            </a:r>
            <a:endParaRPr lang="en-US" b="0" u="none" baseline="0" dirty="0"/>
          </a:p>
        </p:txBody>
      </p:sp>
      <p:sp>
        <p:nvSpPr>
          <p:cNvPr id="4" name="Slide Number Placeholder 3"/>
          <p:cNvSpPr>
            <a:spLocks noGrp="1"/>
          </p:cNvSpPr>
          <p:nvPr>
            <p:ph type="sldNum" sz="quarter" idx="10"/>
          </p:nvPr>
        </p:nvSpPr>
        <p:spPr/>
        <p:txBody>
          <a:bodyPr/>
          <a:lstStyle/>
          <a:p>
            <a:fld id="{6E7DE7A7-C3F3-40E7-9F8F-CA0964D196F2}" type="slidenum">
              <a:rPr lang="en-US" smtClean="0"/>
              <a:t>11</a:t>
            </a:fld>
            <a:endParaRPr lang="en-US"/>
          </a:p>
        </p:txBody>
      </p:sp>
    </p:spTree>
    <p:extLst>
      <p:ext uri="{BB962C8B-B14F-4D97-AF65-F5344CB8AC3E}">
        <p14:creationId xmlns:p14="http://schemas.microsoft.com/office/powerpoint/2010/main" val="1482943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According to ELFA’s Monthly Leasing</a:t>
            </a:r>
            <a:r>
              <a:rPr lang="en-US" baseline="0" dirty="0"/>
              <a:t> and Finance Index, </a:t>
            </a:r>
            <a:r>
              <a:rPr lang="en-US" sz="1200" dirty="0">
                <a:latin typeface="Lucida Sans" panose="020B0602030504020204" pitchFamily="34" charset="0"/>
              </a:rPr>
              <a:t>new business volume (NBV) totaled $9.2 billion in August, down 10% on a Y/Y basis. Year-to-date, NBV was up 3.5% compared to August 2023.</a:t>
            </a:r>
            <a:endParaRPr lang="en-US" baseline="0" dirty="0"/>
          </a:p>
          <a:p>
            <a:pPr marL="0" indent="0">
              <a:buFont typeface="Arial" panose="020B0604020202020204" pitchFamily="34" charset="0"/>
              <a:buNone/>
            </a:pPr>
            <a:endParaRPr lang="en-US" b="0" i="0" dirty="0">
              <a:solidFill>
                <a:srgbClr val="333333"/>
              </a:solidFill>
              <a:effectLst/>
              <a:latin typeface="Lato" panose="020F0502020204030203" pitchFamily="34" charset="0"/>
            </a:endParaRPr>
          </a:p>
          <a:p>
            <a:pPr marL="171381" indent="-171381">
              <a:buFont typeface="Arial" panose="020B0604020202020204" pitchFamily="34" charset="0"/>
              <a:buChar char="•"/>
            </a:pPr>
            <a:r>
              <a:rPr lang="en-US" baseline="0" dirty="0"/>
              <a:t>Portfolio </a:t>
            </a:r>
            <a:r>
              <a:rPr lang="en-US" sz="1200" dirty="0">
                <a:latin typeface="Lucida Sans" panose="020B0602030504020204" pitchFamily="34" charset="0"/>
              </a:rPr>
              <a:t>performance improved slightly but remains slightly weaker compared to a year ago</a:t>
            </a:r>
            <a:r>
              <a:rPr lang="en-US" baseline="0" dirty="0"/>
              <a:t>:</a:t>
            </a:r>
          </a:p>
          <a:p>
            <a:pPr marL="628399" lvl="1" indent="-171381">
              <a:buFont typeface="Arial" panose="020B0604020202020204" pitchFamily="34" charset="0"/>
              <a:buChar char="•"/>
            </a:pPr>
            <a:r>
              <a:rPr lang="en-US" baseline="0" dirty="0"/>
              <a:t>Charge-offs were 0.4%, down from 0.5% the previous month and up from 0.3% year over year.</a:t>
            </a:r>
          </a:p>
          <a:p>
            <a:pPr marL="628399" lvl="1" indent="-171381">
              <a:buFont typeface="Arial" panose="020B0604020202020204" pitchFamily="34" charset="0"/>
              <a:buChar char="•"/>
            </a:pPr>
            <a:r>
              <a:rPr lang="en-US" baseline="0" dirty="0"/>
              <a:t>Receivables over 30 days were 2.2%, down from 2.5% the previous month and down from 2.3% in the same period in 2023. </a:t>
            </a:r>
          </a:p>
          <a:p>
            <a:pPr marL="171199" lvl="0" indent="-171381">
              <a:buFont typeface="Arial" panose="020B0604020202020204" pitchFamily="34" charset="0"/>
              <a:buChar char="•"/>
            </a:pPr>
            <a:endParaRPr lang="en-US" baseline="0" dirty="0"/>
          </a:p>
          <a:p>
            <a:pPr marL="171199" lvl="0" indent="-171381">
              <a:buFont typeface="Arial" panose="020B0604020202020204" pitchFamily="34" charset="0"/>
              <a:buChar char="•"/>
            </a:pPr>
            <a:r>
              <a:rPr lang="en-US" baseline="0" dirty="0"/>
              <a:t>Meanwhile, credit approvals totaled 76%, unchanged from July</a:t>
            </a:r>
            <a:r>
              <a:rPr lang="en-US" sz="1200" dirty="0">
                <a:latin typeface="Lucida Sans" panose="020B0602030504020204" pitchFamily="34" charset="0"/>
              </a:rPr>
              <a:t>. </a:t>
            </a:r>
          </a:p>
          <a:p>
            <a:pPr algn="just">
              <a:lnSpc>
                <a:spcPct val="105000"/>
              </a:lnSpc>
              <a:spcAft>
                <a:spcPts val="600"/>
              </a:spcAft>
            </a:pPr>
            <a:endParaRPr lang="en-US" baseline="0" dirty="0"/>
          </a:p>
          <a:p>
            <a:r>
              <a:rPr lang="en-US" baseline="0" dirty="0"/>
              <a:t>*Note: E</a:t>
            </a:r>
            <a:r>
              <a:rPr lang="en-US" dirty="0"/>
              <a:t>LFA's Monthly Leasing and Finance Index (MLFI-25) reports economic activity from 25 companies representing a cross section of the equipment finance sector.</a:t>
            </a:r>
          </a:p>
        </p:txBody>
      </p:sp>
      <p:sp>
        <p:nvSpPr>
          <p:cNvPr id="4" name="Slide Number Placeholder 3"/>
          <p:cNvSpPr>
            <a:spLocks noGrp="1"/>
          </p:cNvSpPr>
          <p:nvPr>
            <p:ph type="sldNum" sz="quarter" idx="10"/>
          </p:nvPr>
        </p:nvSpPr>
        <p:spPr/>
        <p:txBody>
          <a:bodyPr/>
          <a:lstStyle/>
          <a:p>
            <a:fld id="{6E7DE7A7-C3F3-40E7-9F8F-CA0964D196F2}" type="slidenum">
              <a:rPr lang="en-US" smtClean="0"/>
              <a:t>12</a:t>
            </a:fld>
            <a:endParaRPr lang="en-US"/>
          </a:p>
        </p:txBody>
      </p:sp>
    </p:spTree>
    <p:extLst>
      <p:ext uri="{BB962C8B-B14F-4D97-AF65-F5344CB8AC3E}">
        <p14:creationId xmlns:p14="http://schemas.microsoft.com/office/powerpoint/2010/main" val="649699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defTabSz="457172">
              <a:lnSpc>
                <a:spcPct val="105000"/>
              </a:lnSpc>
              <a:spcAft>
                <a:spcPts val="600"/>
              </a:spcAft>
              <a:defRPr/>
            </a:pPr>
            <a:r>
              <a:rPr lang="en-US" sz="1200" dirty="0">
                <a:solidFill>
                  <a:schemeClr val="tx1"/>
                </a:solidFill>
                <a:latin typeface="Lucida Sans" panose="020B0602030504020204" pitchFamily="34" charset="0"/>
              </a:rPr>
              <a:t>In October, the MCI-EFI held steady at 61.8, the third month of readings above the historical average and the second highest reading since early 2022. Relevant survey findings include:</a:t>
            </a:r>
          </a:p>
          <a:p>
            <a:pPr lvl="0" algn="just" defTabSz="457172">
              <a:lnSpc>
                <a:spcPct val="105000"/>
              </a:lnSpc>
              <a:spcAft>
                <a:spcPts val="600"/>
              </a:spcAft>
              <a:defRPr/>
            </a:pPr>
            <a:endParaRPr lang="en-US" sz="1200" dirty="0">
              <a:solidFill>
                <a:schemeClr val="tx1"/>
              </a:solidFill>
              <a:latin typeface="Lucida Sans" panose="020B0602030504020204" pitchFamily="34" charset="0"/>
            </a:endParaRPr>
          </a:p>
          <a:p>
            <a:pPr marL="173736" indent="-171450" algn="just">
              <a:lnSpc>
                <a:spcPct val="105000"/>
              </a:lnSpc>
              <a:spcAft>
                <a:spcPts val="600"/>
              </a:spcAft>
              <a:buFont typeface="Arial" panose="020B0604020202020204" pitchFamily="34" charset="0"/>
              <a:buChar char="•"/>
              <a:defRPr/>
            </a:pPr>
            <a:r>
              <a:rPr lang="en-US" sz="1200" dirty="0">
                <a:solidFill>
                  <a:schemeClr val="tx1"/>
                </a:solidFill>
                <a:latin typeface="Lucida Sans" panose="020B0602030504020204" pitchFamily="34" charset="0"/>
              </a:rPr>
              <a:t>Almost all respondents (93%) rate the economy as “fair,” down from 96% last month. </a:t>
            </a:r>
          </a:p>
          <a:p>
            <a:pPr marL="2286" indent="0" algn="just">
              <a:lnSpc>
                <a:spcPct val="105000"/>
              </a:lnSpc>
              <a:spcAft>
                <a:spcPts val="600"/>
              </a:spcAft>
              <a:buFont typeface="Arial" panose="020B0604020202020204" pitchFamily="34" charset="0"/>
              <a:buNone/>
              <a:defRPr/>
            </a:pPr>
            <a:endParaRPr lang="en-US" sz="1200" dirty="0">
              <a:solidFill>
                <a:schemeClr val="tx1"/>
              </a:solidFill>
              <a:latin typeface="Lucida Sans" panose="020B0602030504020204" pitchFamily="34" charset="0"/>
            </a:endParaRPr>
          </a:p>
          <a:p>
            <a:pPr marL="173736" indent="-171450" algn="just">
              <a:lnSpc>
                <a:spcPct val="105000"/>
              </a:lnSpc>
              <a:spcAft>
                <a:spcPts val="600"/>
              </a:spcAft>
              <a:buFont typeface="Arial" panose="020B0604020202020204" pitchFamily="34" charset="0"/>
              <a:buChar char="•"/>
              <a:defRPr/>
            </a:pPr>
            <a:r>
              <a:rPr lang="en-US" sz="1200" dirty="0">
                <a:solidFill>
                  <a:schemeClr val="tx1"/>
                </a:solidFill>
                <a:latin typeface="Lucida Sans" panose="020B0602030504020204" pitchFamily="34" charset="0"/>
              </a:rPr>
              <a:t>38% of executives expect near-term business conditions to improve (down from 40%), while 52% believe business conditions will remain the same. </a:t>
            </a:r>
          </a:p>
          <a:p>
            <a:pPr marL="2286" indent="0" algn="just">
              <a:lnSpc>
                <a:spcPct val="105000"/>
              </a:lnSpc>
              <a:spcAft>
                <a:spcPts val="600"/>
              </a:spcAft>
              <a:buFont typeface="Arial" panose="020B0604020202020204" pitchFamily="34" charset="0"/>
              <a:buNone/>
              <a:defRPr/>
            </a:pPr>
            <a:endParaRPr lang="en-US" sz="1200" dirty="0">
              <a:solidFill>
                <a:schemeClr val="tx1"/>
              </a:solidFill>
              <a:latin typeface="Lucida Sans" panose="020B0602030504020204" pitchFamily="34" charset="0"/>
            </a:endParaRPr>
          </a:p>
          <a:p>
            <a:pPr marL="173736" indent="-171450" algn="just">
              <a:lnSpc>
                <a:spcPct val="105000"/>
              </a:lnSpc>
              <a:spcAft>
                <a:spcPts val="600"/>
              </a:spcAft>
              <a:buFont typeface="Arial" panose="020B0604020202020204" pitchFamily="34" charset="0"/>
              <a:buChar char="•"/>
              <a:defRPr/>
            </a:pPr>
            <a:r>
              <a:rPr lang="en-US" sz="1200" dirty="0">
                <a:solidFill>
                  <a:schemeClr val="tx1"/>
                </a:solidFill>
                <a:latin typeface="Lucida Sans" panose="020B0602030504020204" pitchFamily="34" charset="0"/>
              </a:rPr>
              <a:t>More respondents expect demand for leases and loans to fund capex to increase (45%, up from 44%), while 41% half expect demand to remain the same, down from 52%.</a:t>
            </a:r>
          </a:p>
          <a:p>
            <a:pPr marL="2286" indent="0" algn="just">
              <a:lnSpc>
                <a:spcPct val="105000"/>
              </a:lnSpc>
              <a:spcAft>
                <a:spcPts val="600"/>
              </a:spcAft>
              <a:buFont typeface="Arial" panose="020B0604020202020204" pitchFamily="34" charset="0"/>
              <a:buNone/>
              <a:defRPr/>
            </a:pPr>
            <a:endParaRPr lang="en-US" sz="1200" dirty="0">
              <a:solidFill>
                <a:schemeClr val="tx1"/>
              </a:solidFill>
              <a:latin typeface="Lucida Sans" panose="020B0602030504020204" pitchFamily="34" charset="0"/>
            </a:endParaRPr>
          </a:p>
          <a:p>
            <a:pPr marL="173736" lvl="0" indent="-171450" algn="just">
              <a:lnSpc>
                <a:spcPct val="105000"/>
              </a:lnSpc>
              <a:spcAft>
                <a:spcPts val="600"/>
              </a:spcAft>
              <a:buFont typeface="Arial" panose="020B0604020202020204" pitchFamily="34" charset="0"/>
              <a:buChar char="•"/>
              <a:defRPr/>
            </a:pPr>
            <a:r>
              <a:rPr lang="en-US" sz="1200" dirty="0">
                <a:solidFill>
                  <a:schemeClr val="tx1"/>
                </a:solidFill>
                <a:latin typeface="Lucida Sans" panose="020B0602030504020204" pitchFamily="34" charset="0"/>
              </a:rPr>
              <a:t>38% of respondents believe that U.S. economic conditions will improve over the next six months, down from 24% in September. A little over half of respondents (52%, down from 76% last month) believe the economic will “stay the same”, while 10% believe economic conditions will worsen, up from 0% the previous month. </a:t>
            </a:r>
          </a:p>
          <a:p>
            <a:pPr defTabSz="924088">
              <a:defRPr/>
            </a:pPr>
            <a:endParaRPr lang="en-US" dirty="0"/>
          </a:p>
          <a:p>
            <a:r>
              <a:rPr lang="en-US" dirty="0"/>
              <a:t>Note: The </a:t>
            </a:r>
            <a:r>
              <a:rPr lang="en-US" baseline="0" dirty="0"/>
              <a:t>MCI-EFI is produced by the Foundation each month using a survey of key industry executives from banks, captives, and independent firms.  It is designed to </a:t>
            </a:r>
            <a:r>
              <a:rPr lang="en-US" dirty="0"/>
              <a:t>provide a qualitative assessment of both the prevailing business conditions and expectations for the future.</a:t>
            </a:r>
          </a:p>
        </p:txBody>
      </p:sp>
      <p:sp>
        <p:nvSpPr>
          <p:cNvPr id="4" name="Slide Number Placeholder 3"/>
          <p:cNvSpPr>
            <a:spLocks noGrp="1"/>
          </p:cNvSpPr>
          <p:nvPr>
            <p:ph type="sldNum" sz="quarter" idx="10"/>
          </p:nvPr>
        </p:nvSpPr>
        <p:spPr/>
        <p:txBody>
          <a:bodyPr/>
          <a:lstStyle/>
          <a:p>
            <a:fld id="{4E1A7EEB-C595-4307-8421-5BEF77CBD15A}" type="slidenum">
              <a:rPr lang="en-US" smtClean="0"/>
              <a:t>13</a:t>
            </a:fld>
            <a:endParaRPr lang="en-US"/>
          </a:p>
        </p:txBody>
      </p:sp>
    </p:spTree>
    <p:extLst>
      <p:ext uri="{BB962C8B-B14F-4D97-AF65-F5344CB8AC3E}">
        <p14:creationId xmlns:p14="http://schemas.microsoft.com/office/powerpoint/2010/main" val="4001731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088">
              <a:defRPr/>
            </a:pPr>
            <a:fld id="{4E1A7EEB-C595-4307-8421-5BEF77CBD15A}" type="slidenum">
              <a:rPr lang="en-US">
                <a:solidFill>
                  <a:prstClr val="black"/>
                </a:solidFill>
                <a:latin typeface="Calibri" panose="020F0502020204030204"/>
              </a:rPr>
              <a:pPr defTabSz="924088">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4252722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088">
              <a:defRPr/>
            </a:pPr>
            <a:fld id="{4E1A7EEB-C595-4307-8421-5BEF77CBD15A}" type="slidenum">
              <a:rPr lang="en-US">
                <a:solidFill>
                  <a:prstClr val="black"/>
                </a:solidFill>
                <a:latin typeface="Calibri" panose="020F0502020204030204"/>
              </a:rPr>
              <a:pPr defTabSz="924088">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1519822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EFF6CC-15E1-46A4-8994-45C30CC644FF}" type="slidenum">
              <a:rPr lang="en-US" smtClean="0"/>
              <a:pPr/>
              <a:t>16</a:t>
            </a:fld>
            <a:endParaRPr lang="en-US" dirty="0"/>
          </a:p>
        </p:txBody>
      </p:sp>
    </p:spTree>
    <p:extLst>
      <p:ext uri="{BB962C8B-B14F-4D97-AF65-F5344CB8AC3E}">
        <p14:creationId xmlns:p14="http://schemas.microsoft.com/office/powerpoint/2010/main" val="4060043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2</a:t>
            </a:fld>
            <a:endParaRPr lang="en-US"/>
          </a:p>
        </p:txBody>
      </p:sp>
    </p:spTree>
    <p:extLst>
      <p:ext uri="{BB962C8B-B14F-4D97-AF65-F5344CB8AC3E}">
        <p14:creationId xmlns:p14="http://schemas.microsoft.com/office/powerpoint/2010/main" val="3492230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636" indent="-285636">
              <a:buFont typeface="Arial" panose="020B0604020202020204" pitchFamily="34" charset="0"/>
              <a:buChar char="•"/>
            </a:pPr>
            <a:r>
              <a:rPr lang="en-US" sz="2000" dirty="0">
                <a:solidFill>
                  <a:srgbClr val="000000"/>
                </a:solidFill>
                <a:latin typeface="Lucida Sans" panose="020B0602030504020204" pitchFamily="34" charset="0"/>
                <a:cs typeface="Arial" panose="020B0604020202020204" pitchFamily="34" charset="0"/>
              </a:rPr>
              <a:t>The U.S. economy continues to expand at a solid clip. Growth in the second quarter was stronger than expected, and investment in equipment and software was particularly strong.</a:t>
            </a:r>
          </a:p>
          <a:p>
            <a:pPr marL="0" indent="0">
              <a:buFont typeface="Arial" panose="020B0604020202020204" pitchFamily="34" charset="0"/>
              <a:buNone/>
            </a:pPr>
            <a:endParaRPr lang="en-US" sz="2000" dirty="0"/>
          </a:p>
          <a:p>
            <a:pPr marL="285636" indent="-285636">
              <a:buFont typeface="Arial" panose="020B0604020202020204" pitchFamily="34" charset="0"/>
              <a:buChar char="•"/>
            </a:pPr>
            <a:r>
              <a:rPr lang="en-US" sz="2000" dirty="0">
                <a:solidFill>
                  <a:srgbClr val="000000"/>
                </a:solidFill>
                <a:latin typeface="Lucida Sans" panose="020B0602030504020204" pitchFamily="34" charset="0"/>
                <a:cs typeface="Arial" panose="020B0604020202020204" pitchFamily="34" charset="0"/>
              </a:rPr>
              <a:t>Consumer spending </a:t>
            </a:r>
            <a:r>
              <a:rPr lang="en-US" sz="1200" dirty="0">
                <a:solidFill>
                  <a:srgbClr val="000000"/>
                </a:solidFill>
                <a:latin typeface="Lucida Sans" panose="020B0602030504020204" pitchFamily="34" charset="0"/>
                <a:cs typeface="Arial" panose="020B0604020202020204" pitchFamily="34" charset="0"/>
              </a:rPr>
              <a:t>was, yet again, the largest driver of economic growth in Q2, and recent BEA data revisions suggest that both personal income and the personal savings rate are higher than originally estimated, easing fears of a consumer retrenchment later this year or next year.</a:t>
            </a:r>
          </a:p>
          <a:p>
            <a:pPr marL="0" indent="0">
              <a:buFont typeface="Arial" panose="020B0604020202020204" pitchFamily="34" charset="0"/>
              <a:buNone/>
            </a:pPr>
            <a:endParaRPr lang="en-US" sz="1200" dirty="0">
              <a:solidFill>
                <a:srgbClr val="000000"/>
              </a:solidFill>
              <a:latin typeface="Lucida Sans" panose="020B0602030504020204" pitchFamily="34" charset="0"/>
              <a:cs typeface="Arial" panose="020B0604020202020204" pitchFamily="34" charset="0"/>
            </a:endParaRPr>
          </a:p>
          <a:p>
            <a:pPr marL="285636" indent="-285636">
              <a:buFont typeface="Arial" panose="020B0604020202020204" pitchFamily="34" charset="0"/>
              <a:buChar char="•"/>
            </a:pPr>
            <a:r>
              <a:rPr lang="en-US" sz="1200" dirty="0">
                <a:solidFill>
                  <a:srgbClr val="000000"/>
                </a:solidFill>
                <a:latin typeface="Lucida Sans" panose="020B0602030504020204" pitchFamily="34" charset="0"/>
                <a:cs typeface="Arial" panose="020B0604020202020204" pitchFamily="34" charset="0"/>
              </a:rPr>
              <a:t>Overall, a recession in 2024 remains unlikely. Layoffs remain low by historical standards and real wage growth is healthy, inflation is modestly elevated but largely contained, and the prospect for additional rate cuts later this year and next year should provide a boost to hiring and investment.  </a:t>
            </a:r>
            <a:r>
              <a:rPr lang="en-US" sz="1200" i="0" dirty="0">
                <a:solidFill>
                  <a:srgbClr val="000000"/>
                </a:solidFill>
                <a:latin typeface="Lucida Sans" panose="020B0602030504020204" pitchFamily="34" charset="0"/>
                <a:cs typeface="Arial" panose="020B0604020202020204" pitchFamily="34" charset="0"/>
              </a:rPr>
              <a:t>Whoever prevails in the Presidential election will inherent an economy that is poised for growth in 2025.</a:t>
            </a:r>
          </a:p>
        </p:txBody>
      </p:sp>
      <p:sp>
        <p:nvSpPr>
          <p:cNvPr id="4" name="Slide Number Placeholder 3"/>
          <p:cNvSpPr>
            <a:spLocks noGrp="1"/>
          </p:cNvSpPr>
          <p:nvPr>
            <p:ph type="sldNum" sz="quarter" idx="10"/>
          </p:nvPr>
        </p:nvSpPr>
        <p:spPr/>
        <p:txBody>
          <a:bodyPr/>
          <a:lstStyle/>
          <a:p>
            <a:fld id="{5D2AE3EF-AD43-4958-8584-3FF50F30FB39}" type="slidenum">
              <a:rPr lang="en-US" smtClean="0"/>
              <a:t>3</a:t>
            </a:fld>
            <a:endParaRPr lang="en-US"/>
          </a:p>
        </p:txBody>
      </p:sp>
    </p:spTree>
    <p:extLst>
      <p:ext uri="{BB962C8B-B14F-4D97-AF65-F5344CB8AC3E}">
        <p14:creationId xmlns:p14="http://schemas.microsoft.com/office/powerpoint/2010/main" val="2694922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Economists often use a simple formula to describe the U.S. economy: “C + I + G + NX” (consumption + investment + government spending + net exports).  </a:t>
            </a:r>
            <a:r>
              <a:rPr lang="en-US" dirty="0">
                <a:highlight>
                  <a:srgbClr val="FFFF00"/>
                </a:highlight>
              </a:rPr>
              <a:t>With this in mind, the primary drivers of Q2’s expansion were consumer spending, private inventories, business investment, and government spending. Net exports and residential investment </a:t>
            </a:r>
            <a:r>
              <a:rPr lang="en-US" dirty="0"/>
              <a:t>contributed negatively to GDP growth.</a:t>
            </a:r>
          </a:p>
          <a:p>
            <a:endParaRPr lang="en-US" dirty="0"/>
          </a:p>
          <a:p>
            <a:pPr marL="171450" indent="-171450" algn="just" defTabSz="933241">
              <a:lnSpc>
                <a:spcPct val="105000"/>
              </a:lnSpc>
              <a:spcAft>
                <a:spcPts val="500"/>
              </a:spcAft>
              <a:buFont typeface="Arial" panose="020B0604020202020204" pitchFamily="34" charset="0"/>
              <a:buChar char="•"/>
            </a:pPr>
            <a:r>
              <a:rPr lang="en-US" sz="1200" b="1" dirty="0">
                <a:solidFill>
                  <a:srgbClr val="003893"/>
                </a:solidFill>
                <a:latin typeface="Lucida Sans" panose="020B0602030504020204" pitchFamily="34" charset="0"/>
                <a:cs typeface="Arial" panose="020B0604020202020204" pitchFamily="34" charset="0"/>
              </a:rPr>
              <a:t>Consumer spending </a:t>
            </a:r>
            <a:r>
              <a:rPr lang="en-US" sz="1200" dirty="0">
                <a:latin typeface="Lucida Sans" panose="020B0602030504020204" pitchFamily="34" charset="0"/>
              </a:rPr>
              <a:t>expanded 2.8% (annualized) in Q2. Spending on services cooled slightly to 2.7% in Q2, down from 3.4% in Q1. The gap was more than offset by a 3.0% annualized increase in goods spending, up from -1.2% in Q1. Durable goods drove the improvement.</a:t>
            </a:r>
          </a:p>
          <a:p>
            <a:pPr marL="0" indent="0" algn="just" defTabSz="933241">
              <a:lnSpc>
                <a:spcPct val="105000"/>
              </a:lnSpc>
              <a:spcAft>
                <a:spcPts val="500"/>
              </a:spcAft>
              <a:buFont typeface="Arial" panose="020B0604020202020204" pitchFamily="34" charset="0"/>
              <a:buNone/>
            </a:pPr>
            <a:endParaRPr lang="en-US" sz="1200" dirty="0">
              <a:latin typeface="Lucida Sans" panose="020B0602030504020204" pitchFamily="34" charset="0"/>
            </a:endParaRPr>
          </a:p>
          <a:p>
            <a:pPr marL="171450" indent="-171450" algn="just" defTabSz="933241">
              <a:lnSpc>
                <a:spcPct val="105000"/>
              </a:lnSpc>
              <a:spcAft>
                <a:spcPts val="500"/>
              </a:spcAft>
              <a:buFont typeface="Arial" panose="020B0604020202020204" pitchFamily="34" charset="0"/>
              <a:buChar char="•"/>
            </a:pPr>
            <a:r>
              <a:rPr lang="en-US" sz="1200" b="1" dirty="0">
                <a:solidFill>
                  <a:srgbClr val="003893"/>
                </a:solidFill>
                <a:latin typeface="Lucida Sans" panose="020B0602030504020204" pitchFamily="34" charset="0"/>
                <a:cs typeface="Arial" panose="020B0604020202020204" pitchFamily="34" charset="0"/>
              </a:rPr>
              <a:t>Government spending</a:t>
            </a:r>
            <a:r>
              <a:rPr lang="en-US" sz="1200" b="1" dirty="0">
                <a:solidFill>
                  <a:srgbClr val="00539B"/>
                </a:solidFill>
                <a:latin typeface="Lucida Sans" panose="020B0602030504020204" pitchFamily="34" charset="0"/>
                <a:cs typeface="Arial" panose="020B0604020202020204" pitchFamily="34" charset="0"/>
              </a:rPr>
              <a:t> </a:t>
            </a:r>
            <a:r>
              <a:rPr lang="en-US" sz="1200" dirty="0">
                <a:solidFill>
                  <a:srgbClr val="000000"/>
                </a:solidFill>
                <a:latin typeface="Lucida Sans" panose="020B0602030504020204" pitchFamily="34" charset="0"/>
                <a:cs typeface="Arial" panose="020B0604020202020204" pitchFamily="34" charset="0"/>
              </a:rPr>
              <a:t>picked back up in Q2 (3.1% annualized), largely due to strong growth in defense spending. State and local spending slowed to 2.3% annualized, the lowest reading in two years.</a:t>
            </a:r>
          </a:p>
          <a:p>
            <a:pPr marL="0" indent="0" algn="just" defTabSz="933241">
              <a:lnSpc>
                <a:spcPct val="105000"/>
              </a:lnSpc>
              <a:spcAft>
                <a:spcPts val="500"/>
              </a:spcAft>
              <a:buFont typeface="Arial" panose="020B0604020202020204" pitchFamily="34" charset="0"/>
              <a:buNone/>
            </a:pPr>
            <a:endParaRPr lang="en-US" sz="1200" dirty="0">
              <a:solidFill>
                <a:srgbClr val="000000"/>
              </a:solidFill>
              <a:latin typeface="Lucida Sans" panose="020B0602030504020204" pitchFamily="34" charset="0"/>
              <a:cs typeface="Arial" panose="020B0604020202020204" pitchFamily="34" charset="0"/>
            </a:endParaRPr>
          </a:p>
          <a:p>
            <a:pPr marL="171450" marR="0" lvl="0" indent="-171450" algn="just" defTabSz="933241" rtl="0" eaLnBrk="1" fontAlgn="auto" latinLnBrk="0" hangingPunct="1">
              <a:lnSpc>
                <a:spcPct val="105000"/>
              </a:lnSpc>
              <a:spcBef>
                <a:spcPts val="0"/>
              </a:spcBef>
              <a:spcAft>
                <a:spcPts val="500"/>
              </a:spcAft>
              <a:buClrTx/>
              <a:buSzTx/>
              <a:buFont typeface="Arial" panose="020B0604020202020204" pitchFamily="34" charset="0"/>
              <a:buChar char="•"/>
              <a:tabLst/>
              <a:defRPr/>
            </a:pPr>
            <a:r>
              <a:rPr lang="en-US" sz="1200" b="1" dirty="0">
                <a:solidFill>
                  <a:srgbClr val="003893"/>
                </a:solidFill>
                <a:latin typeface="Lucida Sans" panose="020B0602030504020204" pitchFamily="34" charset="0"/>
                <a:cs typeface="Arial" panose="020B0604020202020204" pitchFamily="34" charset="0"/>
              </a:rPr>
              <a:t>Equipment investment</a:t>
            </a:r>
            <a:r>
              <a:rPr lang="en-US" sz="1200" b="1" dirty="0">
                <a:solidFill>
                  <a:srgbClr val="000000"/>
                </a:solidFill>
                <a:latin typeface="Lucida Sans" panose="020B0602030504020204" pitchFamily="34" charset="0"/>
                <a:cs typeface="Arial" panose="020B0604020202020204" pitchFamily="34" charset="0"/>
              </a:rPr>
              <a:t> </a:t>
            </a:r>
            <a:r>
              <a:rPr lang="en-US" sz="1200" b="0" dirty="0">
                <a:solidFill>
                  <a:srgbClr val="000000"/>
                </a:solidFill>
                <a:latin typeface="Lucida Sans" panose="020B0602030504020204" pitchFamily="34" charset="0"/>
                <a:cs typeface="Arial" panose="020B0604020202020204" pitchFamily="34" charset="0"/>
              </a:rPr>
              <a:t>(separate from software investment) </a:t>
            </a:r>
            <a:r>
              <a:rPr lang="en-US" sz="1200" dirty="0">
                <a:solidFill>
                  <a:srgbClr val="000000"/>
                </a:solidFill>
                <a:latin typeface="Lucida Sans" panose="020B0602030504020204" pitchFamily="34" charset="0"/>
                <a:cs typeface="Arial" panose="020B0604020202020204" pitchFamily="34" charset="0"/>
              </a:rPr>
              <a:t>rose a strong 9.8% (annualized) after three consecutive quarters of sluggishness. Investment in aircraft was primarily responsible for the improvement, along with information processing equipment. Industrial equipment contracted modestly. Intellectual property products (i.e</a:t>
            </a:r>
            <a:r>
              <a:rPr lang="en-US" sz="1200">
                <a:solidFill>
                  <a:srgbClr val="000000"/>
                </a:solidFill>
                <a:latin typeface="Lucida Sans" panose="020B0602030504020204" pitchFamily="34" charset="0"/>
                <a:cs typeface="Arial" panose="020B0604020202020204" pitchFamily="34" charset="0"/>
              </a:rPr>
              <a:t>., software) </a:t>
            </a:r>
            <a:r>
              <a:rPr lang="en-US" sz="1200" dirty="0">
                <a:solidFill>
                  <a:srgbClr val="000000"/>
                </a:solidFill>
                <a:latin typeface="Lucida Sans" panose="020B0602030504020204" pitchFamily="34" charset="0"/>
                <a:cs typeface="Arial" panose="020B0604020202020204" pitchFamily="34" charset="0"/>
              </a:rPr>
              <a:t>softened to 0.7% in Q2, down from 7.5% in Q1. </a:t>
            </a:r>
          </a:p>
          <a:p>
            <a:pPr marL="0" indent="0" algn="just" defTabSz="933241">
              <a:lnSpc>
                <a:spcPct val="105000"/>
              </a:lnSpc>
              <a:spcAft>
                <a:spcPts val="500"/>
              </a:spcAft>
              <a:buFont typeface="Arial" panose="020B0604020202020204" pitchFamily="34" charset="0"/>
              <a:buNone/>
            </a:pPr>
            <a:endParaRPr lang="en-US" sz="1200" dirty="0">
              <a:solidFill>
                <a:srgbClr val="000000"/>
              </a:solidFill>
              <a:latin typeface="Lucida Sans" panose="020B0602030504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A7EEB-C595-4307-8421-5BEF77CBD1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074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C3C6EA9C-5C98-48F6-AE6C-19652BA154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8553735-7773-4FF2-9248-EF6C6542B2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456989">
              <a:lnSpc>
                <a:spcPct val="105000"/>
              </a:lnSpc>
              <a:spcAft>
                <a:spcPts val="500"/>
              </a:spcAft>
              <a:defRPr/>
            </a:pPr>
            <a:r>
              <a:rPr lang="en-US" b="1" u="sng" dirty="0">
                <a:solidFill>
                  <a:srgbClr val="000000"/>
                </a:solidFill>
                <a:latin typeface="Lucida Sans" panose="020B0602030504020204" pitchFamily="34" charset="0"/>
                <a:cs typeface="Arial" panose="020B0604020202020204" pitchFamily="34" charset="0"/>
              </a:rPr>
              <a:t>The Economic Impact of Tariffs</a:t>
            </a:r>
          </a:p>
          <a:p>
            <a:pPr marL="171450" indent="-171450" algn="just" defTabSz="456989">
              <a:lnSpc>
                <a:spcPct val="105000"/>
              </a:lnSpc>
              <a:spcAft>
                <a:spcPts val="500"/>
              </a:spcAft>
              <a:buFont typeface="Arial" panose="020B0604020202020204" pitchFamily="34" charset="0"/>
              <a:buChar char="•"/>
              <a:defRPr/>
            </a:pPr>
            <a:r>
              <a:rPr lang="en-US" b="1" u="none" dirty="0">
                <a:solidFill>
                  <a:srgbClr val="000000"/>
                </a:solidFill>
                <a:latin typeface="Lucida Sans" panose="020B0602030504020204" pitchFamily="34" charset="0"/>
                <a:cs typeface="Arial" panose="020B0604020202020204" pitchFamily="34" charset="0"/>
              </a:rPr>
              <a:t>Historical Context </a:t>
            </a:r>
            <a:r>
              <a:rPr lang="en-US" b="0" u="none" dirty="0">
                <a:solidFill>
                  <a:srgbClr val="000000"/>
                </a:solidFill>
                <a:latin typeface="Lucida Sans" panose="020B0602030504020204" pitchFamily="34" charset="0"/>
                <a:cs typeface="Arial" panose="020B0604020202020204" pitchFamily="34" charset="0"/>
              </a:rPr>
              <a:t>–</a:t>
            </a:r>
          </a:p>
          <a:p>
            <a:pPr marL="628650" lvl="1" indent="-171450" algn="just" defTabSz="456989">
              <a:lnSpc>
                <a:spcPct val="105000"/>
              </a:lnSpc>
              <a:spcAft>
                <a:spcPts val="500"/>
              </a:spcAft>
              <a:buFont typeface="Arial" panose="020B0604020202020204" pitchFamily="34" charset="0"/>
              <a:buChar char="•"/>
              <a:defRPr/>
            </a:pPr>
            <a:r>
              <a:rPr lang="en-US" b="0" u="none" dirty="0">
                <a:solidFill>
                  <a:srgbClr val="000000"/>
                </a:solidFill>
                <a:latin typeface="Lucida Sans" panose="020B0602030504020204" pitchFamily="34" charset="0"/>
                <a:cs typeface="Arial" panose="020B0604020202020204" pitchFamily="34" charset="0"/>
              </a:rPr>
              <a:t>The GATT was one prong of the three-pronged Bretton Woods system that ignited an era of globalization.</a:t>
            </a:r>
          </a:p>
          <a:p>
            <a:pPr marL="457200" lvl="1" indent="0" algn="just" defTabSz="456989">
              <a:lnSpc>
                <a:spcPct val="105000"/>
              </a:lnSpc>
              <a:spcAft>
                <a:spcPts val="500"/>
              </a:spcAft>
              <a:buFont typeface="Arial" panose="020B0604020202020204" pitchFamily="34" charset="0"/>
              <a:buNone/>
              <a:defRPr/>
            </a:pPr>
            <a:endParaRPr lang="en-US" b="1" u="none" dirty="0">
              <a:solidFill>
                <a:srgbClr val="000000"/>
              </a:solidFill>
              <a:latin typeface="Lucida Sans" panose="020B0602030504020204" pitchFamily="34" charset="0"/>
              <a:cs typeface="Arial" panose="020B0604020202020204" pitchFamily="34" charset="0"/>
            </a:endParaRPr>
          </a:p>
          <a:p>
            <a:pPr marL="171450" indent="-171450" algn="just" defTabSz="456989">
              <a:lnSpc>
                <a:spcPct val="105000"/>
              </a:lnSpc>
              <a:spcAft>
                <a:spcPts val="500"/>
              </a:spcAft>
              <a:buFont typeface="Arial" panose="020B0604020202020204" pitchFamily="34" charset="0"/>
              <a:buChar char="•"/>
              <a:defRPr/>
            </a:pPr>
            <a:r>
              <a:rPr lang="en-US" b="1" u="none" dirty="0">
                <a:solidFill>
                  <a:srgbClr val="000000"/>
                </a:solidFill>
                <a:latin typeface="Lucida Sans" panose="020B0602030504020204" pitchFamily="34" charset="0"/>
                <a:cs typeface="Arial" panose="020B0604020202020204" pitchFamily="34" charset="0"/>
              </a:rPr>
              <a:t>Recent Tariff Policies &amp; Political Motivations</a:t>
            </a:r>
            <a:r>
              <a:rPr lang="en-US" b="0" u="none" dirty="0">
                <a:solidFill>
                  <a:srgbClr val="000000"/>
                </a:solidFill>
                <a:latin typeface="Lucida Sans" panose="020B0602030504020204" pitchFamily="34" charset="0"/>
                <a:cs typeface="Arial" panose="020B0604020202020204" pitchFamily="34" charset="0"/>
              </a:rPr>
              <a:t>– </a:t>
            </a:r>
          </a:p>
          <a:p>
            <a:pPr marL="628650" lvl="1" indent="-171450" algn="just" defTabSz="456989">
              <a:lnSpc>
                <a:spcPct val="105000"/>
              </a:lnSpc>
              <a:spcAft>
                <a:spcPts val="500"/>
              </a:spcAft>
              <a:buFont typeface="Arial" panose="020B0604020202020204" pitchFamily="34" charset="0"/>
              <a:buChar char="•"/>
              <a:defRPr/>
            </a:pPr>
            <a:r>
              <a:rPr lang="en-US" sz="1200" dirty="0">
                <a:solidFill>
                  <a:srgbClr val="000000"/>
                </a:solidFill>
              </a:rPr>
              <a:t>Effect of the Chinese trade war caused by Trump-era tariffs: </a:t>
            </a:r>
          </a:p>
          <a:p>
            <a:pPr marL="1085850" lvl="2" indent="-171450" algn="just" defTabSz="456989">
              <a:lnSpc>
                <a:spcPct val="105000"/>
              </a:lnSpc>
              <a:spcAft>
                <a:spcPts val="500"/>
              </a:spcAft>
              <a:buFont typeface="Arial" panose="020B0604020202020204" pitchFamily="34" charset="0"/>
              <a:buChar char="•"/>
              <a:defRPr/>
            </a:pPr>
            <a:r>
              <a:rPr lang="en-US" sz="1200" dirty="0">
                <a:solidFill>
                  <a:srgbClr val="000000"/>
                </a:solidFill>
              </a:rPr>
              <a:t>U.S. tariffs on Chinese exports increased to 19.3% (up from less than 5% prior to 2018)</a:t>
            </a:r>
          </a:p>
          <a:p>
            <a:pPr marL="1085850" lvl="2" indent="-171450" algn="just" defTabSz="456989">
              <a:lnSpc>
                <a:spcPct val="105000"/>
              </a:lnSpc>
              <a:spcAft>
                <a:spcPts val="500"/>
              </a:spcAft>
              <a:buFont typeface="Arial" panose="020B0604020202020204" pitchFamily="34" charset="0"/>
              <a:buChar char="•"/>
              <a:defRPr/>
            </a:pPr>
            <a:r>
              <a:rPr lang="en-US" sz="1200" dirty="0">
                <a:solidFill>
                  <a:srgbClr val="000000"/>
                </a:solidFill>
              </a:rPr>
              <a:t>Retaliatory Chinese tariffs on U.S. exports raised to 21.1%</a:t>
            </a:r>
          </a:p>
          <a:p>
            <a:pPr marL="628650" lvl="1" indent="-171450" algn="just" defTabSz="456989">
              <a:lnSpc>
                <a:spcPct val="105000"/>
              </a:lnSpc>
              <a:spcAft>
                <a:spcPts val="500"/>
              </a:spcAft>
              <a:buFont typeface="Arial" panose="020B0604020202020204" pitchFamily="34" charset="0"/>
              <a:buChar char="•"/>
              <a:defRPr/>
            </a:pPr>
            <a:r>
              <a:rPr lang="en-US" sz="1200" dirty="0">
                <a:solidFill>
                  <a:srgbClr val="000000"/>
                </a:solidFill>
                <a:cs typeface="Calibri" pitchFamily="34" charset="0"/>
              </a:rPr>
              <a:t>The Biden Administration, in addition to keeping most of the Trump-era tariffs in place, introduced new tariffs on steel, aluminum, medical equipment, EVs, batteries, and solar cells in 2024.</a:t>
            </a:r>
          </a:p>
          <a:p>
            <a:pPr marL="1085850" marR="0" lvl="2" indent="-171450" algn="just" defTabSz="456989" rtl="0" eaLnBrk="1" fontAlgn="auto" latinLnBrk="0" hangingPunct="1">
              <a:lnSpc>
                <a:spcPct val="105000"/>
              </a:lnSpc>
              <a:spcBef>
                <a:spcPts val="0"/>
              </a:spcBef>
              <a:spcAft>
                <a:spcPts val="500"/>
              </a:spcAft>
              <a:buClrTx/>
              <a:buSzTx/>
              <a:buFont typeface="Arial" panose="020B0604020202020204" pitchFamily="34" charset="0"/>
              <a:buChar char="•"/>
              <a:tabLst/>
              <a:defRPr/>
            </a:pPr>
            <a:r>
              <a:rPr lang="en-US" sz="1200" dirty="0">
                <a:solidFill>
                  <a:srgbClr val="000000"/>
                </a:solidFill>
                <a:latin typeface="Lucida Sans" panose="020B0602030504020204" pitchFamily="34" charset="0"/>
              </a:rPr>
              <a:t>Trump: Chinese goods accounted for 85% of total tariff revenue received in the United States</a:t>
            </a:r>
          </a:p>
          <a:p>
            <a:pPr marL="1085850" marR="0" lvl="2" indent="-171450" algn="just" defTabSz="456989" rtl="0" eaLnBrk="1" fontAlgn="auto" latinLnBrk="0" hangingPunct="1">
              <a:lnSpc>
                <a:spcPct val="105000"/>
              </a:lnSpc>
              <a:spcBef>
                <a:spcPts val="0"/>
              </a:spcBef>
              <a:spcAft>
                <a:spcPts val="500"/>
              </a:spcAft>
              <a:buClrTx/>
              <a:buSzTx/>
              <a:buFont typeface="Arial" panose="020B0604020202020204" pitchFamily="34" charset="0"/>
              <a:buChar char="•"/>
              <a:tabLst/>
              <a:defRPr/>
            </a:pPr>
            <a:r>
              <a:rPr lang="en-US" sz="1200" dirty="0">
                <a:solidFill>
                  <a:srgbClr val="000000"/>
                </a:solidFill>
                <a:latin typeface="Lucida Sans" panose="020B0602030504020204" pitchFamily="34" charset="0"/>
              </a:rPr>
              <a:t>Biden: Chinese goods accounted for 94% of total tariff revenue received in the United States</a:t>
            </a:r>
          </a:p>
          <a:p>
            <a:pPr marL="628650" lvl="1" indent="-171450" algn="just" defTabSz="456989">
              <a:lnSpc>
                <a:spcPct val="105000"/>
              </a:lnSpc>
              <a:spcAft>
                <a:spcPts val="500"/>
              </a:spcAft>
              <a:buFont typeface="Arial" panose="020B0604020202020204" pitchFamily="34" charset="0"/>
              <a:buChar char="•"/>
              <a:defRPr/>
            </a:pPr>
            <a:endParaRPr lang="en-US" b="1" u="none" dirty="0">
              <a:solidFill>
                <a:srgbClr val="000000"/>
              </a:solidFill>
              <a:latin typeface="Lucida Sans" panose="020B0602030504020204" pitchFamily="34" charset="0"/>
              <a:cs typeface="Arial" panose="020B0604020202020204" pitchFamily="34" charset="0"/>
            </a:endParaRPr>
          </a:p>
          <a:p>
            <a:pPr marL="171450" indent="-171450" algn="just" defTabSz="456989">
              <a:lnSpc>
                <a:spcPct val="105000"/>
              </a:lnSpc>
              <a:spcAft>
                <a:spcPts val="500"/>
              </a:spcAft>
              <a:buFont typeface="Arial" panose="020B0604020202020204" pitchFamily="34" charset="0"/>
              <a:buChar char="•"/>
              <a:defRPr/>
            </a:pPr>
            <a:r>
              <a:rPr lang="en-US" b="1" u="none" dirty="0">
                <a:solidFill>
                  <a:srgbClr val="000000"/>
                </a:solidFill>
                <a:latin typeface="Lucida Sans" panose="020B0602030504020204" pitchFamily="34" charset="0"/>
                <a:cs typeface="Arial" panose="020B0604020202020204" pitchFamily="34" charset="0"/>
              </a:rPr>
              <a:t>Economic Impact and Effectiveness of Tariffs </a:t>
            </a:r>
            <a:r>
              <a:rPr lang="en-US" b="0" u="none" dirty="0">
                <a:solidFill>
                  <a:srgbClr val="000000"/>
                </a:solidFill>
                <a:latin typeface="Lucida Sans" panose="020B0602030504020204" pitchFamily="34" charset="0"/>
                <a:cs typeface="Arial" panose="020B0604020202020204" pitchFamily="34" charset="0"/>
              </a:rPr>
              <a:t>– </a:t>
            </a:r>
          </a:p>
          <a:p>
            <a:pPr marL="628650" marR="0" lvl="1" indent="-171450" algn="just" defTabSz="456989" rtl="0" eaLnBrk="1" fontAlgn="auto" latinLnBrk="0" hangingPunct="1">
              <a:lnSpc>
                <a:spcPct val="105000"/>
              </a:lnSpc>
              <a:spcBef>
                <a:spcPts val="0"/>
              </a:spcBef>
              <a:spcAft>
                <a:spcPts val="500"/>
              </a:spcAft>
              <a:buClrTx/>
              <a:buSzTx/>
              <a:buFont typeface="Arial" panose="020B0604020202020204" pitchFamily="34" charset="0"/>
              <a:buChar char="•"/>
              <a:tabLst/>
              <a:defRPr/>
            </a:pPr>
            <a:r>
              <a:rPr lang="en-US" sz="1200" dirty="0">
                <a:solidFill>
                  <a:srgbClr val="000000"/>
                </a:solidFill>
                <a:latin typeface="Lucida Sans" panose="020B0602030504020204" pitchFamily="34" charset="0"/>
              </a:rPr>
              <a:t>In some cases, exporters may be able to raise their price to offset the cost of the tariff. In other cases, tariffs may cause a foreign exporter to no longer be able to compete. In most cases, consumers ultimately end up paying more.</a:t>
            </a:r>
          </a:p>
          <a:p>
            <a:pPr marL="628650" marR="0" lvl="1" indent="-171450" algn="just" defTabSz="456989" rtl="0" eaLnBrk="1" fontAlgn="auto" latinLnBrk="0" hangingPunct="1">
              <a:lnSpc>
                <a:spcPct val="105000"/>
              </a:lnSpc>
              <a:spcBef>
                <a:spcPts val="0"/>
              </a:spcBef>
              <a:spcAft>
                <a:spcPts val="500"/>
              </a:spcAft>
              <a:buClrTx/>
              <a:buSzTx/>
              <a:buFont typeface="Arial" panose="020B0604020202020204" pitchFamily="34" charset="0"/>
              <a:buChar char="•"/>
              <a:tabLst/>
              <a:defRPr/>
            </a:pPr>
            <a:r>
              <a:rPr lang="en-US" sz="1200" dirty="0">
                <a:solidFill>
                  <a:srgbClr val="000000"/>
                </a:solidFill>
                <a:latin typeface="Lucida Sans" panose="020B0602030504020204" pitchFamily="34" charset="0"/>
              </a:rPr>
              <a:t>Tariffs may have populist appeal, and when applied selectively they can be beneficial. But they are not a panacea, nor a substitute for sound economic policy</a:t>
            </a:r>
          </a:p>
          <a:p>
            <a:pPr marL="628650" lvl="1" indent="-171450" algn="just" defTabSz="456989">
              <a:lnSpc>
                <a:spcPct val="105000"/>
              </a:lnSpc>
              <a:spcAft>
                <a:spcPts val="500"/>
              </a:spcAft>
              <a:buFont typeface="Arial" panose="020B0604020202020204" pitchFamily="34" charset="0"/>
              <a:buChar char="•"/>
              <a:defRPr/>
            </a:pPr>
            <a:endParaRPr lang="en-US" b="0" u="none" dirty="0">
              <a:solidFill>
                <a:srgbClr val="000000"/>
              </a:solidFill>
              <a:latin typeface="Lucida Sans" panose="020B0602030504020204" pitchFamily="34" charset="0"/>
              <a:cs typeface="Arial" panose="020B0604020202020204" pitchFamily="34" charset="0"/>
            </a:endParaRPr>
          </a:p>
          <a:p>
            <a:pPr marL="171450" indent="-171450" algn="just" defTabSz="456989">
              <a:lnSpc>
                <a:spcPct val="105000"/>
              </a:lnSpc>
              <a:spcAft>
                <a:spcPts val="500"/>
              </a:spcAft>
              <a:buFont typeface="Arial" panose="020B0604020202020204" pitchFamily="34" charset="0"/>
              <a:buChar char="•"/>
              <a:defRPr/>
            </a:pPr>
            <a:endParaRPr lang="en-US" b="1" u="none" dirty="0">
              <a:solidFill>
                <a:srgbClr val="000000"/>
              </a:solidFill>
              <a:latin typeface="Lucida Sans" panose="020B0602030504020204" pitchFamily="34" charset="0"/>
              <a:cs typeface="Arial" panose="020B0604020202020204" pitchFamily="34" charset="0"/>
            </a:endParaRPr>
          </a:p>
        </p:txBody>
      </p:sp>
      <p:sp>
        <p:nvSpPr>
          <p:cNvPr id="10244" name="Slide Number Placeholder 3">
            <a:extLst>
              <a:ext uri="{FF2B5EF4-FFF2-40B4-BE49-F238E27FC236}">
                <a16:creationId xmlns:a16="http://schemas.microsoft.com/office/drawing/2014/main" id="{B799009A-62A4-4173-85CC-E23B541701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653" indent="-285636">
              <a:defRPr>
                <a:solidFill>
                  <a:schemeClr val="tx1"/>
                </a:solidFill>
                <a:latin typeface="Century Gothic" panose="020B0502020202020204" pitchFamily="34" charset="0"/>
              </a:defRPr>
            </a:lvl2pPr>
            <a:lvl3pPr marL="1142543" indent="-228509">
              <a:defRPr>
                <a:solidFill>
                  <a:schemeClr val="tx1"/>
                </a:solidFill>
                <a:latin typeface="Century Gothic" panose="020B0502020202020204" pitchFamily="34" charset="0"/>
              </a:defRPr>
            </a:lvl3pPr>
            <a:lvl4pPr marL="1599560" indent="-228509">
              <a:defRPr>
                <a:solidFill>
                  <a:schemeClr val="tx1"/>
                </a:solidFill>
                <a:latin typeface="Century Gothic" panose="020B0502020202020204" pitchFamily="34" charset="0"/>
              </a:defRPr>
            </a:lvl4pPr>
            <a:lvl5pPr marL="2056577" indent="-228509">
              <a:defRPr>
                <a:solidFill>
                  <a:schemeClr val="tx1"/>
                </a:solidFill>
                <a:latin typeface="Century Gothic" panose="020B0502020202020204" pitchFamily="34" charset="0"/>
              </a:defRPr>
            </a:lvl5pPr>
            <a:lvl6pPr marL="2513594" indent="-228509" eaLnBrk="0" fontAlgn="base" hangingPunct="0">
              <a:spcBef>
                <a:spcPct val="0"/>
              </a:spcBef>
              <a:spcAft>
                <a:spcPct val="0"/>
              </a:spcAft>
              <a:defRPr>
                <a:solidFill>
                  <a:schemeClr val="tx1"/>
                </a:solidFill>
                <a:latin typeface="Century Gothic" panose="020B0502020202020204" pitchFamily="34" charset="0"/>
              </a:defRPr>
            </a:lvl6pPr>
            <a:lvl7pPr marL="2970611" indent="-228509" eaLnBrk="0" fontAlgn="base" hangingPunct="0">
              <a:spcBef>
                <a:spcPct val="0"/>
              </a:spcBef>
              <a:spcAft>
                <a:spcPct val="0"/>
              </a:spcAft>
              <a:defRPr>
                <a:solidFill>
                  <a:schemeClr val="tx1"/>
                </a:solidFill>
                <a:latin typeface="Century Gothic" panose="020B0502020202020204" pitchFamily="34" charset="0"/>
              </a:defRPr>
            </a:lvl7pPr>
            <a:lvl8pPr marL="3427628" indent="-228509" eaLnBrk="0" fontAlgn="base" hangingPunct="0">
              <a:spcBef>
                <a:spcPct val="0"/>
              </a:spcBef>
              <a:spcAft>
                <a:spcPct val="0"/>
              </a:spcAft>
              <a:defRPr>
                <a:solidFill>
                  <a:schemeClr val="tx1"/>
                </a:solidFill>
                <a:latin typeface="Century Gothic" panose="020B0502020202020204" pitchFamily="34" charset="0"/>
              </a:defRPr>
            </a:lvl8pPr>
            <a:lvl9pPr marL="3884646" indent="-228509"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8066340-5043-43D7-A1B7-CF092FE41603}" type="slidenum">
              <a:rPr lang="en-US" altLang="en-US" smtClean="0">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4070015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C3C6EA9C-5C98-48F6-AE6C-19652BA154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8553735-7773-4FF2-9248-EF6C6542B2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defTabSz="443749">
              <a:lnSpc>
                <a:spcPct val="105000"/>
              </a:lnSpc>
              <a:spcAft>
                <a:spcPts val="600"/>
              </a:spcAft>
              <a:buFont typeface="Arial" panose="020B0604020202020204" pitchFamily="34" charset="0"/>
              <a:buChar char="•"/>
              <a:defRPr/>
            </a:pPr>
            <a:r>
              <a:rPr lang="en-US" sz="1200" dirty="0">
                <a:solidFill>
                  <a:srgbClr val="000000"/>
                </a:solidFill>
                <a:latin typeface="Lucida Sans" panose="020B0602030504020204" pitchFamily="34" charset="0"/>
              </a:rPr>
              <a:t>After averaging more than 250,000 jobs per month from January 2023 through March 2024, job growth slowed to less than 150,000 from April – August, with unemployment rising 0.4 percentage points during this period. </a:t>
            </a:r>
          </a:p>
          <a:p>
            <a:pPr marL="171450" indent="-171450" algn="just" defTabSz="443749">
              <a:lnSpc>
                <a:spcPct val="105000"/>
              </a:lnSpc>
              <a:spcAft>
                <a:spcPts val="600"/>
              </a:spcAft>
              <a:buFont typeface="Arial" panose="020B0604020202020204" pitchFamily="34" charset="0"/>
              <a:buChar char="•"/>
              <a:defRPr/>
            </a:pPr>
            <a:endParaRPr lang="en-US" sz="1200" dirty="0">
              <a:solidFill>
                <a:srgbClr val="000000"/>
              </a:solidFill>
              <a:latin typeface="Lucida Sans" panose="020B0602030504020204" pitchFamily="34" charset="0"/>
            </a:endParaRPr>
          </a:p>
          <a:p>
            <a:pPr marL="171450" indent="-171450" algn="just" defTabSz="443749">
              <a:lnSpc>
                <a:spcPct val="105000"/>
              </a:lnSpc>
              <a:spcAft>
                <a:spcPts val="600"/>
              </a:spcAft>
              <a:buFont typeface="Arial" panose="020B0604020202020204" pitchFamily="34" charset="0"/>
              <a:buChar char="•"/>
              <a:defRPr/>
            </a:pPr>
            <a:r>
              <a:rPr lang="en-US" sz="1200" dirty="0">
                <a:solidFill>
                  <a:srgbClr val="000000"/>
                </a:solidFill>
                <a:latin typeface="Lucida Sans" panose="020B0602030504020204" pitchFamily="34" charset="0"/>
              </a:rPr>
              <a:t>Other labor market indicators point to a slowdown in jobs growth:</a:t>
            </a:r>
          </a:p>
          <a:p>
            <a:pPr marL="628650" lvl="1" indent="-171450" algn="just" defTabSz="443749">
              <a:lnSpc>
                <a:spcPct val="105000"/>
              </a:lnSpc>
              <a:spcAft>
                <a:spcPts val="600"/>
              </a:spcAft>
              <a:buFont typeface="Arial" panose="020B0604020202020204" pitchFamily="34" charset="0"/>
              <a:buChar char="•"/>
              <a:defRPr/>
            </a:pPr>
            <a:r>
              <a:rPr lang="en-US" dirty="0"/>
              <a:t>The rate of new hires has fallen consistently since 2021 and now sits at 3.3%, well below its pre-pandemic level (see top chart). The hiring rate is closely associated with unemployment: when the rate falls, unemployment typically rises.</a:t>
            </a:r>
            <a:endParaRPr lang="en-US" sz="1200" dirty="0">
              <a:solidFill>
                <a:srgbClr val="000000"/>
              </a:solidFill>
              <a:latin typeface="Lucida Sans" panose="020B0602030504020204" pitchFamily="34" charset="0"/>
            </a:endParaRPr>
          </a:p>
          <a:p>
            <a:pPr marL="628650" lvl="1" indent="-171450" algn="just" defTabSz="443749">
              <a:lnSpc>
                <a:spcPct val="105000"/>
              </a:lnSpc>
              <a:spcAft>
                <a:spcPts val="600"/>
              </a:spcAft>
              <a:buFont typeface="Arial" panose="020B0604020202020204" pitchFamily="34" charset="0"/>
              <a:buChar char="•"/>
              <a:defRPr/>
            </a:pPr>
            <a:r>
              <a:rPr lang="en-US" sz="1200" dirty="0">
                <a:solidFill>
                  <a:srgbClr val="000000"/>
                </a:solidFill>
                <a:latin typeface="Lucida Sans" panose="020B0602030504020204" pitchFamily="34" charset="0"/>
              </a:rPr>
              <a:t>The number of temporary workers has declined sharply over the last two years, partly due to a sharp increased in demand for temporary help fueled by post-pandemic recovery.</a:t>
            </a:r>
          </a:p>
          <a:p>
            <a:pPr marL="628650" lvl="1" indent="-171450" algn="just" defTabSz="443749">
              <a:lnSpc>
                <a:spcPct val="105000"/>
              </a:lnSpc>
              <a:spcAft>
                <a:spcPts val="600"/>
              </a:spcAft>
              <a:buFont typeface="Arial" panose="020B0604020202020204" pitchFamily="34" charset="0"/>
              <a:buChar char="•"/>
              <a:defRPr/>
            </a:pPr>
            <a:r>
              <a:rPr lang="en-US" sz="1200" dirty="0">
                <a:solidFill>
                  <a:srgbClr val="000000"/>
                </a:solidFill>
                <a:latin typeface="Lucida Sans" panose="020B0602030504020204" pitchFamily="34" charset="0"/>
              </a:rPr>
              <a:t>The “</a:t>
            </a:r>
            <a:r>
              <a:rPr lang="en-US" sz="1200" dirty="0" err="1">
                <a:solidFill>
                  <a:srgbClr val="000000"/>
                </a:solidFill>
                <a:latin typeface="Lucida Sans" panose="020B0602030504020204" pitchFamily="34" charset="0"/>
              </a:rPr>
              <a:t>Sahm</a:t>
            </a:r>
            <a:r>
              <a:rPr lang="en-US" sz="1200" dirty="0">
                <a:solidFill>
                  <a:srgbClr val="000000"/>
                </a:solidFill>
                <a:latin typeface="Lucida Sans" panose="020B0602030504020204" pitchFamily="34" charset="0"/>
              </a:rPr>
              <a:t> Rule”</a:t>
            </a:r>
          </a:p>
          <a:p>
            <a:pPr marL="1085850" lvl="2" indent="-171450" algn="just" defTabSz="443749">
              <a:lnSpc>
                <a:spcPct val="105000"/>
              </a:lnSpc>
              <a:spcAft>
                <a:spcPts val="600"/>
              </a:spcAft>
              <a:buFont typeface="Arial" panose="020B0604020202020204" pitchFamily="34" charset="0"/>
              <a:buChar char="•"/>
              <a:defRPr/>
            </a:pPr>
            <a:r>
              <a:rPr lang="en-US" sz="1200" dirty="0">
                <a:solidFill>
                  <a:srgbClr val="000000"/>
                </a:solidFill>
                <a:latin typeface="Lucida Sans" panose="020B0602030504020204" pitchFamily="34" charset="0"/>
              </a:rPr>
              <a:t>The signal exceeded its revolutionary threshold in July, but Sahm believes it is likely overstating labor market weakness due to lingering pandemic-era effects and increased immigration.</a:t>
            </a:r>
          </a:p>
          <a:p>
            <a:pPr marL="1085850" lvl="2" indent="-171450" algn="just" defTabSz="443749">
              <a:lnSpc>
                <a:spcPct val="105000"/>
              </a:lnSpc>
              <a:spcAft>
                <a:spcPts val="600"/>
              </a:spcAft>
              <a:buFont typeface="Arial" panose="020B0604020202020204" pitchFamily="34" charset="0"/>
              <a:buChar char="•"/>
              <a:defRPr/>
            </a:pPr>
            <a:endParaRPr lang="en-US" sz="1200" dirty="0">
              <a:solidFill>
                <a:srgbClr val="000000"/>
              </a:solidFill>
              <a:latin typeface="Lucida Sans" panose="020B0602030504020204" pitchFamily="34" charset="0"/>
            </a:endParaRPr>
          </a:p>
          <a:p>
            <a:pPr marL="171450" lvl="0" indent="-171450" algn="just" defTabSz="443749">
              <a:lnSpc>
                <a:spcPct val="105000"/>
              </a:lnSpc>
              <a:spcAft>
                <a:spcPts val="600"/>
              </a:spcAft>
              <a:buFont typeface="Arial" panose="020B0604020202020204" pitchFamily="34" charset="0"/>
              <a:buChar char="•"/>
              <a:defRPr/>
            </a:pPr>
            <a:r>
              <a:rPr lang="en-US" dirty="0"/>
              <a:t>Looking to 2025, additional rate cuts should help to stimulate growth, though it is worth noting that economists at the Kansas City Fed estimate the effect of rate changes on employment could take up to two years to manifest. Policy uncertainty should fall once the results of the election are known, which may also trigger renewed hiring. Overall, while there are reasons to be guarded about the prospects for near-term job growth, we believe the labor market remains on track and will continue to expand sustainably next year.</a:t>
            </a:r>
            <a:endParaRPr lang="en-US" sz="1200" dirty="0">
              <a:solidFill>
                <a:srgbClr val="000000"/>
              </a:solidFill>
              <a:latin typeface="Lucida Sans" panose="020B0602030504020204" pitchFamily="34" charset="0"/>
            </a:endParaRPr>
          </a:p>
          <a:p>
            <a:pPr marL="171450" indent="-171450" algn="just" defTabSz="443749">
              <a:lnSpc>
                <a:spcPct val="105000"/>
              </a:lnSpc>
              <a:spcAft>
                <a:spcPts val="600"/>
              </a:spcAft>
              <a:buFont typeface="Arial" panose="020B0604020202020204" pitchFamily="34" charset="0"/>
              <a:buChar char="•"/>
              <a:defRPr/>
            </a:pPr>
            <a:endParaRPr lang="en-US" sz="1200" dirty="0">
              <a:latin typeface="Lucida Sans" panose="020B0602030504020204" pitchFamily="34" charset="0"/>
            </a:endParaRPr>
          </a:p>
        </p:txBody>
      </p:sp>
      <p:sp>
        <p:nvSpPr>
          <p:cNvPr id="10244" name="Slide Number Placeholder 3">
            <a:extLst>
              <a:ext uri="{FF2B5EF4-FFF2-40B4-BE49-F238E27FC236}">
                <a16:creationId xmlns:a16="http://schemas.microsoft.com/office/drawing/2014/main" id="{B799009A-62A4-4173-85CC-E23B541701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653" indent="-285636">
              <a:defRPr>
                <a:solidFill>
                  <a:schemeClr val="tx1"/>
                </a:solidFill>
                <a:latin typeface="Century Gothic" panose="020B0502020202020204" pitchFamily="34" charset="0"/>
              </a:defRPr>
            </a:lvl2pPr>
            <a:lvl3pPr marL="1142543" indent="-228509">
              <a:defRPr>
                <a:solidFill>
                  <a:schemeClr val="tx1"/>
                </a:solidFill>
                <a:latin typeface="Century Gothic" panose="020B0502020202020204" pitchFamily="34" charset="0"/>
              </a:defRPr>
            </a:lvl3pPr>
            <a:lvl4pPr marL="1599560" indent="-228509">
              <a:defRPr>
                <a:solidFill>
                  <a:schemeClr val="tx1"/>
                </a:solidFill>
                <a:latin typeface="Century Gothic" panose="020B0502020202020204" pitchFamily="34" charset="0"/>
              </a:defRPr>
            </a:lvl4pPr>
            <a:lvl5pPr marL="2056577" indent="-228509">
              <a:defRPr>
                <a:solidFill>
                  <a:schemeClr val="tx1"/>
                </a:solidFill>
                <a:latin typeface="Century Gothic" panose="020B0502020202020204" pitchFamily="34" charset="0"/>
              </a:defRPr>
            </a:lvl5pPr>
            <a:lvl6pPr marL="2513594" indent="-228509" eaLnBrk="0" fontAlgn="base" hangingPunct="0">
              <a:spcBef>
                <a:spcPct val="0"/>
              </a:spcBef>
              <a:spcAft>
                <a:spcPct val="0"/>
              </a:spcAft>
              <a:defRPr>
                <a:solidFill>
                  <a:schemeClr val="tx1"/>
                </a:solidFill>
                <a:latin typeface="Century Gothic" panose="020B0502020202020204" pitchFamily="34" charset="0"/>
              </a:defRPr>
            </a:lvl6pPr>
            <a:lvl7pPr marL="2970611" indent="-228509" eaLnBrk="0" fontAlgn="base" hangingPunct="0">
              <a:spcBef>
                <a:spcPct val="0"/>
              </a:spcBef>
              <a:spcAft>
                <a:spcPct val="0"/>
              </a:spcAft>
              <a:defRPr>
                <a:solidFill>
                  <a:schemeClr val="tx1"/>
                </a:solidFill>
                <a:latin typeface="Century Gothic" panose="020B0502020202020204" pitchFamily="34" charset="0"/>
              </a:defRPr>
            </a:lvl7pPr>
            <a:lvl8pPr marL="3427628" indent="-228509" eaLnBrk="0" fontAlgn="base" hangingPunct="0">
              <a:spcBef>
                <a:spcPct val="0"/>
              </a:spcBef>
              <a:spcAft>
                <a:spcPct val="0"/>
              </a:spcAft>
              <a:defRPr>
                <a:solidFill>
                  <a:schemeClr val="tx1"/>
                </a:solidFill>
                <a:latin typeface="Century Gothic" panose="020B0502020202020204" pitchFamily="34" charset="0"/>
              </a:defRPr>
            </a:lvl8pPr>
            <a:lvl9pPr marL="3884646" indent="-228509"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8066340-5043-43D7-A1B7-CF092FE41603}" type="slidenum">
              <a:rPr lang="en-US" altLang="en-US" smtClean="0">
                <a:latin typeface="Calibri" panose="020F0502020204030204" pitchFamily="34" charset="0"/>
              </a:rPr>
              <a:pPr fontAlgn="base">
                <a:spcBef>
                  <a:spcPct val="0"/>
                </a:spcBef>
                <a:spcAft>
                  <a:spcPct val="0"/>
                </a:spcAft>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4182528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GDP:  </a:t>
            </a:r>
            <a:r>
              <a:rPr lang="en-US" b="0" dirty="0"/>
              <a:t>We expect real GDP to grow by 2.7% in 2024, a relatively healthy year of economic growth.</a:t>
            </a:r>
          </a:p>
          <a:p>
            <a:endParaRPr lang="en-US" baseline="0" dirty="0"/>
          </a:p>
          <a:p>
            <a:r>
              <a:rPr lang="en-US" b="1" baseline="0" dirty="0"/>
              <a:t>Investment: </a:t>
            </a:r>
            <a:r>
              <a:rPr lang="en-US" b="0" baseline="0" dirty="0"/>
              <a:t>We expect E&amp;S investment to expand at a moderate 4.8% annualized rate —softer than 2023, but sufficient to drive growth in the equipment finance industry.</a:t>
            </a:r>
          </a:p>
          <a:p>
            <a:endParaRPr lang="en-US" baseline="0" dirty="0"/>
          </a:p>
          <a:p>
            <a:r>
              <a:rPr lang="en-US" b="1" dirty="0"/>
              <a:t>Inflation: </a:t>
            </a:r>
            <a:r>
              <a:rPr lang="en-US" b="0" dirty="0"/>
              <a:t>We expect CPI headline inflation to remain at 2.6% through the rest of the year.</a:t>
            </a:r>
            <a:endParaRPr lang="en-US" b="1" dirty="0"/>
          </a:p>
          <a:p>
            <a:endParaRPr lang="en-US" dirty="0"/>
          </a:p>
          <a:p>
            <a:r>
              <a:rPr lang="en-US" b="1" dirty="0"/>
              <a:t>Interest Rates: </a:t>
            </a:r>
            <a:r>
              <a:rPr lang="en-US" b="0" dirty="0"/>
              <a:t>We expect </a:t>
            </a:r>
            <a:r>
              <a:rPr lang="en-US" sz="1200" dirty="0">
                <a:solidFill>
                  <a:srgbClr val="000000"/>
                </a:solidFill>
                <a:latin typeface="Lucida Sans" panose="020B0602030504020204" pitchFamily="34" charset="0"/>
              </a:rPr>
              <a:t>one more rate cut of 25 basis points this year, either in November or December.</a:t>
            </a:r>
            <a:endParaRPr lang="en-US" b="0" dirty="0"/>
          </a:p>
          <a:p>
            <a:endParaRPr lang="en-US" b="0" baseline="0" dirty="0"/>
          </a:p>
          <a:p>
            <a:r>
              <a:rPr lang="en-US" b="1" baseline="0" dirty="0"/>
              <a:t>Job Growth: </a:t>
            </a:r>
            <a:r>
              <a:rPr lang="en-US" b="0" baseline="0" dirty="0"/>
              <a:t>Over the summer, job growth and rising unemployment were softer-than-anticipated. </a:t>
            </a:r>
            <a:r>
              <a:rPr lang="en-US" sz="1200" dirty="0">
                <a:solidFill>
                  <a:srgbClr val="000000"/>
                </a:solidFill>
                <a:latin typeface="Lucida Sans" panose="020B0602030504020204" pitchFamily="34" charset="0"/>
                <a:cs typeface="Arial" panose="020B0604020202020204" pitchFamily="34" charset="0"/>
              </a:rPr>
              <a:t>Still, layoffs remain low by historical standards and real wage growth is healthy. </a:t>
            </a:r>
            <a:r>
              <a:rPr lang="en-US" sz="1200" dirty="0">
                <a:solidFill>
                  <a:srgbClr val="000000"/>
                </a:solidFill>
                <a:latin typeface="Lucida Sans" panose="020B0602030504020204" pitchFamily="34" charset="0"/>
              </a:rPr>
              <a:t>Overall, while there are reasons to be guarded about the prospects for near-term job growth, we expect the hiring rate to remain health through the end of the year.</a:t>
            </a:r>
            <a:endParaRPr lang="en-US" baseline="0" dirty="0"/>
          </a:p>
        </p:txBody>
      </p:sp>
      <p:sp>
        <p:nvSpPr>
          <p:cNvPr id="4" name="Slide Number Placeholder 3"/>
          <p:cNvSpPr>
            <a:spLocks noGrp="1"/>
          </p:cNvSpPr>
          <p:nvPr>
            <p:ph type="sldNum" sz="quarter" idx="10"/>
          </p:nvPr>
        </p:nvSpPr>
        <p:spPr/>
        <p:txBody>
          <a:bodyPr/>
          <a:lstStyle/>
          <a:p>
            <a:fld id="{4E1A7EEB-C595-4307-8421-5BEF77CBD15A}" type="slidenum">
              <a:rPr lang="en-US" smtClean="0"/>
              <a:t>7</a:t>
            </a:fld>
            <a:endParaRPr lang="en-US"/>
          </a:p>
        </p:txBody>
      </p:sp>
    </p:spTree>
    <p:extLst>
      <p:ext uri="{BB962C8B-B14F-4D97-AF65-F5344CB8AC3E}">
        <p14:creationId xmlns:p14="http://schemas.microsoft.com/office/powerpoint/2010/main" val="3000687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68"/>
            <a:r>
              <a:rPr lang="en-US" dirty="0">
                <a:solidFill>
                  <a:srgbClr val="4D4D4D"/>
                </a:solidFill>
                <a:latin typeface="Calibri" panose="020F0502020204030204" pitchFamily="34" charset="0"/>
              </a:rPr>
              <a:t>Business investment grew in Q2, rising 3.9% (annualized). Growth contracted slightly from 4.5% in the previous quarter.</a:t>
            </a:r>
          </a:p>
          <a:p>
            <a:pPr defTabSz="932868"/>
            <a:endParaRPr lang="en-US" dirty="0">
              <a:solidFill>
                <a:srgbClr val="4D4D4D"/>
              </a:solidFill>
              <a:latin typeface="Calibri" panose="020F0502020204030204" pitchFamily="34" charset="0"/>
            </a:endParaRPr>
          </a:p>
          <a:p>
            <a:pPr defTabSz="932868"/>
            <a:r>
              <a:rPr lang="en-US" dirty="0">
                <a:solidFill>
                  <a:srgbClr val="4D4D4D"/>
                </a:solidFill>
                <a:latin typeface="Calibri" panose="020F0502020204030204" pitchFamily="34" charset="0"/>
              </a:rPr>
              <a:t>Business investment (also known as nonresidential fixed investment) consists of three elements: equipment, software and R&amp;D, and non-residential structures (e.g., commercial buildings, oil platforms).  </a:t>
            </a:r>
          </a:p>
          <a:p>
            <a:pPr defTabSz="932868"/>
            <a:endParaRPr lang="en-US" dirty="0">
              <a:solidFill>
                <a:srgbClr val="4D4D4D"/>
              </a:solidFill>
              <a:latin typeface="Calibri" panose="020F0502020204030204" pitchFamily="34" charset="0"/>
            </a:endParaRPr>
          </a:p>
          <a:p>
            <a:pPr marL="174913" indent="-174913" defTabSz="932868">
              <a:buFont typeface="Arial" panose="020B0604020202020204" pitchFamily="34" charset="0"/>
              <a:buChar char="•"/>
              <a:defRPr/>
            </a:pPr>
            <a:r>
              <a:rPr lang="en-US" dirty="0">
                <a:solidFill>
                  <a:srgbClr val="4D4D4D"/>
                </a:solidFill>
                <a:latin typeface="Calibri" panose="020F0502020204030204" pitchFamily="34" charset="0"/>
              </a:rPr>
              <a:t>Equipment:	 		+9.8% (annualized) (down from 0.3% in Q1)</a:t>
            </a:r>
          </a:p>
          <a:p>
            <a:pPr marL="174913" indent="-174913" defTabSz="932868">
              <a:buFont typeface="Arial" panose="020B0604020202020204" pitchFamily="34" charset="0"/>
              <a:buChar char="•"/>
            </a:pPr>
            <a:r>
              <a:rPr lang="en-US" dirty="0">
                <a:solidFill>
                  <a:srgbClr val="4D4D4D"/>
                </a:solidFill>
                <a:latin typeface="Calibri" panose="020F0502020204030204" pitchFamily="34" charset="0"/>
              </a:rPr>
              <a:t>Non-residential structures:	 	</a:t>
            </a:r>
            <a:r>
              <a:rPr lang="en-US" dirty="0">
                <a:solidFill>
                  <a:srgbClr val="FF0000"/>
                </a:solidFill>
                <a:latin typeface="Calibri" panose="020F0502020204030204" pitchFamily="34" charset="0"/>
              </a:rPr>
              <a:t>+0.2% </a:t>
            </a:r>
            <a:r>
              <a:rPr lang="en-US" dirty="0">
                <a:solidFill>
                  <a:srgbClr val="4D4D4D"/>
                </a:solidFill>
                <a:latin typeface="Calibri" panose="020F0502020204030204" pitchFamily="34" charset="0"/>
              </a:rPr>
              <a:t>(annualized) (up from 6.3% in Q1)</a:t>
            </a:r>
          </a:p>
          <a:p>
            <a:pPr marL="171381" indent="-171381" defTabSz="932868">
              <a:buFont typeface="Arial" panose="020B0604020202020204" pitchFamily="34" charset="0"/>
              <a:buChar char="•"/>
              <a:defRPr/>
            </a:pPr>
            <a:r>
              <a:rPr lang="en-US" dirty="0">
                <a:solidFill>
                  <a:srgbClr val="4D4D4D"/>
                </a:solidFill>
                <a:latin typeface="Calibri" panose="020F0502020204030204" pitchFamily="34" charset="0"/>
              </a:rPr>
              <a:t>Software and R&amp;D:		+0.7% (annualized) (down from +7.5% in Q1)</a:t>
            </a:r>
          </a:p>
          <a:p>
            <a:pPr defTabSz="932868"/>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8</a:t>
            </a:fld>
            <a:endParaRPr lang="en-US"/>
          </a:p>
        </p:txBody>
      </p:sp>
    </p:spTree>
    <p:extLst>
      <p:ext uri="{BB962C8B-B14F-4D97-AF65-F5344CB8AC3E}">
        <p14:creationId xmlns:p14="http://schemas.microsoft.com/office/powerpoint/2010/main" val="1806509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ucida Sans" panose="020B0602030504020204" pitchFamily="34" charset="0"/>
              </a:rPr>
              <a:t>Equipment and Software investment expanded 7.0% in Q2 (annualized) after growing by 4.0% in Q1. </a:t>
            </a:r>
          </a:p>
          <a:p>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r>
              <a:rPr lang="en-US" sz="800" dirty="0"/>
              <a:t>Based on the latest data, investment growth in the following equipment verticals appears set to expand in the coming ~6 months:</a:t>
            </a:r>
          </a:p>
          <a:p>
            <a:endParaRPr lang="en-US" sz="800" dirty="0"/>
          </a:p>
          <a:p>
            <a:pPr marL="173267" indent="-173267" defTabSz="924088">
              <a:buFont typeface="Arial" panose="020B0604020202020204" pitchFamily="34" charset="0"/>
              <a:buChar char="•"/>
              <a:defRPr/>
            </a:pPr>
            <a:r>
              <a:rPr lang="en-US" sz="800" dirty="0"/>
              <a:t>Ships &amp; Boats</a:t>
            </a:r>
          </a:p>
          <a:p>
            <a:pPr marL="173267" indent="-173267" defTabSz="924088">
              <a:buFont typeface="Arial" panose="020B0604020202020204" pitchFamily="34" charset="0"/>
              <a:buChar char="•"/>
              <a:defRPr/>
            </a:pPr>
            <a:r>
              <a:rPr lang="en-US" sz="800" dirty="0"/>
              <a:t>Aircraft</a:t>
            </a:r>
          </a:p>
          <a:p>
            <a:pPr marL="173267" indent="-173267" defTabSz="924088">
              <a:buFont typeface="Arial" panose="020B0604020202020204" pitchFamily="34" charset="0"/>
              <a:buChar char="•"/>
              <a:defRPr/>
            </a:pPr>
            <a:endParaRPr lang="en-US" sz="800" dirty="0"/>
          </a:p>
          <a:p>
            <a:pPr marL="0" marR="0" lvl="0" indent="0" algn="l" defTabSz="92408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dirty="0"/>
              <a:t>Based on the latest data, investment growth in the following equipment verticals appears set to shrink in the coming ~6 months:</a:t>
            </a:r>
          </a:p>
          <a:p>
            <a:pPr marL="0" marR="0" lvl="0" indent="0" algn="l" defTabSz="92408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dirty="0"/>
          </a:p>
          <a:p>
            <a:pPr marL="173267" indent="-173267" defTabSz="924088">
              <a:buFont typeface="Arial" panose="020B0604020202020204" pitchFamily="34" charset="0"/>
              <a:buChar char="•"/>
              <a:defRPr/>
            </a:pPr>
            <a:r>
              <a:rPr lang="en-US" sz="800" dirty="0"/>
              <a:t>Construction Machinery</a:t>
            </a:r>
          </a:p>
          <a:p>
            <a:pPr marL="173267" indent="-173267" defTabSz="924088">
              <a:buFont typeface="Arial" panose="020B0604020202020204" pitchFamily="34" charset="0"/>
              <a:buChar char="•"/>
              <a:defRPr/>
            </a:pPr>
            <a:r>
              <a:rPr lang="en-US" sz="800" dirty="0"/>
              <a:t>Medical Equipment</a:t>
            </a:r>
          </a:p>
          <a:p>
            <a:pPr marL="173267" indent="-173267" defTabSz="924088">
              <a:buFont typeface="Arial" panose="020B0604020202020204" pitchFamily="34" charset="0"/>
              <a:buChar char="•"/>
              <a:defRPr/>
            </a:pPr>
            <a:r>
              <a:rPr lang="en-US" sz="800" dirty="0"/>
              <a:t>Railroad Equipment</a:t>
            </a:r>
          </a:p>
          <a:p>
            <a:pPr marL="173267" indent="-173267" defTabSz="924088">
              <a:buFont typeface="Arial" panose="020B0604020202020204" pitchFamily="34" charset="0"/>
              <a:buChar char="•"/>
              <a:defRPr/>
            </a:pPr>
            <a:r>
              <a:rPr lang="en-US" sz="800" dirty="0"/>
              <a:t>Trucks</a:t>
            </a:r>
          </a:p>
          <a:p>
            <a:pPr algn="just" defTabSz="924088">
              <a:lnSpc>
                <a:spcPct val="125000"/>
              </a:lnSpc>
              <a:spcAft>
                <a:spcPts val="303"/>
              </a:spcAft>
              <a:defRPr/>
            </a:pPr>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pPr algn="just" defTabSz="924088">
              <a:lnSpc>
                <a:spcPct val="125000"/>
              </a:lnSpc>
              <a:spcAft>
                <a:spcPts val="303"/>
              </a:spcAft>
              <a:defRPr/>
            </a:pPr>
            <a:r>
              <a:rPr lang="en-US" sz="800" u="sng"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Notes about the Equipment Vertical Performance Matrix</a:t>
            </a:r>
            <a:r>
              <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 The matrix above summarizes the current values of each of the 12 Equipment &amp; Software Investment Momentum Indices based on two factors: Recent Momentum (x-axis) and Historical Strength (y-axis). The matrix is comprised of four quadrants according to each vertical’s “recent momentum” and “historical strength” readings (see last slide in deck for a description of these terms):</a:t>
            </a:r>
          </a:p>
          <a:p>
            <a:pPr algn="just">
              <a:lnSpc>
                <a:spcPct val="125000"/>
              </a:lnSpc>
              <a:defRPr/>
            </a:pPr>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pPr marL="635311" lvl="1" indent="-173267" algn="just">
              <a:lnSpc>
                <a:spcPct val="125000"/>
              </a:lnSpc>
              <a:buFont typeface="Arial" panose="020B0604020202020204" pitchFamily="34" charset="0"/>
              <a:buChar char="•"/>
              <a:defRPr/>
            </a:pPr>
            <a:r>
              <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If a vertical is located in the top-left quadrant, its momentum reading is higher than average, but positive movement has slowed (and perhaps reversed) in recent months — suggesting that investment growth may worsen over the next 2 quarters. </a:t>
            </a:r>
          </a:p>
          <a:p>
            <a:pPr marL="173267" indent="-173267" algn="just">
              <a:lnSpc>
                <a:spcPct val="125000"/>
              </a:lnSpc>
              <a:buFont typeface="Arial" panose="020B0604020202020204" pitchFamily="34" charset="0"/>
              <a:buChar char="•"/>
              <a:defRPr/>
            </a:pPr>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pPr marL="635311" lvl="1" indent="-173267" algn="just">
              <a:lnSpc>
                <a:spcPct val="125000"/>
              </a:lnSpc>
              <a:buFont typeface="Arial" panose="020B0604020202020204" pitchFamily="34" charset="0"/>
              <a:buChar char="•"/>
              <a:defRPr/>
            </a:pPr>
            <a:r>
              <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Verticals located in the bottom-right quadrant, however, have momentum readings that are below average, but recent movement shows promise — suggesting that investment levels may rise over the next 2 quarters. This makes them potentially attractive targets for new leasing and finance opportunities.</a:t>
            </a:r>
          </a:p>
          <a:p>
            <a:endParaRPr lang="en-US" dirty="0"/>
          </a:p>
          <a:p>
            <a:pPr defTabSz="924088">
              <a:defRPr/>
            </a:pPr>
            <a:endParaRPr lang="en-US" dirty="0"/>
          </a:p>
          <a:p>
            <a:pPr marL="171381" indent="-171381" defTabSz="924088">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9</a:t>
            </a:fld>
            <a:endParaRPr lang="en-US"/>
          </a:p>
        </p:txBody>
      </p:sp>
    </p:spTree>
    <p:extLst>
      <p:ext uri="{BB962C8B-B14F-4D97-AF65-F5344CB8AC3E}">
        <p14:creationId xmlns:p14="http://schemas.microsoft.com/office/powerpoint/2010/main" val="2701635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000" baseline="0"/>
            </a:lvl1pPr>
          </a:lstStyle>
          <a:p>
            <a:r>
              <a:rPr lang="en-US" dirty="0"/>
              <a:t>Click here to edit the horizontal logic.</a:t>
            </a:r>
          </a:p>
        </p:txBody>
      </p:sp>
      <p:sp>
        <p:nvSpPr>
          <p:cNvPr id="4"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46EE5B08-EC2B-44A2-BD81-FBD1497049F6}"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779675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p:txBody>
          <a:bodyPr/>
          <a:lstStyle/>
          <a:p>
            <a:r>
              <a:rPr lang="en-US"/>
              <a:t>Click to edit Master title style</a:t>
            </a:r>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2030522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567DE2F-9341-4A6C-AC2E-07C4D0D7A08E}"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2432179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67DE2F-9341-4A6C-AC2E-07C4D0D7A08E}"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3265550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67DE2F-9341-4A6C-AC2E-07C4D0D7A08E}"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3567321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67DE2F-9341-4A6C-AC2E-07C4D0D7A08E}" type="datetimeFigureOut">
              <a:rPr lang="en-US" smtClean="0"/>
              <a:t>10/23/2024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483595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67DE2F-9341-4A6C-AC2E-07C4D0D7A08E}" type="datetimeFigureOut">
              <a:rPr lang="en-US" smtClean="0"/>
              <a:t>10/23/2024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2560387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7DE2F-9341-4A6C-AC2E-07C4D0D7A08E}" type="datetimeFigureOut">
              <a:rPr lang="en-US" smtClean="0"/>
              <a:t>10/23/2024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1575143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67DE2F-9341-4A6C-AC2E-07C4D0D7A08E}"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1203949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67DE2F-9341-4A6C-AC2E-07C4D0D7A08E}"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838369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67DE2F-9341-4A6C-AC2E-07C4D0D7A08E}"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194350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000" baseline="0"/>
            </a:lvl1pPr>
          </a:lstStyle>
          <a:p>
            <a:r>
              <a:rPr lang="en-US" dirty="0"/>
              <a:t>Click here to edit the horizontal logic.</a:t>
            </a:r>
          </a:p>
        </p:txBody>
      </p:sp>
      <p:sp>
        <p:nvSpPr>
          <p:cNvPr id="3"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6F4B1E1D-D08A-4485-8854-2E8F5E455881}"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4185166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67DE2F-9341-4A6C-AC2E-07C4D0D7A08E}"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3580028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000" baseline="0"/>
            </a:lvl1pPr>
          </a:lstStyle>
          <a:p>
            <a:r>
              <a:rPr lang="en-US" dirty="0"/>
              <a:t>Click here to edit the horizontal logic.</a:t>
            </a:r>
          </a:p>
        </p:txBody>
      </p:sp>
      <p:sp>
        <p:nvSpPr>
          <p:cNvPr id="4" name="Slide Number Placeholder 5"/>
          <p:cNvSpPr>
            <a:spLocks noGrp="1"/>
          </p:cNvSpPr>
          <p:nvPr>
            <p:ph type="sldNum" sz="quarter" idx="10"/>
          </p:nvPr>
        </p:nvSpPr>
        <p:spPr>
          <a:xfrm>
            <a:off x="8001000" y="6356350"/>
            <a:ext cx="990600" cy="365125"/>
          </a:xfrm>
          <a:prstGeom prst="rect">
            <a:avLst/>
          </a:prstGeom>
        </p:spPr>
        <p:txBody>
          <a:bodyPr/>
          <a:lstStyle>
            <a:lvl1pPr>
              <a:defRPr/>
            </a:lvl1pPr>
          </a:lstStyle>
          <a:p>
            <a:pPr fontAlgn="base">
              <a:spcBef>
                <a:spcPct val="0"/>
              </a:spcBef>
              <a:spcAft>
                <a:spcPct val="0"/>
              </a:spcAft>
              <a:defRPr/>
            </a:pPr>
            <a:fld id="{46EE5B08-EC2B-44A2-BD81-FBD1497049F6}"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2613650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6F4B1E1D-D08A-4485-8854-2E8F5E455881}"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
        <p:nvSpPr>
          <p:cNvPr id="15" name="Text Placeholder 11"/>
          <p:cNvSpPr>
            <a:spLocks noGrp="1"/>
          </p:cNvSpPr>
          <p:nvPr>
            <p:ph type="body" sz="quarter" idx="13" hasCustomPrompt="1"/>
          </p:nvPr>
        </p:nvSpPr>
        <p:spPr>
          <a:xfrm>
            <a:off x="381001" y="6567488"/>
            <a:ext cx="8377238" cy="104818"/>
          </a:xfrm>
          <a:prstGeom prst="rect">
            <a:avLst/>
          </a:prstGeom>
        </p:spPr>
        <p:txBody>
          <a:bodyPr lIns="0" tIns="0" rIns="0" bIns="0"/>
          <a:lstStyle>
            <a:lvl1pPr>
              <a:buNone/>
              <a:defRPr sz="800" baseline="0">
                <a:solidFill>
                  <a:schemeClr val="bg1">
                    <a:lumMod val="50000"/>
                  </a:schemeClr>
                </a:solidFill>
              </a:defRPr>
            </a:lvl1pPr>
          </a:lstStyle>
          <a:p>
            <a:pPr lvl="0"/>
            <a:r>
              <a:rPr lang="en-US" dirty="0"/>
              <a:t>Sources:</a:t>
            </a:r>
          </a:p>
        </p:txBody>
      </p:sp>
      <p:sp>
        <p:nvSpPr>
          <p:cNvPr id="8" name="Title 1"/>
          <p:cNvSpPr>
            <a:spLocks noGrp="1"/>
          </p:cNvSpPr>
          <p:nvPr>
            <p:ph type="title"/>
          </p:nvPr>
        </p:nvSpPr>
        <p:spPr>
          <a:xfrm>
            <a:off x="0" y="0"/>
            <a:ext cx="9144000" cy="1097280"/>
          </a:xfrm>
          <a:solidFill>
            <a:schemeClr val="bg1">
              <a:lumMod val="95000"/>
            </a:schemeClr>
          </a:solidFill>
        </p:spPr>
        <p:txBody>
          <a:bodyPr>
            <a:normAutofit/>
          </a:bodyPr>
          <a:lstStyle/>
          <a:p>
            <a:pPr eaLnBrk="1" hangingPunct="1"/>
            <a:endParaRPr lang="en-US" sz="1800" b="1" dirty="0">
              <a:solidFill>
                <a:schemeClr val="tx1"/>
              </a:solidFill>
              <a:latin typeface="+mn-lt"/>
            </a:endParaRPr>
          </a:p>
        </p:txBody>
      </p:sp>
    </p:spTree>
    <p:extLst>
      <p:ext uri="{BB962C8B-B14F-4D97-AF65-F5344CB8AC3E}">
        <p14:creationId xmlns:p14="http://schemas.microsoft.com/office/powerpoint/2010/main" val="3919151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000" baseline="0"/>
            </a:lvl1pPr>
          </a:lstStyle>
          <a:p>
            <a:r>
              <a:rPr lang="en-US" dirty="0"/>
              <a:t>Click here to edit the horizontal logic.</a:t>
            </a:r>
          </a:p>
        </p:txBody>
      </p:sp>
      <p:sp>
        <p:nvSpPr>
          <p:cNvPr id="3" name="Slide Number Placeholder 2"/>
          <p:cNvSpPr>
            <a:spLocks noGrp="1"/>
          </p:cNvSpPr>
          <p:nvPr>
            <p:ph type="sldNum" sz="quarter" idx="10"/>
          </p:nvPr>
        </p:nvSpPr>
        <p:spPr>
          <a:xfrm>
            <a:off x="8001000" y="6356354"/>
            <a:ext cx="990600" cy="365125"/>
          </a:xfrm>
          <a:prstGeom prst="rect">
            <a:avLst/>
          </a:prstGeom>
        </p:spPr>
        <p:txBody>
          <a:bodyPr/>
          <a:lstStyle/>
          <a:p>
            <a:pPr fontAlgn="base">
              <a:spcBef>
                <a:spcPct val="0"/>
              </a:spcBef>
              <a:spcAft>
                <a:spcPct val="0"/>
              </a:spcAft>
              <a:defRPr/>
            </a:pPr>
            <a:fld id="{DEC661E7-4ACE-4544-BD6C-856CE8AF0B05}"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368984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4E9A25BD-3EDA-4B4C-89DE-13FE5EE04987}"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1974420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000" baseline="0"/>
            </a:lvl1pPr>
          </a:lstStyle>
          <a:p>
            <a:r>
              <a:rPr lang="en-US" dirty="0"/>
              <a:t>Click here to edit the horizontal logic.</a:t>
            </a:r>
          </a:p>
        </p:txBody>
      </p:sp>
      <p:sp>
        <p:nvSpPr>
          <p:cNvPr id="3" name="Slide Number Placeholder 2"/>
          <p:cNvSpPr>
            <a:spLocks noGrp="1"/>
          </p:cNvSpPr>
          <p:nvPr>
            <p:ph type="sldNum" sz="quarter" idx="10"/>
          </p:nvPr>
        </p:nvSpPr>
        <p:spPr>
          <a:xfrm>
            <a:off x="8001000" y="6356354"/>
            <a:ext cx="990600" cy="365125"/>
          </a:xfrm>
          <a:prstGeom prst="rect">
            <a:avLst/>
          </a:prstGeom>
        </p:spPr>
        <p:txBody>
          <a:bodyPr/>
          <a:lstStyle/>
          <a:p>
            <a:pPr fontAlgn="base">
              <a:spcBef>
                <a:spcPct val="0"/>
              </a:spcBef>
              <a:spcAft>
                <a:spcPct val="0"/>
              </a:spcAft>
              <a:defRPr/>
            </a:pPr>
            <a:fld id="{DEC661E7-4ACE-4544-BD6C-856CE8AF0B05}"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156073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a:xfrm>
            <a:off x="8001000" y="6356354"/>
            <a:ext cx="990600" cy="365125"/>
          </a:xfrm>
          <a:prstGeom prst="rect">
            <a:avLst/>
          </a:prstGeom>
        </p:spPr>
        <p:txBody>
          <a:bodyPr/>
          <a:lstStyle>
            <a:lvl1pPr>
              <a:defRPr sz="1000">
                <a:latin typeface="+mn-lt"/>
              </a:defRPr>
            </a:lvl1pPr>
          </a:lstStyle>
          <a:p>
            <a:pPr fontAlgn="base">
              <a:spcBef>
                <a:spcPct val="0"/>
              </a:spcBef>
              <a:spcAft>
                <a:spcPct val="0"/>
              </a:spcAft>
              <a:defRPr/>
            </a:pPr>
            <a:fld id="{46EE5B08-EC2B-44A2-BD81-FBD1497049F6}" type="slidenum">
              <a:rPr lang="en-US" smtClean="0">
                <a:solidFill>
                  <a:srgbClr val="102A7E"/>
                </a:solidFill>
              </a:rPr>
              <a:pPr fontAlgn="base">
                <a:spcBef>
                  <a:spcPct val="0"/>
                </a:spcBef>
                <a:spcAft>
                  <a:spcPct val="0"/>
                </a:spcAft>
                <a:defRPr/>
              </a:pPr>
              <a:t>‹#›</a:t>
            </a:fld>
            <a:endParaRPr lang="en-US" dirty="0">
              <a:solidFill>
                <a:srgbClr val="102A7E"/>
              </a:solidFill>
            </a:endParaRPr>
          </a:p>
        </p:txBody>
      </p:sp>
    </p:spTree>
    <p:extLst>
      <p:ext uri="{BB962C8B-B14F-4D97-AF65-F5344CB8AC3E}">
        <p14:creationId xmlns:p14="http://schemas.microsoft.com/office/powerpoint/2010/main" val="769601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46EE5B08-EC2B-44A2-BD81-FBD1497049F6}"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4176844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000" baseline="0"/>
            </a:lvl1pPr>
          </a:lstStyle>
          <a:p>
            <a:r>
              <a:rPr lang="en-US" dirty="0"/>
              <a:t>Click here to edit the horizontal logic.</a:t>
            </a:r>
          </a:p>
        </p:txBody>
      </p:sp>
      <p:sp>
        <p:nvSpPr>
          <p:cNvPr id="3" name="Content Placeholder 2"/>
          <p:cNvSpPr>
            <a:spLocks noGrp="1"/>
          </p:cNvSpPr>
          <p:nvPr>
            <p:ph idx="1"/>
          </p:nvPr>
        </p:nvSpPr>
        <p:spPr>
          <a:xfrm>
            <a:off x="381000" y="1600204"/>
            <a:ext cx="8382000" cy="4525963"/>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8001000" y="6356354"/>
            <a:ext cx="990600" cy="365125"/>
          </a:xfrm>
          <a:prstGeom prst="rect">
            <a:avLst/>
          </a:prstGeom>
        </p:spPr>
        <p:txBody>
          <a:bodyPr/>
          <a:lstStyle>
            <a:lvl1pPr>
              <a:defRPr sz="1000">
                <a:latin typeface="+mn-lt"/>
              </a:defRPr>
            </a:lvl1pPr>
          </a:lstStyle>
          <a:p>
            <a:pPr fontAlgn="base">
              <a:spcBef>
                <a:spcPct val="0"/>
              </a:spcBef>
              <a:spcAft>
                <a:spcPct val="0"/>
              </a:spcAft>
              <a:defRPr/>
            </a:pPr>
            <a:fld id="{46EE5B08-EC2B-44A2-BD81-FBD1497049F6}" type="slidenum">
              <a:rPr lang="en-US" smtClean="0">
                <a:solidFill>
                  <a:srgbClr val="102A7E"/>
                </a:solidFill>
              </a:rPr>
              <a:pPr fontAlgn="base">
                <a:spcBef>
                  <a:spcPct val="0"/>
                </a:spcBef>
                <a:spcAft>
                  <a:spcPct val="0"/>
                </a:spcAft>
                <a:defRPr/>
              </a:pPr>
              <a:t>‹#›</a:t>
            </a:fld>
            <a:endParaRPr lang="en-US" dirty="0">
              <a:solidFill>
                <a:srgbClr val="102A7E"/>
              </a:solidFill>
            </a:endParaRPr>
          </a:p>
        </p:txBody>
      </p:sp>
    </p:spTree>
    <p:extLst>
      <p:ext uri="{BB962C8B-B14F-4D97-AF65-F5344CB8AC3E}">
        <p14:creationId xmlns:p14="http://schemas.microsoft.com/office/powerpoint/2010/main" val="3701915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1097280"/>
          </a:xfrm>
          <a:prstGeom prst="rect">
            <a:avLst/>
          </a:prstGeom>
          <a:solidFill>
            <a:schemeClr val="bg1">
              <a:lumMod val="95000"/>
            </a:schemeClr>
          </a:solidFill>
          <a:ln w="9525">
            <a:noFill/>
            <a:miter lim="800000"/>
            <a:headEnd/>
            <a:tailEnd/>
          </a:ln>
        </p:spPr>
        <p:txBody>
          <a:bodyPr vert="horz" wrap="square" lIns="365760" tIns="45720" rIns="36576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816950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0" fontAlgn="base" hangingPunct="0">
        <a:spcBef>
          <a:spcPct val="0"/>
        </a:spcBef>
        <a:spcAft>
          <a:spcPct val="0"/>
        </a:spcAft>
        <a:defRPr sz="2000" kern="1200">
          <a:solidFill>
            <a:schemeClr val="bg1"/>
          </a:solidFill>
          <a:latin typeface="+mn-lt"/>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189" algn="l" rtl="0" fontAlgn="base">
        <a:spcBef>
          <a:spcPct val="0"/>
        </a:spcBef>
        <a:spcAft>
          <a:spcPct val="0"/>
        </a:spcAft>
        <a:defRPr sz="2400">
          <a:solidFill>
            <a:srgbClr val="0B1E59"/>
          </a:solidFill>
          <a:latin typeface="Century Schoolbook" pitchFamily="18" charset="0"/>
        </a:defRPr>
      </a:lvl6pPr>
      <a:lvl7pPr marL="914377" algn="l" rtl="0" fontAlgn="base">
        <a:spcBef>
          <a:spcPct val="0"/>
        </a:spcBef>
        <a:spcAft>
          <a:spcPct val="0"/>
        </a:spcAft>
        <a:defRPr sz="2400">
          <a:solidFill>
            <a:srgbClr val="0B1E59"/>
          </a:solidFill>
          <a:latin typeface="Century Schoolbook" pitchFamily="18" charset="0"/>
        </a:defRPr>
      </a:lvl7pPr>
      <a:lvl8pPr marL="1371566" algn="l" rtl="0" fontAlgn="base">
        <a:spcBef>
          <a:spcPct val="0"/>
        </a:spcBef>
        <a:spcAft>
          <a:spcPct val="0"/>
        </a:spcAft>
        <a:defRPr sz="2400">
          <a:solidFill>
            <a:srgbClr val="0B1E59"/>
          </a:solidFill>
          <a:latin typeface="Century Schoolbook" pitchFamily="18" charset="0"/>
        </a:defRPr>
      </a:lvl8pPr>
      <a:lvl9pPr marL="1828754" algn="l" rtl="0" fontAlgn="base">
        <a:spcBef>
          <a:spcPct val="0"/>
        </a:spcBef>
        <a:spcAft>
          <a:spcPct val="0"/>
        </a:spcAft>
        <a:defRPr sz="2400">
          <a:solidFill>
            <a:srgbClr val="0B1E59"/>
          </a:solidFill>
          <a:latin typeface="Century Schoolbook" pitchFamily="18" charset="0"/>
        </a:defRPr>
      </a:lvl9pPr>
    </p:titleStyle>
    <p:bodyStyle>
      <a:lvl1pPr marL="342891" indent="-342891" algn="l" rtl="0" eaLnBrk="0" fontAlgn="base" hangingPunct="0">
        <a:spcBef>
          <a:spcPct val="20000"/>
        </a:spcBef>
        <a:spcAft>
          <a:spcPct val="0"/>
        </a:spcAft>
        <a:buBlip>
          <a:blip r:embed="rId11"/>
        </a:buBlip>
        <a:defRPr sz="2400" kern="1200">
          <a:solidFill>
            <a:schemeClr val="tx1"/>
          </a:solidFill>
          <a:latin typeface="+mn-lt"/>
          <a:ea typeface="+mn-ea"/>
          <a:cs typeface="+mn-cs"/>
        </a:defRPr>
      </a:lvl1pPr>
      <a:lvl2pPr marL="742932" indent="-285744"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2971" indent="-228594"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160" indent="-228594"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349" indent="-228594"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7DE2F-9341-4A6C-AC2E-07C4D0D7A08E}" type="datetimeFigureOut">
              <a:rPr lang="en-US" smtClean="0"/>
              <a:t>10/23/2024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B548F-B260-4183-878B-12E37533CC26}" type="slidenum">
              <a:rPr lang="en-US" smtClean="0"/>
              <a:t>‹#›</a:t>
            </a:fld>
            <a:endParaRPr lang="en-US"/>
          </a:p>
        </p:txBody>
      </p:sp>
      <p:sp>
        <p:nvSpPr>
          <p:cNvPr id="7" name="Rectangle 6"/>
          <p:cNvSpPr/>
          <p:nvPr/>
        </p:nvSpPr>
        <p:spPr>
          <a:xfrm>
            <a:off x="0" y="0"/>
            <a:ext cx="9144000" cy="90236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2" descr="Z:\Office\KR Templates\KR Logos\keybridge_logo_PP01_Color.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53057" y="6121901"/>
            <a:ext cx="2743200" cy="471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85430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5.jp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4.jpeg"/><Relationship Id="rId5" Type="http://schemas.openxmlformats.org/officeDocument/2006/relationships/image" Target="../media/image23.jp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4.jpeg"/><Relationship Id="rId5" Type="http://schemas.openxmlformats.org/officeDocument/2006/relationships/image" Target="../media/image23.jpg"/><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4.jpe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hyperlink" Target="https://www.leasefoundation.org/industry-resources/u-s-economic-outlook/"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store.leasefoundation.org/cvweb/Portals/ELFA-LEASE/Documents/Products/AppliedHandbook.pdf" TargetMode="External"/><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hyperlink" Target="https://www.leasefoundation.org/industry-resources/journal-of-equipment-lease-financing/" TargetMode="External"/><Relationship Id="rId5" Type="http://schemas.openxmlformats.org/officeDocument/2006/relationships/hyperlink" Target="https://www.store.leasefoundation.org/cvweb/cgi-bin/msascartdll.dll/ProductInfo?productcd=Inflation2018" TargetMode="External"/><Relationship Id="rId10" Type="http://schemas.openxmlformats.org/officeDocument/2006/relationships/image" Target="../media/image4.jpeg"/><Relationship Id="rId4" Type="http://schemas.openxmlformats.org/officeDocument/2006/relationships/hyperlink" Target="https://www.store.leasefoundation.org/cvweb/cgi-bin/msascartdll.dll/ProductInfo?productcd=AppEco2018" TargetMode="External"/><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381002" y="290514"/>
            <a:ext cx="8377239" cy="3219451"/>
          </a:xfrm>
          <a:prstGeom prst="rect">
            <a:avLst/>
          </a:prstGeom>
          <a:solidFill>
            <a:schemeClr val="tx1"/>
          </a:solidFill>
          <a:ln>
            <a:noFill/>
          </a:ln>
        </p:spPr>
        <p:txBody>
          <a:bodyPr rot="0" vert="horz" wrap="square" lIns="274320" tIns="365760" rIns="274320" bIns="182880" anchor="b" anchorCtr="0" upright="1">
            <a:noAutofit/>
          </a:bodyPr>
          <a:lstStyle/>
          <a:p>
            <a:pPr fontAlgn="base"/>
            <a:r>
              <a:rPr lang="en-US" sz="2800" b="1" kern="0" dirty="0">
                <a:solidFill>
                  <a:srgbClr val="FFFFFF"/>
                </a:solidFill>
              </a:rPr>
              <a:t>Snapshot of the Equipment Leasing and Finance Industry and U.S. Economy</a:t>
            </a:r>
          </a:p>
          <a:p>
            <a:pPr fontAlgn="base"/>
            <a:r>
              <a:rPr lang="en-US" sz="2000" b="1" kern="0" dirty="0">
                <a:solidFill>
                  <a:srgbClr val="FFFFFF"/>
                </a:solidFill>
                <a:ea typeface="Calibri"/>
                <a:cs typeface="Times New Roman"/>
              </a:rPr>
              <a:t>October 2024</a:t>
            </a:r>
            <a:endParaRPr lang="en-US" sz="1050" kern="0" dirty="0">
              <a:solidFill>
                <a:prstClr val="white"/>
              </a:solidFill>
              <a:ea typeface="Calibri"/>
              <a:cs typeface="Times New Roman"/>
            </a:endParaRPr>
          </a:p>
        </p:txBody>
      </p:sp>
      <p:pic>
        <p:nvPicPr>
          <p:cNvPr id="7" name="Picture 2" descr="\\psf\Home\Desktop\Keybridge Logos\keybridge_logo_PP01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9504" y="533464"/>
            <a:ext cx="1828800" cy="314555"/>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5"/>
          <p:cNvSpPr txBox="1">
            <a:spLocks/>
          </p:cNvSpPr>
          <p:nvPr/>
        </p:nvSpPr>
        <p:spPr>
          <a:xfrm>
            <a:off x="4048129" y="4038600"/>
            <a:ext cx="4710113" cy="2363344"/>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Century Schoolbook" pitchFamily="18"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fontAlgn="base"/>
            <a:r>
              <a:rPr lang="en-US" sz="1400" b="1" dirty="0">
                <a:solidFill>
                  <a:srgbClr val="102A7E"/>
                </a:solidFill>
                <a:latin typeface="Century Gothic"/>
              </a:rPr>
              <a:t>Prepared For</a:t>
            </a:r>
            <a:r>
              <a:rPr lang="en-US" sz="1400" b="1" cap="all" dirty="0">
                <a:solidFill>
                  <a:srgbClr val="102A7E"/>
                </a:solidFill>
                <a:latin typeface="Century Gothic"/>
              </a:rPr>
              <a:t>:</a:t>
            </a:r>
          </a:p>
          <a:p>
            <a:pPr fontAlgn="base"/>
            <a:r>
              <a:rPr lang="en-US" sz="1400" dirty="0">
                <a:solidFill>
                  <a:srgbClr val="102A7E"/>
                </a:solidFill>
                <a:latin typeface="Century Gothic"/>
              </a:rPr>
              <a:t>Equipment Leasing &amp; Finance Foundation</a:t>
            </a:r>
          </a:p>
          <a:p>
            <a:pPr fontAlgn="base">
              <a:spcBef>
                <a:spcPts val="1200"/>
              </a:spcBef>
            </a:pPr>
            <a:r>
              <a:rPr lang="en-US" sz="1400" b="1" dirty="0">
                <a:solidFill>
                  <a:srgbClr val="102A7E"/>
                </a:solidFill>
                <a:latin typeface="Century Gothic"/>
              </a:rPr>
              <a:t>Prepared By:</a:t>
            </a:r>
            <a:endParaRPr lang="en-US" sz="1400" b="1" cap="all" dirty="0">
              <a:solidFill>
                <a:srgbClr val="102A7E"/>
              </a:solidFill>
              <a:latin typeface="Century Gothic"/>
            </a:endParaRPr>
          </a:p>
          <a:p>
            <a:pPr fontAlgn="base"/>
            <a:r>
              <a:rPr lang="en-US" sz="1400" dirty="0">
                <a:solidFill>
                  <a:srgbClr val="102A7E"/>
                </a:solidFill>
                <a:latin typeface="Century Gothic"/>
              </a:rPr>
              <a:t>Keybridge LLC</a:t>
            </a:r>
          </a:p>
        </p:txBody>
      </p:sp>
      <p:pic>
        <p:nvPicPr>
          <p:cNvPr id="9" name="Picture 5" descr="C:\Users\Public\Documents\ELFF\ELFF logo.jpg">
            <a:extLst>
              <a:ext uri="{FF2B5EF4-FFF2-40B4-BE49-F238E27FC236}">
                <a16:creationId xmlns:a16="http://schemas.microsoft.com/office/drawing/2014/main" id="{C8C4B7ED-B483-4E63-BC65-54BFEFE233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408" y="6091792"/>
            <a:ext cx="3087412" cy="6203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graph and chart with arrows&#10;&#10;Description automatically generated with medium confidence">
            <a:extLst>
              <a:ext uri="{FF2B5EF4-FFF2-40B4-BE49-F238E27FC236}">
                <a16:creationId xmlns:a16="http://schemas.microsoft.com/office/drawing/2014/main" id="{4D27948A-5146-C2A1-388B-7416E052BF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2234"/>
            <a:ext cx="9144000" cy="6962467"/>
          </a:xfrm>
          <a:prstGeom prst="rect">
            <a:avLst/>
          </a:prstGeom>
        </p:spPr>
      </p:pic>
    </p:spTree>
    <p:extLst>
      <p:ext uri="{BB962C8B-B14F-4D97-AF65-F5344CB8AC3E}">
        <p14:creationId xmlns:p14="http://schemas.microsoft.com/office/powerpoint/2010/main" val="168138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6AE3463-9E81-949C-184E-D6288712036B}"/>
              </a:ext>
            </a:extLst>
          </p:cNvPr>
          <p:cNvSpPr/>
          <p:nvPr/>
        </p:nvSpPr>
        <p:spPr>
          <a:xfrm>
            <a:off x="7860743" y="2299626"/>
            <a:ext cx="796163" cy="36314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 name="Chart 33">
            <a:extLst>
              <a:ext uri="{FF2B5EF4-FFF2-40B4-BE49-F238E27FC236}">
                <a16:creationId xmlns:a16="http://schemas.microsoft.com/office/drawing/2014/main" id="{41BBFB1B-97BE-E3F7-9FDA-76D05AB19F0B}"/>
              </a:ext>
            </a:extLst>
          </p:cNvPr>
          <p:cNvGraphicFramePr/>
          <p:nvPr>
            <p:extLst>
              <p:ext uri="{D42A27DB-BD31-4B8C-83A1-F6EECF244321}">
                <p14:modId xmlns:p14="http://schemas.microsoft.com/office/powerpoint/2010/main" val="2645329075"/>
              </p:ext>
            </p:extLst>
          </p:nvPr>
        </p:nvGraphicFramePr>
        <p:xfrm>
          <a:off x="340464" y="2214860"/>
          <a:ext cx="8417774" cy="3982028"/>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a:extLst>
              <a:ext uri="{FF2B5EF4-FFF2-40B4-BE49-F238E27FC236}">
                <a16:creationId xmlns:a16="http://schemas.microsoft.com/office/drawing/2014/main" id="{7D289B45-9425-7837-73F4-96F3A6962AD0}"/>
              </a:ext>
            </a:extLst>
          </p:cNvPr>
          <p:cNvSpPr txBox="1"/>
          <p:nvPr/>
        </p:nvSpPr>
        <p:spPr>
          <a:xfrm>
            <a:off x="7567949" y="2307509"/>
            <a:ext cx="1361530" cy="276999"/>
          </a:xfrm>
          <a:prstGeom prst="rect">
            <a:avLst/>
          </a:prstGeom>
          <a:noFill/>
        </p:spPr>
        <p:txBody>
          <a:bodyPr wrap="square" rtlCol="0">
            <a:spAutoFit/>
          </a:bodyPr>
          <a:lstStyle/>
          <a:p>
            <a:pPr algn="ctr"/>
            <a:r>
              <a:rPr lang="en-US" sz="1200" i="1" dirty="0"/>
              <a:t>Forecast</a:t>
            </a:r>
          </a:p>
        </p:txBody>
      </p:sp>
      <p:sp>
        <p:nvSpPr>
          <p:cNvPr id="2" name="Title 1"/>
          <p:cNvSpPr>
            <a:spLocks noGrp="1"/>
          </p:cNvSpPr>
          <p:nvPr>
            <p:ph type="title"/>
          </p:nvPr>
        </p:nvSpPr>
        <p:spPr>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p>
            <a:pPr>
              <a:lnSpc>
                <a:spcPct val="114000"/>
              </a:lnSpc>
            </a:pPr>
            <a:r>
              <a:rPr lang="en-US" sz="1800" b="1" dirty="0">
                <a:solidFill>
                  <a:srgbClr val="102A7E"/>
                </a:solidFill>
              </a:rPr>
              <a:t>After expanding 7.0% (annualized) in Q2, E&amp;S investment growth is expected to moderate in the latter half of 2024.</a:t>
            </a:r>
          </a:p>
        </p:txBody>
      </p:sp>
      <p:sp>
        <p:nvSpPr>
          <p:cNvPr id="11" name="Title 1"/>
          <p:cNvSpPr txBox="1">
            <a:spLocks/>
          </p:cNvSpPr>
          <p:nvPr/>
        </p:nvSpPr>
        <p:spPr>
          <a:xfrm>
            <a:off x="340464" y="0"/>
            <a:ext cx="8727336"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200" dirty="0">
              <a:solidFill>
                <a:schemeClr val="bg1"/>
              </a:solidFill>
            </a:endParaRPr>
          </a:p>
        </p:txBody>
      </p:sp>
      <p:sp>
        <p:nvSpPr>
          <p:cNvPr id="13" name="TextBox 12"/>
          <p:cNvSpPr txBox="1"/>
          <p:nvPr/>
        </p:nvSpPr>
        <p:spPr>
          <a:xfrm rot="16200000">
            <a:off x="-421682" y="421682"/>
            <a:ext cx="1097280" cy="253916"/>
          </a:xfrm>
          <a:prstGeom prst="rect">
            <a:avLst/>
          </a:prstGeom>
          <a:solidFill>
            <a:schemeClr val="accent1"/>
          </a:solidFill>
        </p:spPr>
        <p:txBody>
          <a:bodyPr wrap="square" rtlCol="0">
            <a:spAutoFit/>
          </a:bodyPr>
          <a:lstStyle/>
          <a:p>
            <a:pPr algn="ctr"/>
            <a:r>
              <a:rPr lang="en-US" sz="1050" b="1" i="1" dirty="0">
                <a:solidFill>
                  <a:prstClr val="white"/>
                </a:solidFill>
              </a:rPr>
              <a:t>Investment</a:t>
            </a:r>
          </a:p>
        </p:txBody>
      </p:sp>
      <p:sp>
        <p:nvSpPr>
          <p:cNvPr id="81" name="Text Placeholder 4"/>
          <p:cNvSpPr txBox="1">
            <a:spLocks/>
          </p:cNvSpPr>
          <p:nvPr/>
        </p:nvSpPr>
        <p:spPr>
          <a:xfrm>
            <a:off x="150882" y="6538489"/>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U.S. Bureau of Economic Analysis; Projections from Keybridge</a:t>
            </a:r>
          </a:p>
        </p:txBody>
      </p:sp>
      <p:grpSp>
        <p:nvGrpSpPr>
          <p:cNvPr id="85" name="Group 84"/>
          <p:cNvGrpSpPr/>
          <p:nvPr/>
        </p:nvGrpSpPr>
        <p:grpSpPr>
          <a:xfrm>
            <a:off x="3481452" y="1169297"/>
            <a:ext cx="2181096" cy="354703"/>
            <a:chOff x="3481452" y="1169297"/>
            <a:chExt cx="2181096" cy="354703"/>
          </a:xfrm>
        </p:grpSpPr>
        <p:grpSp>
          <p:nvGrpSpPr>
            <p:cNvPr id="86" name="Group 85"/>
            <p:cNvGrpSpPr/>
            <p:nvPr/>
          </p:nvGrpSpPr>
          <p:grpSpPr>
            <a:xfrm>
              <a:off x="4170628" y="1169297"/>
              <a:ext cx="802744" cy="354703"/>
              <a:chOff x="4170628" y="1169297"/>
              <a:chExt cx="802744" cy="354703"/>
            </a:xfrm>
          </p:grpSpPr>
          <p:sp>
            <p:nvSpPr>
              <p:cNvPr id="99" name="Chevron 157"/>
              <p:cNvSpPr/>
              <p:nvPr/>
            </p:nvSpPr>
            <p:spPr>
              <a:xfrm>
                <a:off x="4170628" y="1169297"/>
                <a:ext cx="802744" cy="354703"/>
              </a:xfrm>
              <a:prstGeom prst="chevron">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00" name="Group 945"/>
              <p:cNvGrpSpPr>
                <a:grpSpLocks noChangeAspect="1"/>
              </p:cNvGrpSpPr>
              <p:nvPr/>
            </p:nvGrpSpPr>
            <p:grpSpPr bwMode="auto">
              <a:xfrm>
                <a:off x="4490966" y="1200403"/>
                <a:ext cx="162069" cy="292491"/>
                <a:chOff x="1570" y="1754"/>
                <a:chExt cx="169" cy="305"/>
              </a:xfrm>
              <a:solidFill>
                <a:schemeClr val="bg1"/>
              </a:solidFill>
            </p:grpSpPr>
            <p:sp>
              <p:nvSpPr>
                <p:cNvPr id="101"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2"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3"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87" name="Group 86"/>
            <p:cNvGrpSpPr/>
            <p:nvPr/>
          </p:nvGrpSpPr>
          <p:grpSpPr>
            <a:xfrm>
              <a:off x="3481452" y="1169297"/>
              <a:ext cx="802744" cy="354703"/>
              <a:chOff x="3481452" y="1169297"/>
              <a:chExt cx="802744" cy="354703"/>
            </a:xfrm>
          </p:grpSpPr>
          <p:sp>
            <p:nvSpPr>
              <p:cNvPr id="95"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6" name="Gruppieren 18"/>
              <p:cNvGrpSpPr>
                <a:grpSpLocks noChangeAspect="1"/>
              </p:cNvGrpSpPr>
              <p:nvPr/>
            </p:nvGrpSpPr>
            <p:grpSpPr>
              <a:xfrm>
                <a:off x="3701205" y="1219231"/>
                <a:ext cx="363238" cy="254834"/>
                <a:chOff x="5276852" y="3736975"/>
                <a:chExt cx="508000" cy="356394"/>
              </a:xfrm>
              <a:solidFill>
                <a:schemeClr val="bg1"/>
              </a:solidFill>
            </p:grpSpPr>
            <p:sp>
              <p:nvSpPr>
                <p:cNvPr id="97"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98"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2" name="Group 91"/>
            <p:cNvGrpSpPr/>
            <p:nvPr/>
          </p:nvGrpSpPr>
          <p:grpSpPr>
            <a:xfrm>
              <a:off x="4859804" y="1169297"/>
              <a:ext cx="802744" cy="354703"/>
              <a:chOff x="4859804" y="1169297"/>
              <a:chExt cx="802744" cy="354703"/>
            </a:xfrm>
          </p:grpSpPr>
          <p:sp>
            <p:nvSpPr>
              <p:cNvPr id="93"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94"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04"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11</a:t>
            </a:r>
          </a:p>
        </p:txBody>
      </p:sp>
      <p:pic>
        <p:nvPicPr>
          <p:cNvPr id="30" name="Picture 5" descr="C:\Users\Public\Documents\ELFF\ELFF logo.jpg">
            <a:extLst>
              <a:ext uri="{FF2B5EF4-FFF2-40B4-BE49-F238E27FC236}">
                <a16:creationId xmlns:a16="http://schemas.microsoft.com/office/drawing/2014/main" id="{F830BF3C-0D43-4CC8-9ADF-7C69645098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8EC19392-ACCC-C330-2E4C-077935D199B9}"/>
              </a:ext>
            </a:extLst>
          </p:cNvPr>
          <p:cNvSpPr txBox="1"/>
          <p:nvPr/>
        </p:nvSpPr>
        <p:spPr>
          <a:xfrm>
            <a:off x="320040" y="1600200"/>
            <a:ext cx="62915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Real Equipment &amp; Software Investment Growth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Q/Q % change, SAAR</a:t>
            </a:r>
          </a:p>
        </p:txBody>
      </p:sp>
      <p:sp>
        <p:nvSpPr>
          <p:cNvPr id="36" name="Arrow: Down 35">
            <a:extLst>
              <a:ext uri="{FF2B5EF4-FFF2-40B4-BE49-F238E27FC236}">
                <a16:creationId xmlns:a16="http://schemas.microsoft.com/office/drawing/2014/main" id="{4610165A-6C55-92D6-86F1-D86988D41A92}"/>
              </a:ext>
            </a:extLst>
          </p:cNvPr>
          <p:cNvSpPr/>
          <p:nvPr/>
        </p:nvSpPr>
        <p:spPr>
          <a:xfrm>
            <a:off x="1623239" y="5335489"/>
            <a:ext cx="20116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Arrow: Down 36">
            <a:extLst>
              <a:ext uri="{FF2B5EF4-FFF2-40B4-BE49-F238E27FC236}">
                <a16:creationId xmlns:a16="http://schemas.microsoft.com/office/drawing/2014/main" id="{776028B7-1ADE-F92D-9813-5F1B9DF79325}"/>
              </a:ext>
            </a:extLst>
          </p:cNvPr>
          <p:cNvSpPr/>
          <p:nvPr/>
        </p:nvSpPr>
        <p:spPr>
          <a:xfrm rot="10800000">
            <a:off x="1974649" y="2299627"/>
            <a:ext cx="20116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470865E-8214-B813-F775-BF0A4135E9AB}"/>
              </a:ext>
            </a:extLst>
          </p:cNvPr>
          <p:cNvSpPr txBox="1"/>
          <p:nvPr/>
        </p:nvSpPr>
        <p:spPr>
          <a:xfrm rot="16200000">
            <a:off x="1803765" y="2993733"/>
            <a:ext cx="561672" cy="246221"/>
          </a:xfrm>
          <a:prstGeom prst="rect">
            <a:avLst/>
          </a:prstGeom>
          <a:noFill/>
        </p:spPr>
        <p:txBody>
          <a:bodyPr wrap="square" rtlCol="0">
            <a:spAutoFit/>
          </a:bodyPr>
          <a:lstStyle/>
          <a:p>
            <a:pPr algn="r"/>
            <a:r>
              <a:rPr lang="en-US" sz="1000" b="1" dirty="0">
                <a:solidFill>
                  <a:schemeClr val="bg1"/>
                </a:solidFill>
              </a:rPr>
              <a:t>40.1%</a:t>
            </a:r>
          </a:p>
        </p:txBody>
      </p:sp>
      <p:sp>
        <p:nvSpPr>
          <p:cNvPr id="41" name="TextBox 40">
            <a:extLst>
              <a:ext uri="{FF2B5EF4-FFF2-40B4-BE49-F238E27FC236}">
                <a16:creationId xmlns:a16="http://schemas.microsoft.com/office/drawing/2014/main" id="{8F17BEE5-0687-2E92-9C27-3F2016858081}"/>
              </a:ext>
            </a:extLst>
          </p:cNvPr>
          <p:cNvSpPr txBox="1"/>
          <p:nvPr/>
        </p:nvSpPr>
        <p:spPr>
          <a:xfrm rot="5400000">
            <a:off x="1409252" y="4897946"/>
            <a:ext cx="628864" cy="246221"/>
          </a:xfrm>
          <a:prstGeom prst="rect">
            <a:avLst/>
          </a:prstGeom>
          <a:noFill/>
        </p:spPr>
        <p:txBody>
          <a:bodyPr wrap="square" rtlCol="0">
            <a:spAutoFit/>
          </a:bodyPr>
          <a:lstStyle/>
          <a:p>
            <a:pPr algn="r"/>
            <a:r>
              <a:rPr lang="en-US" sz="1000" b="1" dirty="0">
                <a:solidFill>
                  <a:schemeClr val="bg1"/>
                </a:solidFill>
              </a:rPr>
              <a:t>-28.3%</a:t>
            </a:r>
          </a:p>
        </p:txBody>
      </p:sp>
      <p:sp>
        <p:nvSpPr>
          <p:cNvPr id="3" name="Arrow: Down 2">
            <a:extLst>
              <a:ext uri="{FF2B5EF4-FFF2-40B4-BE49-F238E27FC236}">
                <a16:creationId xmlns:a16="http://schemas.microsoft.com/office/drawing/2014/main" id="{CF7BC9F3-A269-0DEE-E062-8C4834611A7B}"/>
              </a:ext>
            </a:extLst>
          </p:cNvPr>
          <p:cNvSpPr/>
          <p:nvPr/>
        </p:nvSpPr>
        <p:spPr>
          <a:xfrm>
            <a:off x="1245156" y="5335489"/>
            <a:ext cx="20116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FBB22F6-C5C2-DD30-A3CB-03A6DA9A5589}"/>
              </a:ext>
            </a:extLst>
          </p:cNvPr>
          <p:cNvSpPr txBox="1"/>
          <p:nvPr/>
        </p:nvSpPr>
        <p:spPr>
          <a:xfrm rot="5400000">
            <a:off x="1028482" y="4897947"/>
            <a:ext cx="628863" cy="246221"/>
          </a:xfrm>
          <a:prstGeom prst="rect">
            <a:avLst/>
          </a:prstGeom>
          <a:noFill/>
        </p:spPr>
        <p:txBody>
          <a:bodyPr wrap="square" rtlCol="0">
            <a:spAutoFit/>
          </a:bodyPr>
          <a:lstStyle/>
          <a:p>
            <a:pPr algn="r"/>
            <a:r>
              <a:rPr lang="en-US" sz="1000" b="1" dirty="0">
                <a:solidFill>
                  <a:schemeClr val="bg1"/>
                </a:solidFill>
              </a:rPr>
              <a:t>-14.0%</a:t>
            </a:r>
          </a:p>
        </p:txBody>
      </p:sp>
      <p:grpSp>
        <p:nvGrpSpPr>
          <p:cNvPr id="6" name="Group 5">
            <a:extLst>
              <a:ext uri="{FF2B5EF4-FFF2-40B4-BE49-F238E27FC236}">
                <a16:creationId xmlns:a16="http://schemas.microsoft.com/office/drawing/2014/main" id="{9EEB6171-B196-86AC-C672-F9365141AC58}"/>
              </a:ext>
            </a:extLst>
          </p:cNvPr>
          <p:cNvGrpSpPr>
            <a:grpSpLocks noChangeAspect="1"/>
          </p:cNvGrpSpPr>
          <p:nvPr/>
        </p:nvGrpSpPr>
        <p:grpSpPr>
          <a:xfrm rot="10800000">
            <a:off x="7267356" y="2962419"/>
            <a:ext cx="796163" cy="466581"/>
            <a:chOff x="5468426" y="749731"/>
            <a:chExt cx="624125" cy="373265"/>
          </a:xfrm>
          <a:solidFill>
            <a:schemeClr val="tx1"/>
          </a:solidFill>
        </p:grpSpPr>
        <p:sp>
          <p:nvSpPr>
            <p:cNvPr id="7" name="Teardrop 6">
              <a:extLst>
                <a:ext uri="{FF2B5EF4-FFF2-40B4-BE49-F238E27FC236}">
                  <a16:creationId xmlns:a16="http://schemas.microsoft.com/office/drawing/2014/main" id="{1D9FEA28-36A6-B890-CD51-8734577A77A6}"/>
                </a:ext>
              </a:extLst>
            </p:cNvPr>
            <p:cNvSpPr/>
            <p:nvPr/>
          </p:nvSpPr>
          <p:spPr>
            <a:xfrm rot="18868690">
              <a:off x="5592124" y="757161"/>
              <a:ext cx="373265" cy="358406"/>
            </a:xfrm>
            <a:prstGeom prst="teardrop">
              <a:avLst>
                <a:gd name="adj" fmla="val 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C7851EAF-F36A-8D30-C8F5-76D7FDDC55F7}"/>
                </a:ext>
              </a:extLst>
            </p:cNvPr>
            <p:cNvSpPr txBox="1"/>
            <p:nvPr/>
          </p:nvSpPr>
          <p:spPr>
            <a:xfrm rot="10800000">
              <a:off x="5468426" y="830083"/>
              <a:ext cx="624125" cy="2092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Century Gothic"/>
                </a:rPr>
                <a:t>7.0</a:t>
              </a:r>
              <a:r>
                <a:rPr kumimoji="0" lang="en-US" sz="1100" b="1" i="0" u="none" strike="noStrike" kern="1200" cap="none" spc="0" normalizeH="0" baseline="0" noProof="0" dirty="0">
                  <a:ln>
                    <a:noFill/>
                  </a:ln>
                  <a:solidFill>
                    <a:schemeClr val="bg1"/>
                  </a:solidFill>
                  <a:effectLst/>
                  <a:uLnTx/>
                  <a:uFillTx/>
                  <a:latin typeface="Century Gothic"/>
                  <a:ea typeface="+mn-ea"/>
                  <a:cs typeface="+mn-cs"/>
                </a:rPr>
                <a:t>%</a:t>
              </a:r>
            </a:p>
          </p:txBody>
        </p:sp>
      </p:grpSp>
    </p:spTree>
    <p:extLst>
      <p:ext uri="{BB962C8B-B14F-4D97-AF65-F5344CB8AC3E}">
        <p14:creationId xmlns:p14="http://schemas.microsoft.com/office/powerpoint/2010/main" val="4256208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 name="Chart 84"/>
          <p:cNvGraphicFramePr/>
          <p:nvPr>
            <p:extLst>
              <p:ext uri="{D42A27DB-BD31-4B8C-83A1-F6EECF244321}">
                <p14:modId xmlns:p14="http://schemas.microsoft.com/office/powerpoint/2010/main" val="4075466365"/>
              </p:ext>
            </p:extLst>
          </p:nvPr>
        </p:nvGraphicFramePr>
        <p:xfrm>
          <a:off x="0" y="1753967"/>
          <a:ext cx="91440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17" name="Slide Number Placeholder 16"/>
          <p:cNvSpPr>
            <a:spLocks noGrp="1"/>
          </p:cNvSpPr>
          <p:nvPr>
            <p:ph type="sldNum" sz="quarter" idx="12"/>
          </p:nvPr>
        </p:nvSpPr>
        <p:spPr/>
        <p:txBody>
          <a:bodyPr/>
          <a:lstStyle/>
          <a:p>
            <a:endParaRPr lang="en-US" dirty="0"/>
          </a:p>
        </p:txBody>
      </p:sp>
      <p:sp>
        <p:nvSpPr>
          <p:cNvPr id="2" name="Title 1"/>
          <p:cNvSpPr>
            <a:spLocks noGrp="1"/>
          </p:cNvSpPr>
          <p:nvPr>
            <p:ph type="title"/>
          </p:nvPr>
        </p:nvSpPr>
        <p:spPr>
          <a:xfrm>
            <a:off x="-1" y="-18347"/>
            <a:ext cx="9144001" cy="1097280"/>
          </a:xfr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p>
            <a:pPr>
              <a:lnSpc>
                <a:spcPct val="114000"/>
              </a:lnSpc>
            </a:pPr>
            <a:r>
              <a:rPr lang="en-US" sz="1800" b="1" dirty="0">
                <a:solidFill>
                  <a:srgbClr val="102A7E"/>
                </a:solidFill>
              </a:rPr>
              <a:t>New business volume was up 3.4% year-to-date in August, currently outpacing of the rate of inflation.</a:t>
            </a:r>
          </a:p>
        </p:txBody>
      </p:sp>
      <p:sp>
        <p:nvSpPr>
          <p:cNvPr id="9" name="TextBox 8"/>
          <p:cNvSpPr txBox="1"/>
          <p:nvPr/>
        </p:nvSpPr>
        <p:spPr>
          <a:xfrm rot="16200000">
            <a:off x="-421682" y="421682"/>
            <a:ext cx="1097280" cy="253916"/>
          </a:xfrm>
          <a:prstGeom prst="rect">
            <a:avLst/>
          </a:prstGeom>
          <a:solidFill>
            <a:schemeClr val="accent2"/>
          </a:solidFill>
        </p:spPr>
        <p:txBody>
          <a:bodyPr wrap="square" rtlCol="0">
            <a:spAutoFit/>
          </a:bodyPr>
          <a:lstStyle/>
          <a:p>
            <a:pPr algn="ctr"/>
            <a:r>
              <a:rPr lang="en-US" sz="1050" b="1" i="1" dirty="0">
                <a:solidFill>
                  <a:prstClr val="white"/>
                </a:solidFill>
              </a:rPr>
              <a:t>Bus. Health</a:t>
            </a:r>
          </a:p>
        </p:txBody>
      </p:sp>
      <p:sp>
        <p:nvSpPr>
          <p:cNvPr id="86"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12</a:t>
            </a:r>
          </a:p>
        </p:txBody>
      </p:sp>
      <p:sp>
        <p:nvSpPr>
          <p:cNvPr id="82" name="Text Placeholder 4"/>
          <p:cNvSpPr txBox="1">
            <a:spLocks/>
          </p:cNvSpPr>
          <p:nvPr/>
        </p:nvSpPr>
        <p:spPr>
          <a:xfrm>
            <a:off x="310056" y="6309900"/>
            <a:ext cx="8377238" cy="601650"/>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ELFA MLFI-25</a:t>
            </a:r>
          </a:p>
          <a:p>
            <a:pPr marL="0" indent="0">
              <a:buNone/>
            </a:pPr>
            <a:r>
              <a:rPr lang="en-US" sz="700" dirty="0">
                <a:solidFill>
                  <a:prstClr val="white">
                    <a:lumMod val="50000"/>
                  </a:prstClr>
                </a:solidFill>
              </a:rPr>
              <a:t>*Note: The MLFI-25 reports economic activity from 25 companies representing a cross section of the equipment finance sector. It does not represent the total size of the equipment finance industry.</a:t>
            </a:r>
          </a:p>
          <a:p>
            <a:pPr marL="0" indent="0">
              <a:buFontTx/>
              <a:buNone/>
            </a:pPr>
            <a:endParaRPr lang="en-US" sz="700" dirty="0">
              <a:solidFill>
                <a:prstClr val="white">
                  <a:lumMod val="50000"/>
                </a:prstClr>
              </a:solidFill>
            </a:endParaRPr>
          </a:p>
        </p:txBody>
      </p:sp>
      <p:grpSp>
        <p:nvGrpSpPr>
          <p:cNvPr id="84" name="Group 83"/>
          <p:cNvGrpSpPr/>
          <p:nvPr/>
        </p:nvGrpSpPr>
        <p:grpSpPr>
          <a:xfrm>
            <a:off x="3481452" y="1169297"/>
            <a:ext cx="2181096" cy="354703"/>
            <a:chOff x="3481452" y="1169297"/>
            <a:chExt cx="2181096" cy="354703"/>
          </a:xfrm>
        </p:grpSpPr>
        <p:grpSp>
          <p:nvGrpSpPr>
            <p:cNvPr id="160" name="Group 159"/>
            <p:cNvGrpSpPr/>
            <p:nvPr/>
          </p:nvGrpSpPr>
          <p:grpSpPr>
            <a:xfrm>
              <a:off x="4170628" y="1169297"/>
              <a:ext cx="802744" cy="354703"/>
              <a:chOff x="4170628" y="1169297"/>
              <a:chExt cx="802744" cy="354703"/>
            </a:xfrm>
          </p:grpSpPr>
          <p:sp>
            <p:nvSpPr>
              <p:cNvPr id="169" name="Chevron 157"/>
              <p:cNvSpPr/>
              <p:nvPr/>
            </p:nvSpPr>
            <p:spPr>
              <a:xfrm>
                <a:off x="4170628"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70" name="Group 945"/>
              <p:cNvGrpSpPr>
                <a:grpSpLocks noChangeAspect="1"/>
              </p:cNvGrpSpPr>
              <p:nvPr/>
            </p:nvGrpSpPr>
            <p:grpSpPr bwMode="auto">
              <a:xfrm>
                <a:off x="4490966" y="1200403"/>
                <a:ext cx="162069" cy="292491"/>
                <a:chOff x="1570" y="1754"/>
                <a:chExt cx="169" cy="305"/>
              </a:xfrm>
              <a:solidFill>
                <a:schemeClr val="bg1"/>
              </a:solidFill>
            </p:grpSpPr>
            <p:sp>
              <p:nvSpPr>
                <p:cNvPr id="171"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72"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73"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61" name="Group 160"/>
            <p:cNvGrpSpPr/>
            <p:nvPr/>
          </p:nvGrpSpPr>
          <p:grpSpPr>
            <a:xfrm>
              <a:off x="3481452" y="1169297"/>
              <a:ext cx="802744" cy="354703"/>
              <a:chOff x="3481452" y="1169297"/>
              <a:chExt cx="802744" cy="354703"/>
            </a:xfrm>
          </p:grpSpPr>
          <p:sp>
            <p:nvSpPr>
              <p:cNvPr id="165"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66" name="Gruppieren 18"/>
              <p:cNvGrpSpPr>
                <a:grpSpLocks noChangeAspect="1"/>
              </p:cNvGrpSpPr>
              <p:nvPr/>
            </p:nvGrpSpPr>
            <p:grpSpPr>
              <a:xfrm>
                <a:off x="3701205" y="1219231"/>
                <a:ext cx="363238" cy="254834"/>
                <a:chOff x="5276852" y="3736975"/>
                <a:chExt cx="508000" cy="356394"/>
              </a:xfrm>
              <a:solidFill>
                <a:schemeClr val="bg1"/>
              </a:solidFill>
            </p:grpSpPr>
            <p:sp>
              <p:nvSpPr>
                <p:cNvPr id="167"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68"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62" name="Group 161"/>
            <p:cNvGrpSpPr/>
            <p:nvPr/>
          </p:nvGrpSpPr>
          <p:grpSpPr>
            <a:xfrm>
              <a:off x="4859804" y="1169297"/>
              <a:ext cx="802744" cy="354703"/>
              <a:chOff x="4859804" y="1169297"/>
              <a:chExt cx="802744" cy="354703"/>
            </a:xfrm>
          </p:grpSpPr>
          <p:sp>
            <p:nvSpPr>
              <p:cNvPr id="163" name="Chevron 158"/>
              <p:cNvSpPr/>
              <p:nvPr/>
            </p:nvSpPr>
            <p:spPr>
              <a:xfrm>
                <a:off x="4859804" y="1169297"/>
                <a:ext cx="802744" cy="354703"/>
              </a:xfrm>
              <a:prstGeom prst="chevron">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64"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32" name="Picture 31">
            <a:extLst>
              <a:ext uri="{FF2B5EF4-FFF2-40B4-BE49-F238E27FC236}">
                <a16:creationId xmlns:a16="http://schemas.microsoft.com/office/drawing/2014/main" id="{F5460588-88C7-C030-93E0-016FD5651F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9172" y="1687935"/>
            <a:ext cx="1065069" cy="505786"/>
          </a:xfrm>
          <a:prstGeom prst="rect">
            <a:avLst/>
          </a:prstGeom>
        </p:spPr>
      </p:pic>
      <p:pic>
        <p:nvPicPr>
          <p:cNvPr id="33" name="Picture 5" descr="C:\Users\Public\Documents\ELFF\ELFF logo.jpg">
            <a:extLst>
              <a:ext uri="{FF2B5EF4-FFF2-40B4-BE49-F238E27FC236}">
                <a16:creationId xmlns:a16="http://schemas.microsoft.com/office/drawing/2014/main" id="{58703557-F7DB-FD0A-9979-C0C2DF1246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3800" y="1732109"/>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CD7E04F-F6DC-37B1-1BFD-78DE0AF2A325}"/>
              </a:ext>
            </a:extLst>
          </p:cNvPr>
          <p:cNvSpPr txBox="1"/>
          <p:nvPr/>
        </p:nvSpPr>
        <p:spPr>
          <a:xfrm>
            <a:off x="320040" y="1600200"/>
            <a:ext cx="47642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MLFI-25 New Business Volume (NBV)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Billions of $</a:t>
            </a:r>
          </a:p>
        </p:txBody>
      </p:sp>
    </p:spTree>
    <p:extLst>
      <p:ext uri="{BB962C8B-B14F-4D97-AF65-F5344CB8AC3E}">
        <p14:creationId xmlns:p14="http://schemas.microsoft.com/office/powerpoint/2010/main" val="2663255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12"/>
          </p:nvPr>
        </p:nvSpPr>
        <p:spPr/>
        <p:txBody>
          <a:bodyPr/>
          <a:lstStyle/>
          <a:p>
            <a:endParaRPr lang="en-US" dirty="0"/>
          </a:p>
        </p:txBody>
      </p:sp>
      <p:sp>
        <p:nvSpPr>
          <p:cNvPr id="2" name="Title 1"/>
          <p:cNvSpPr>
            <a:spLocks noGrp="1"/>
          </p:cNvSpPr>
          <p:nvPr>
            <p:ph type="title"/>
          </p:nvPr>
        </p:nvSpPr>
        <p:spPr>
          <a:xfrm>
            <a:off x="-1" y="-18347"/>
            <a:ext cx="9144001" cy="1097280"/>
          </a:xfr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p>
            <a:pPr>
              <a:lnSpc>
                <a:spcPct val="114000"/>
              </a:lnSpc>
            </a:pPr>
            <a:r>
              <a:rPr lang="en-US" sz="1800" b="1" dirty="0">
                <a:solidFill>
                  <a:srgbClr val="102A7E"/>
                </a:solidFill>
              </a:rPr>
              <a:t>Nominal new business volume growth declined nearly 10% year-over-year in August but is still up 3.5% year-to-date.</a:t>
            </a:r>
          </a:p>
        </p:txBody>
      </p:sp>
      <p:sp>
        <p:nvSpPr>
          <p:cNvPr id="9" name="TextBox 8"/>
          <p:cNvSpPr txBox="1"/>
          <p:nvPr/>
        </p:nvSpPr>
        <p:spPr>
          <a:xfrm rot="16200000">
            <a:off x="-421682" y="421682"/>
            <a:ext cx="1097280" cy="253916"/>
          </a:xfrm>
          <a:prstGeom prst="rect">
            <a:avLst/>
          </a:prstGeom>
          <a:solidFill>
            <a:schemeClr val="accent2"/>
          </a:solidFill>
        </p:spPr>
        <p:txBody>
          <a:bodyPr wrap="square" rtlCol="0">
            <a:spAutoFit/>
          </a:bodyPr>
          <a:lstStyle/>
          <a:p>
            <a:pPr algn="ctr"/>
            <a:r>
              <a:rPr lang="en-US" sz="1050" b="1" i="1" dirty="0">
                <a:solidFill>
                  <a:prstClr val="white"/>
                </a:solidFill>
              </a:rPr>
              <a:t>Bus. Health</a:t>
            </a:r>
          </a:p>
        </p:txBody>
      </p:sp>
      <p:sp>
        <p:nvSpPr>
          <p:cNvPr id="86"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13</a:t>
            </a:r>
          </a:p>
        </p:txBody>
      </p:sp>
      <p:sp>
        <p:nvSpPr>
          <p:cNvPr id="82" name="Text Placeholder 4"/>
          <p:cNvSpPr txBox="1">
            <a:spLocks/>
          </p:cNvSpPr>
          <p:nvPr/>
        </p:nvSpPr>
        <p:spPr>
          <a:xfrm>
            <a:off x="310056" y="6309900"/>
            <a:ext cx="8377238" cy="601650"/>
          </a:xfrm>
          <a:prstGeom prst="rect">
            <a:avLst/>
          </a:prstGeom>
        </p:spPr>
        <p:txBody>
          <a:bodyPr/>
          <a:lstStyle>
            <a:lvl1pPr marL="342900" indent="-342900" algn="l" rtl="0" eaLnBrk="0" fontAlgn="base" hangingPunct="0">
              <a:spcBef>
                <a:spcPct val="20000"/>
              </a:spcBef>
              <a:spcAft>
                <a:spcPct val="0"/>
              </a:spcAft>
              <a:buBlip>
                <a:blip r:embed="rId3"/>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ELFA MLFI-25</a:t>
            </a:r>
          </a:p>
          <a:p>
            <a:pPr marL="0" indent="0">
              <a:buNone/>
            </a:pPr>
            <a:r>
              <a:rPr lang="en-US" sz="700" dirty="0">
                <a:solidFill>
                  <a:prstClr val="white">
                    <a:lumMod val="50000"/>
                  </a:prstClr>
                </a:solidFill>
              </a:rPr>
              <a:t>*Note: The MLFI-25 reports economic activity from 25 companies representing a cross section of the equipment finance sector. It does not represent the total size of the equipment finance industry.</a:t>
            </a:r>
          </a:p>
          <a:p>
            <a:pPr marL="0" indent="0">
              <a:buFontTx/>
              <a:buNone/>
            </a:pPr>
            <a:endParaRPr lang="en-US" sz="700" dirty="0">
              <a:solidFill>
                <a:prstClr val="white">
                  <a:lumMod val="50000"/>
                </a:prstClr>
              </a:solidFill>
            </a:endParaRPr>
          </a:p>
        </p:txBody>
      </p:sp>
      <p:grpSp>
        <p:nvGrpSpPr>
          <p:cNvPr id="84" name="Group 83"/>
          <p:cNvGrpSpPr/>
          <p:nvPr/>
        </p:nvGrpSpPr>
        <p:grpSpPr>
          <a:xfrm>
            <a:off x="3481452" y="1169297"/>
            <a:ext cx="2181096" cy="354703"/>
            <a:chOff x="3481452" y="1169297"/>
            <a:chExt cx="2181096" cy="354703"/>
          </a:xfrm>
        </p:grpSpPr>
        <p:grpSp>
          <p:nvGrpSpPr>
            <p:cNvPr id="160" name="Group 159"/>
            <p:cNvGrpSpPr/>
            <p:nvPr/>
          </p:nvGrpSpPr>
          <p:grpSpPr>
            <a:xfrm>
              <a:off x="4170628" y="1169297"/>
              <a:ext cx="802744" cy="354703"/>
              <a:chOff x="4170628" y="1169297"/>
              <a:chExt cx="802744" cy="354703"/>
            </a:xfrm>
          </p:grpSpPr>
          <p:sp>
            <p:nvSpPr>
              <p:cNvPr id="169" name="Chevron 157"/>
              <p:cNvSpPr/>
              <p:nvPr/>
            </p:nvSpPr>
            <p:spPr>
              <a:xfrm>
                <a:off x="4170628"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70" name="Group 945"/>
              <p:cNvGrpSpPr>
                <a:grpSpLocks noChangeAspect="1"/>
              </p:cNvGrpSpPr>
              <p:nvPr/>
            </p:nvGrpSpPr>
            <p:grpSpPr bwMode="auto">
              <a:xfrm>
                <a:off x="4490966" y="1200403"/>
                <a:ext cx="162069" cy="292491"/>
                <a:chOff x="1570" y="1754"/>
                <a:chExt cx="169" cy="305"/>
              </a:xfrm>
              <a:solidFill>
                <a:schemeClr val="bg1"/>
              </a:solidFill>
            </p:grpSpPr>
            <p:sp>
              <p:nvSpPr>
                <p:cNvPr id="171"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72"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73"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61" name="Group 160"/>
            <p:cNvGrpSpPr/>
            <p:nvPr/>
          </p:nvGrpSpPr>
          <p:grpSpPr>
            <a:xfrm>
              <a:off x="3481452" y="1169297"/>
              <a:ext cx="802744" cy="354703"/>
              <a:chOff x="3481452" y="1169297"/>
              <a:chExt cx="802744" cy="354703"/>
            </a:xfrm>
          </p:grpSpPr>
          <p:sp>
            <p:nvSpPr>
              <p:cNvPr id="165"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66" name="Gruppieren 18"/>
              <p:cNvGrpSpPr>
                <a:grpSpLocks noChangeAspect="1"/>
              </p:cNvGrpSpPr>
              <p:nvPr/>
            </p:nvGrpSpPr>
            <p:grpSpPr>
              <a:xfrm>
                <a:off x="3701205" y="1219231"/>
                <a:ext cx="363238" cy="254834"/>
                <a:chOff x="5276852" y="3736975"/>
                <a:chExt cx="508000" cy="356394"/>
              </a:xfrm>
              <a:solidFill>
                <a:schemeClr val="bg1"/>
              </a:solidFill>
            </p:grpSpPr>
            <p:sp>
              <p:nvSpPr>
                <p:cNvPr id="167"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68"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62" name="Group 161"/>
            <p:cNvGrpSpPr/>
            <p:nvPr/>
          </p:nvGrpSpPr>
          <p:grpSpPr>
            <a:xfrm>
              <a:off x="4859804" y="1169297"/>
              <a:ext cx="802744" cy="354703"/>
              <a:chOff x="4859804" y="1169297"/>
              <a:chExt cx="802744" cy="354703"/>
            </a:xfrm>
          </p:grpSpPr>
          <p:sp>
            <p:nvSpPr>
              <p:cNvPr id="163" name="Chevron 158"/>
              <p:cNvSpPr/>
              <p:nvPr/>
            </p:nvSpPr>
            <p:spPr>
              <a:xfrm>
                <a:off x="4859804" y="1169297"/>
                <a:ext cx="802744" cy="354703"/>
              </a:xfrm>
              <a:prstGeom prst="chevron">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64"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aphicFrame>
        <p:nvGraphicFramePr>
          <p:cNvPr id="33" name="Chart 32">
            <a:extLst>
              <a:ext uri="{FF2B5EF4-FFF2-40B4-BE49-F238E27FC236}">
                <a16:creationId xmlns:a16="http://schemas.microsoft.com/office/drawing/2014/main" id="{09660ACD-ADEF-8ECE-B578-B3C30D35BB29}"/>
              </a:ext>
            </a:extLst>
          </p:cNvPr>
          <p:cNvGraphicFramePr/>
          <p:nvPr>
            <p:extLst>
              <p:ext uri="{D42A27DB-BD31-4B8C-83A1-F6EECF244321}">
                <p14:modId xmlns:p14="http://schemas.microsoft.com/office/powerpoint/2010/main" val="1101700950"/>
              </p:ext>
            </p:extLst>
          </p:nvPr>
        </p:nvGraphicFramePr>
        <p:xfrm>
          <a:off x="310056" y="2214859"/>
          <a:ext cx="8448182" cy="398202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a:extLst>
              <a:ext uri="{FF2B5EF4-FFF2-40B4-BE49-F238E27FC236}">
                <a16:creationId xmlns:a16="http://schemas.microsoft.com/office/drawing/2014/main" id="{0E5DC847-21F5-CB51-8A5E-9937E640336C}"/>
              </a:ext>
            </a:extLst>
          </p:cNvPr>
          <p:cNvGrpSpPr/>
          <p:nvPr/>
        </p:nvGrpSpPr>
        <p:grpSpPr>
          <a:xfrm>
            <a:off x="8142273" y="5028941"/>
            <a:ext cx="681038" cy="484341"/>
            <a:chOff x="7940801" y="2315715"/>
            <a:chExt cx="681038" cy="484341"/>
          </a:xfrm>
          <a:solidFill>
            <a:srgbClr val="D2CD00"/>
          </a:solidFill>
        </p:grpSpPr>
        <p:sp>
          <p:nvSpPr>
            <p:cNvPr id="35" name="Teardrop 34">
              <a:extLst>
                <a:ext uri="{FF2B5EF4-FFF2-40B4-BE49-F238E27FC236}">
                  <a16:creationId xmlns:a16="http://schemas.microsoft.com/office/drawing/2014/main" id="{1CCAC436-188A-CAEA-9227-7E0D5AAAF470}"/>
                </a:ext>
              </a:extLst>
            </p:cNvPr>
            <p:cNvSpPr/>
            <p:nvPr/>
          </p:nvSpPr>
          <p:spPr>
            <a:xfrm rot="18745261">
              <a:off x="8039149" y="2318494"/>
              <a:ext cx="484341" cy="478783"/>
            </a:xfrm>
            <a:prstGeom prst="teardrop">
              <a:avLst>
                <a:gd name="adj" fmla="val 157226"/>
              </a:avLst>
            </a:prstGeom>
            <a:solidFill>
              <a:srgbClr val="D2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schemeClr val="tx1"/>
                </a:solidFill>
              </a:endParaRPr>
            </a:p>
          </p:txBody>
        </p:sp>
        <p:sp>
          <p:nvSpPr>
            <p:cNvPr id="36" name="TextBox 35">
              <a:extLst>
                <a:ext uri="{FF2B5EF4-FFF2-40B4-BE49-F238E27FC236}">
                  <a16:creationId xmlns:a16="http://schemas.microsoft.com/office/drawing/2014/main" id="{BE1599F7-D3AF-94D6-011C-656254FE4066}"/>
                </a:ext>
              </a:extLst>
            </p:cNvPr>
            <p:cNvSpPr txBox="1"/>
            <p:nvPr/>
          </p:nvSpPr>
          <p:spPr>
            <a:xfrm>
              <a:off x="7940801" y="2417921"/>
              <a:ext cx="681038" cy="276999"/>
            </a:xfrm>
            <a:prstGeom prst="rect">
              <a:avLst/>
            </a:prstGeom>
            <a:noFill/>
          </p:spPr>
          <p:txBody>
            <a:bodyPr wrap="square" rtlCol="0">
              <a:spAutoFit/>
            </a:bodyPr>
            <a:lstStyle/>
            <a:p>
              <a:pPr algn="ctr"/>
              <a:r>
                <a:rPr lang="en-US" sz="1200" b="1" dirty="0"/>
                <a:t>-9.8%</a:t>
              </a:r>
            </a:p>
          </p:txBody>
        </p:sp>
      </p:grpSp>
      <p:sp>
        <p:nvSpPr>
          <p:cNvPr id="37" name="Rectangular Callout 236">
            <a:extLst>
              <a:ext uri="{FF2B5EF4-FFF2-40B4-BE49-F238E27FC236}">
                <a16:creationId xmlns:a16="http://schemas.microsoft.com/office/drawing/2014/main" id="{E17B70DB-BC2C-E3F1-7FED-16F9F6FCEC8F}"/>
              </a:ext>
            </a:extLst>
          </p:cNvPr>
          <p:cNvSpPr/>
          <p:nvPr/>
        </p:nvSpPr>
        <p:spPr>
          <a:xfrm>
            <a:off x="5375825" y="2364925"/>
            <a:ext cx="3278591" cy="523220"/>
          </a:xfrm>
          <a:prstGeom prst="wedgeRectCallout">
            <a:avLst>
              <a:gd name="adj1" fmla="val 25509"/>
              <a:gd name="adj2" fmla="val 25787"/>
            </a:avLst>
          </a:prstGeom>
          <a:solidFill>
            <a:srgbClr val="EBEBEB"/>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1440" algn="ctr" fontAlgn="base">
              <a:spcBef>
                <a:spcPct val="0"/>
              </a:spcBef>
              <a:spcAft>
                <a:spcPct val="0"/>
              </a:spcAft>
            </a:pPr>
            <a:r>
              <a:rPr lang="en-US" sz="1200" b="1" dirty="0">
                <a:solidFill>
                  <a:srgbClr val="102A7D"/>
                </a:solidFill>
              </a:rPr>
              <a:t>Despite contracting in August, new business volume is up 3.5% year-to-date</a:t>
            </a:r>
          </a:p>
        </p:txBody>
      </p:sp>
      <p:pic>
        <p:nvPicPr>
          <p:cNvPr id="39" name="Picture 38">
            <a:extLst>
              <a:ext uri="{FF2B5EF4-FFF2-40B4-BE49-F238E27FC236}">
                <a16:creationId xmlns:a16="http://schemas.microsoft.com/office/drawing/2014/main" id="{1607A63B-DB52-D305-2614-7C643DC933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9172" y="1687935"/>
            <a:ext cx="1065069" cy="505786"/>
          </a:xfrm>
          <a:prstGeom prst="rect">
            <a:avLst/>
          </a:prstGeom>
        </p:spPr>
      </p:pic>
      <p:pic>
        <p:nvPicPr>
          <p:cNvPr id="40" name="Picture 5" descr="C:\Users\Public\Documents\ELFF\ELFF logo.jpg">
            <a:extLst>
              <a:ext uri="{FF2B5EF4-FFF2-40B4-BE49-F238E27FC236}">
                <a16:creationId xmlns:a16="http://schemas.microsoft.com/office/drawing/2014/main" id="{06DA35B0-3A0E-3EC7-79B6-5225A8F7CE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3800" y="1732109"/>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2D8B387E-9C49-58A0-FBA1-5FA56B44CFEB}"/>
              </a:ext>
            </a:extLst>
          </p:cNvPr>
          <p:cNvSpPr txBox="1"/>
          <p:nvPr/>
        </p:nvSpPr>
        <p:spPr>
          <a:xfrm>
            <a:off x="320040" y="1600200"/>
            <a:ext cx="47642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MLFI-25 New Business Volume (NBV)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Y/Y % change</a:t>
            </a:r>
          </a:p>
        </p:txBody>
      </p:sp>
    </p:spTree>
    <p:extLst>
      <p:ext uri="{BB962C8B-B14F-4D97-AF65-F5344CB8AC3E}">
        <p14:creationId xmlns:p14="http://schemas.microsoft.com/office/powerpoint/2010/main" val="3521196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Placeholder 6">
            <a:extLst>
              <a:ext uri="{FF2B5EF4-FFF2-40B4-BE49-F238E27FC236}">
                <a16:creationId xmlns:a16="http://schemas.microsoft.com/office/drawing/2014/main" id="{5E1C25EF-56DD-39DF-7890-3C1DB675B1AA}"/>
              </a:ext>
            </a:extLst>
          </p:cNvPr>
          <p:cNvGraphicFramePr>
            <a:graphicFrameLocks/>
          </p:cNvGraphicFramePr>
          <p:nvPr>
            <p:extLst>
              <p:ext uri="{D42A27DB-BD31-4B8C-83A1-F6EECF244321}">
                <p14:modId xmlns:p14="http://schemas.microsoft.com/office/powerpoint/2010/main" val="2763699916"/>
              </p:ext>
            </p:extLst>
          </p:nvPr>
        </p:nvGraphicFramePr>
        <p:xfrm>
          <a:off x="310056" y="2030194"/>
          <a:ext cx="8448182" cy="4385809"/>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bwMode="auto">
          <a:xfrm>
            <a:off x="2" y="0"/>
            <a:ext cx="9144000" cy="1097280"/>
          </a:xfrm>
          <a:prstGeom prst="rect">
            <a:avLst/>
          </a:prstGeo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lvl1pPr eaLnBrk="0" fontAlgn="base" hangingPunct="0">
              <a:lnSpc>
                <a:spcPct val="114000"/>
              </a:lnSpc>
              <a:spcBef>
                <a:spcPct val="0"/>
              </a:spcBef>
              <a:spcAft>
                <a:spcPct val="0"/>
              </a:spcAft>
              <a:defRPr b="1" baseline="0">
                <a:solidFill>
                  <a:srgbClr val="102A7E"/>
                </a:solidFill>
                <a:ea typeface="+mj-ea"/>
                <a:cs typeface="+mj-cs"/>
              </a:defRPr>
            </a:lvl1pPr>
            <a:lvl2pPr eaLnBrk="0" fontAlgn="base" hangingPunct="0">
              <a:spcBef>
                <a:spcPct val="0"/>
              </a:spcBef>
              <a:spcAft>
                <a:spcPct val="0"/>
              </a:spcAft>
              <a:defRPr sz="2400">
                <a:solidFill>
                  <a:srgbClr val="0B1E59"/>
                </a:solidFill>
                <a:latin typeface="Century Schoolbook" pitchFamily="18" charset="0"/>
              </a:defRPr>
            </a:lvl2pPr>
            <a:lvl3pPr eaLnBrk="0" fontAlgn="base" hangingPunct="0">
              <a:spcBef>
                <a:spcPct val="0"/>
              </a:spcBef>
              <a:spcAft>
                <a:spcPct val="0"/>
              </a:spcAft>
              <a:defRPr sz="2400">
                <a:solidFill>
                  <a:srgbClr val="0B1E59"/>
                </a:solidFill>
                <a:latin typeface="Century Schoolbook" pitchFamily="18" charset="0"/>
              </a:defRPr>
            </a:lvl3pPr>
            <a:lvl4pPr eaLnBrk="0" fontAlgn="base" hangingPunct="0">
              <a:spcBef>
                <a:spcPct val="0"/>
              </a:spcBef>
              <a:spcAft>
                <a:spcPct val="0"/>
              </a:spcAft>
              <a:defRPr sz="2400">
                <a:solidFill>
                  <a:srgbClr val="0B1E59"/>
                </a:solidFill>
                <a:latin typeface="Century Schoolbook" pitchFamily="18" charset="0"/>
              </a:defRPr>
            </a:lvl4pPr>
            <a:lvl5pPr eaLnBrk="0" fontAlgn="base" hangingPunct="0">
              <a:spcBef>
                <a:spcPct val="0"/>
              </a:spcBef>
              <a:spcAft>
                <a:spcPct val="0"/>
              </a:spcAft>
              <a:defRPr sz="2400">
                <a:solidFill>
                  <a:srgbClr val="0B1E59"/>
                </a:solidFill>
                <a:latin typeface="Century Schoolbook" pitchFamily="18" charset="0"/>
              </a:defRPr>
            </a:lvl5pPr>
            <a:lvl6pPr marL="457189" fontAlgn="base">
              <a:spcBef>
                <a:spcPct val="0"/>
              </a:spcBef>
              <a:spcAft>
                <a:spcPct val="0"/>
              </a:spcAft>
              <a:defRPr sz="2400">
                <a:solidFill>
                  <a:srgbClr val="0B1E59"/>
                </a:solidFill>
                <a:latin typeface="Century Schoolbook" pitchFamily="18" charset="0"/>
              </a:defRPr>
            </a:lvl6pPr>
            <a:lvl7pPr marL="914377" fontAlgn="base">
              <a:spcBef>
                <a:spcPct val="0"/>
              </a:spcBef>
              <a:spcAft>
                <a:spcPct val="0"/>
              </a:spcAft>
              <a:defRPr sz="2400">
                <a:solidFill>
                  <a:srgbClr val="0B1E59"/>
                </a:solidFill>
                <a:latin typeface="Century Schoolbook" pitchFamily="18" charset="0"/>
              </a:defRPr>
            </a:lvl7pPr>
            <a:lvl8pPr marL="1371566" fontAlgn="base">
              <a:spcBef>
                <a:spcPct val="0"/>
              </a:spcBef>
              <a:spcAft>
                <a:spcPct val="0"/>
              </a:spcAft>
              <a:defRPr sz="2400">
                <a:solidFill>
                  <a:srgbClr val="0B1E59"/>
                </a:solidFill>
                <a:latin typeface="Century Schoolbook" pitchFamily="18" charset="0"/>
              </a:defRPr>
            </a:lvl8pPr>
            <a:lvl9pPr marL="1828754" fontAlgn="base">
              <a:spcBef>
                <a:spcPct val="0"/>
              </a:spcBef>
              <a:spcAft>
                <a:spcPct val="0"/>
              </a:spcAft>
              <a:defRPr sz="2400">
                <a:solidFill>
                  <a:srgbClr val="0B1E59"/>
                </a:solidFill>
                <a:latin typeface="Century Schoolbook" pitchFamily="18" charset="0"/>
              </a:defRPr>
            </a:lvl9pPr>
          </a:lstStyle>
          <a:p>
            <a:r>
              <a:rPr lang="en-US" dirty="0"/>
              <a:t>Equipment finance industry confidence is growing, with recent index readings holding steady at its highest level since 2022.</a:t>
            </a:r>
          </a:p>
        </p:txBody>
      </p:sp>
      <p:sp>
        <p:nvSpPr>
          <p:cNvPr id="5"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14</a:t>
            </a:r>
          </a:p>
        </p:txBody>
      </p:sp>
      <p:sp>
        <p:nvSpPr>
          <p:cNvPr id="82" name="Text Placeholder 4"/>
          <p:cNvSpPr txBox="1">
            <a:spLocks/>
          </p:cNvSpPr>
          <p:nvPr/>
        </p:nvSpPr>
        <p:spPr>
          <a:xfrm>
            <a:off x="310056" y="6477000"/>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ELFF MCI-EFI</a:t>
            </a:r>
          </a:p>
        </p:txBody>
      </p:sp>
      <p:sp>
        <p:nvSpPr>
          <p:cNvPr id="84" name="TextBox 83"/>
          <p:cNvSpPr txBox="1"/>
          <p:nvPr/>
        </p:nvSpPr>
        <p:spPr>
          <a:xfrm rot="16200000">
            <a:off x="-421682" y="421682"/>
            <a:ext cx="1097280" cy="253916"/>
          </a:xfrm>
          <a:prstGeom prst="rect">
            <a:avLst/>
          </a:prstGeom>
          <a:solidFill>
            <a:schemeClr val="accent2"/>
          </a:solidFill>
        </p:spPr>
        <p:txBody>
          <a:bodyPr wrap="square" rtlCol="0">
            <a:spAutoFit/>
          </a:bodyPr>
          <a:lstStyle/>
          <a:p>
            <a:pPr algn="ctr"/>
            <a:r>
              <a:rPr lang="en-US" sz="1050" b="1" i="1" dirty="0">
                <a:solidFill>
                  <a:prstClr val="white"/>
                </a:solidFill>
              </a:rPr>
              <a:t>Bus. Health</a:t>
            </a:r>
          </a:p>
        </p:txBody>
      </p:sp>
      <p:grpSp>
        <p:nvGrpSpPr>
          <p:cNvPr id="85" name="Group 84"/>
          <p:cNvGrpSpPr/>
          <p:nvPr/>
        </p:nvGrpSpPr>
        <p:grpSpPr>
          <a:xfrm>
            <a:off x="3481452" y="1169297"/>
            <a:ext cx="2181096" cy="354703"/>
            <a:chOff x="3481452" y="1169297"/>
            <a:chExt cx="2181096" cy="354703"/>
          </a:xfrm>
        </p:grpSpPr>
        <p:grpSp>
          <p:nvGrpSpPr>
            <p:cNvPr id="89" name="Group 88"/>
            <p:cNvGrpSpPr/>
            <p:nvPr/>
          </p:nvGrpSpPr>
          <p:grpSpPr>
            <a:xfrm>
              <a:off x="4170628" y="1169297"/>
              <a:ext cx="802744" cy="354703"/>
              <a:chOff x="4170628" y="1169297"/>
              <a:chExt cx="802744" cy="354703"/>
            </a:xfrm>
          </p:grpSpPr>
          <p:sp>
            <p:nvSpPr>
              <p:cNvPr id="98" name="Chevron 157"/>
              <p:cNvSpPr/>
              <p:nvPr/>
            </p:nvSpPr>
            <p:spPr>
              <a:xfrm>
                <a:off x="4170628"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9" name="Group 945"/>
              <p:cNvGrpSpPr>
                <a:grpSpLocks noChangeAspect="1"/>
              </p:cNvGrpSpPr>
              <p:nvPr/>
            </p:nvGrpSpPr>
            <p:grpSpPr bwMode="auto">
              <a:xfrm>
                <a:off x="4490966" y="1200403"/>
                <a:ext cx="162069" cy="292491"/>
                <a:chOff x="1570" y="1754"/>
                <a:chExt cx="169" cy="305"/>
              </a:xfrm>
              <a:solidFill>
                <a:schemeClr val="bg1"/>
              </a:solidFill>
            </p:grpSpPr>
            <p:sp>
              <p:nvSpPr>
                <p:cNvPr id="100"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1"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2"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0" name="Group 89"/>
            <p:cNvGrpSpPr/>
            <p:nvPr/>
          </p:nvGrpSpPr>
          <p:grpSpPr>
            <a:xfrm>
              <a:off x="3481452" y="1169297"/>
              <a:ext cx="802744" cy="354703"/>
              <a:chOff x="3481452" y="1169297"/>
              <a:chExt cx="802744" cy="354703"/>
            </a:xfrm>
          </p:grpSpPr>
          <p:sp>
            <p:nvSpPr>
              <p:cNvPr id="94"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5" name="Gruppieren 18"/>
              <p:cNvGrpSpPr>
                <a:grpSpLocks noChangeAspect="1"/>
              </p:cNvGrpSpPr>
              <p:nvPr/>
            </p:nvGrpSpPr>
            <p:grpSpPr>
              <a:xfrm>
                <a:off x="3701205" y="1219231"/>
                <a:ext cx="363238" cy="254834"/>
                <a:chOff x="5276852" y="3736975"/>
                <a:chExt cx="508000" cy="356394"/>
              </a:xfrm>
              <a:solidFill>
                <a:schemeClr val="bg1"/>
              </a:solidFill>
            </p:grpSpPr>
            <p:sp>
              <p:nvSpPr>
                <p:cNvPr id="96"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97"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1" name="Group 90"/>
            <p:cNvGrpSpPr/>
            <p:nvPr/>
          </p:nvGrpSpPr>
          <p:grpSpPr>
            <a:xfrm>
              <a:off x="4859804" y="1169297"/>
              <a:ext cx="802744" cy="354703"/>
              <a:chOff x="4859804" y="1169297"/>
              <a:chExt cx="802744" cy="354703"/>
            </a:xfrm>
          </p:grpSpPr>
          <p:sp>
            <p:nvSpPr>
              <p:cNvPr id="92" name="Chevron 158"/>
              <p:cNvSpPr/>
              <p:nvPr/>
            </p:nvSpPr>
            <p:spPr>
              <a:xfrm>
                <a:off x="4859804" y="1169297"/>
                <a:ext cx="802744" cy="354703"/>
              </a:xfrm>
              <a:prstGeom prst="chevron">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93"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30" name="Picture 5" descr="C:\Users\Public\Documents\ELFF\ELFF logo.jpg">
            <a:extLst>
              <a:ext uri="{FF2B5EF4-FFF2-40B4-BE49-F238E27FC236}">
                <a16:creationId xmlns:a16="http://schemas.microsoft.com/office/drawing/2014/main" id="{BDA6AB14-A62A-48D0-A9B5-B359FD45BA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a:extLst>
              <a:ext uri="{FF2B5EF4-FFF2-40B4-BE49-F238E27FC236}">
                <a16:creationId xmlns:a16="http://schemas.microsoft.com/office/drawing/2014/main" id="{88EF0E55-DAB6-8670-6702-A0A350368B79}"/>
              </a:ext>
            </a:extLst>
          </p:cNvPr>
          <p:cNvGrpSpPr/>
          <p:nvPr/>
        </p:nvGrpSpPr>
        <p:grpSpPr>
          <a:xfrm>
            <a:off x="8276363" y="2654305"/>
            <a:ext cx="581892" cy="411480"/>
            <a:chOff x="8048655" y="2350681"/>
            <a:chExt cx="581892" cy="411480"/>
          </a:xfrm>
          <a:solidFill>
            <a:schemeClr val="tx1"/>
          </a:solidFill>
        </p:grpSpPr>
        <p:sp>
          <p:nvSpPr>
            <p:cNvPr id="39" name="Teardrop 38">
              <a:extLst>
                <a:ext uri="{FF2B5EF4-FFF2-40B4-BE49-F238E27FC236}">
                  <a16:creationId xmlns:a16="http://schemas.microsoft.com/office/drawing/2014/main" id="{E2A0456D-DC1B-3A83-BF02-C3D0B8C4C1B3}"/>
                </a:ext>
              </a:extLst>
            </p:cNvPr>
            <p:cNvSpPr/>
            <p:nvPr/>
          </p:nvSpPr>
          <p:spPr>
            <a:xfrm rot="8134636">
              <a:off x="8125152" y="2350681"/>
              <a:ext cx="411480" cy="411480"/>
            </a:xfrm>
            <a:prstGeom prst="teardrop">
              <a:avLst>
                <a:gd name="adj" fmla="val 157226"/>
              </a:avLst>
            </a:prstGeom>
            <a:solidFill>
              <a:srgbClr val="D2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prstClr val="white"/>
                </a:solidFill>
              </a:endParaRPr>
            </a:p>
          </p:txBody>
        </p:sp>
        <p:sp>
          <p:nvSpPr>
            <p:cNvPr id="40" name="TextBox 39">
              <a:extLst>
                <a:ext uri="{FF2B5EF4-FFF2-40B4-BE49-F238E27FC236}">
                  <a16:creationId xmlns:a16="http://schemas.microsoft.com/office/drawing/2014/main" id="{A16783DE-4E51-3E98-5B76-1F1B57682B17}"/>
                </a:ext>
              </a:extLst>
            </p:cNvPr>
            <p:cNvSpPr txBox="1"/>
            <p:nvPr/>
          </p:nvSpPr>
          <p:spPr>
            <a:xfrm>
              <a:off x="8048655" y="2442290"/>
              <a:ext cx="581892" cy="276999"/>
            </a:xfrm>
            <a:prstGeom prst="rect">
              <a:avLst/>
            </a:prstGeom>
            <a:noFill/>
          </p:spPr>
          <p:txBody>
            <a:bodyPr wrap="square" rtlCol="0">
              <a:spAutoFit/>
            </a:bodyPr>
            <a:lstStyle/>
            <a:p>
              <a:pPr algn="ctr"/>
              <a:r>
                <a:rPr lang="en-US" sz="1200" b="1" dirty="0"/>
                <a:t>61.8</a:t>
              </a:r>
            </a:p>
          </p:txBody>
        </p:sp>
      </p:grpSp>
      <p:sp>
        <p:nvSpPr>
          <p:cNvPr id="41" name="TextBox 40">
            <a:extLst>
              <a:ext uri="{FF2B5EF4-FFF2-40B4-BE49-F238E27FC236}">
                <a16:creationId xmlns:a16="http://schemas.microsoft.com/office/drawing/2014/main" id="{F3587134-B6AD-8B08-EB7A-436209449B0F}"/>
              </a:ext>
            </a:extLst>
          </p:cNvPr>
          <p:cNvSpPr txBox="1"/>
          <p:nvPr/>
        </p:nvSpPr>
        <p:spPr>
          <a:xfrm>
            <a:off x="320040" y="1600200"/>
            <a:ext cx="868255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Monthly Confidence Index: Equipment Finance Industry (MCI-EFI)</a:t>
            </a:r>
          </a:p>
        </p:txBody>
      </p:sp>
      <p:sp>
        <p:nvSpPr>
          <p:cNvPr id="3" name="Oval 2">
            <a:extLst>
              <a:ext uri="{FF2B5EF4-FFF2-40B4-BE49-F238E27FC236}">
                <a16:creationId xmlns:a16="http://schemas.microsoft.com/office/drawing/2014/main" id="{E92BFCC9-40E1-07CA-1B37-FFD307ED50D7}"/>
              </a:ext>
            </a:extLst>
          </p:cNvPr>
          <p:cNvSpPr/>
          <p:nvPr/>
        </p:nvSpPr>
        <p:spPr>
          <a:xfrm>
            <a:off x="8534289" y="3339429"/>
            <a:ext cx="45720" cy="45720"/>
          </a:xfrm>
          <a:prstGeom prst="ellipse">
            <a:avLst/>
          </a:prstGeom>
          <a:solidFill>
            <a:srgbClr val="D2CD00"/>
          </a:solidFill>
          <a:ln>
            <a:solidFill>
              <a:srgbClr val="D2CD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0086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0"/>
            <a:ext cx="831466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25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EQUIPMENT LEASING &amp; FINANCE FOUNDATION</a:t>
            </a:r>
          </a:p>
        </p:txBody>
      </p:sp>
      <p:sp>
        <p:nvSpPr>
          <p:cNvPr id="9"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02A7E">
                    <a:tint val="75000"/>
                  </a:srgbClr>
                </a:solidFill>
                <a:effectLst/>
                <a:uLnTx/>
                <a:uFillTx/>
                <a:latin typeface="Century Gothic"/>
                <a:ea typeface="+mn-ea"/>
                <a:cs typeface="+mn-cs"/>
              </a:rPr>
              <a:t>15</a:t>
            </a:r>
          </a:p>
        </p:txBody>
      </p:sp>
      <p:pic>
        <p:nvPicPr>
          <p:cNvPr id="7" name="Picture 5" descr="C:\Users\Public\Documents\ELFF\ELFF logo.jpg">
            <a:extLst>
              <a:ext uri="{FF2B5EF4-FFF2-40B4-BE49-F238E27FC236}">
                <a16:creationId xmlns:a16="http://schemas.microsoft.com/office/drawing/2014/main" id="{BC9EA16B-A3CD-41E4-A13C-DE92F537F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5993046"/>
            <a:ext cx="2622310" cy="5486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BB7D25B-90F4-C2E4-42EC-E3FFA772F59E}"/>
              </a:ext>
            </a:extLst>
          </p:cNvPr>
          <p:cNvSpPr txBox="1"/>
          <p:nvPr/>
        </p:nvSpPr>
        <p:spPr>
          <a:xfrm>
            <a:off x="457200" y="5562261"/>
            <a:ext cx="8229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2A7E"/>
                </a:solidFill>
                <a:effectLst/>
                <a:uLnTx/>
                <a:uFillTx/>
                <a:latin typeface="Century Gothic" panose="020B0502020202020204" pitchFamily="34" charset="0"/>
              </a:rPr>
              <a:t>Reports are available to download at www.store.leasefoundation.org</a:t>
            </a:r>
          </a:p>
        </p:txBody>
      </p:sp>
      <p:sp>
        <p:nvSpPr>
          <p:cNvPr id="13" name="Title 1">
            <a:extLst>
              <a:ext uri="{FF2B5EF4-FFF2-40B4-BE49-F238E27FC236}">
                <a16:creationId xmlns:a16="http://schemas.microsoft.com/office/drawing/2014/main" id="{48C0C46A-C479-187E-911C-B15AC310D645}"/>
              </a:ext>
            </a:extLst>
          </p:cNvPr>
          <p:cNvSpPr txBox="1">
            <a:spLocks/>
          </p:cNvSpPr>
          <p:nvPr/>
        </p:nvSpPr>
        <p:spPr bwMode="auto">
          <a:xfrm>
            <a:off x="385762" y="1433010"/>
            <a:ext cx="4627489" cy="4041427"/>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bodyPr>
          <a:lstStyle>
            <a:lvl1pPr algn="l" rtl="0" eaLnBrk="0" fontAlgn="base" hangingPunct="0">
              <a:spcBef>
                <a:spcPct val="0"/>
              </a:spcBef>
              <a:spcAft>
                <a:spcPct val="0"/>
              </a:spcAft>
              <a:defRPr sz="2000" kern="1200">
                <a:solidFill>
                  <a:srgbClr val="0B1E59"/>
                </a:solidFill>
                <a:latin typeface="Century Schoolbook" pitchFamily="18" charset="0"/>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200" algn="l" rtl="0" fontAlgn="base">
              <a:spcBef>
                <a:spcPct val="0"/>
              </a:spcBef>
              <a:spcAft>
                <a:spcPct val="0"/>
              </a:spcAft>
              <a:defRPr sz="2400">
                <a:solidFill>
                  <a:srgbClr val="0B1E59"/>
                </a:solidFill>
                <a:latin typeface="Century Schoolbook" pitchFamily="18" charset="0"/>
              </a:defRPr>
            </a:lvl6pPr>
            <a:lvl7pPr marL="914400" algn="l" rtl="0" fontAlgn="base">
              <a:spcBef>
                <a:spcPct val="0"/>
              </a:spcBef>
              <a:spcAft>
                <a:spcPct val="0"/>
              </a:spcAft>
              <a:defRPr sz="2400">
                <a:solidFill>
                  <a:srgbClr val="0B1E59"/>
                </a:solidFill>
                <a:latin typeface="Century Schoolbook" pitchFamily="18" charset="0"/>
              </a:defRPr>
            </a:lvl7pPr>
            <a:lvl8pPr marL="1371600" algn="l" rtl="0" fontAlgn="base">
              <a:spcBef>
                <a:spcPct val="0"/>
              </a:spcBef>
              <a:spcAft>
                <a:spcPct val="0"/>
              </a:spcAft>
              <a:defRPr sz="2400">
                <a:solidFill>
                  <a:srgbClr val="0B1E59"/>
                </a:solidFill>
                <a:latin typeface="Century Schoolbook" pitchFamily="18" charset="0"/>
              </a:defRPr>
            </a:lvl8pPr>
            <a:lvl9pPr marL="1828800" algn="l" rtl="0" fontAlgn="base">
              <a:spcBef>
                <a:spcPct val="0"/>
              </a:spcBef>
              <a:spcAft>
                <a:spcPct val="0"/>
              </a:spcAft>
              <a:defRPr sz="2400">
                <a:solidFill>
                  <a:srgbClr val="0B1E59"/>
                </a:solidFill>
                <a:latin typeface="Century Schoolbook" pitchFamily="18" charset="0"/>
              </a:defRPr>
            </a:lvl9pPr>
          </a:lstStyle>
          <a:p>
            <a:pPr marL="0" marR="0" lvl="0" indent="0" algn="ctr" defTabSz="914400" rtl="0" eaLnBrk="0" fontAlgn="base" latinLnBrk="0" hangingPunct="0">
              <a:lnSpc>
                <a:spcPct val="114000"/>
              </a:lnSpc>
              <a:spcBef>
                <a:spcPct val="0"/>
              </a:spcBef>
              <a:spcAft>
                <a:spcPct val="0"/>
              </a:spcAft>
              <a:buClrTx/>
              <a:buSzTx/>
              <a:buFontTx/>
              <a:buNone/>
              <a:tabLst/>
              <a:defRPr/>
            </a:pPr>
            <a:r>
              <a:rPr lang="en-US" sz="2400" dirty="0">
                <a:solidFill>
                  <a:srgbClr val="102A7E"/>
                </a:solidFill>
                <a:latin typeface="Century Gothic" panose="020B0502020202020204" pitchFamily="34" charset="0"/>
                <a:cs typeface="Calibri" pitchFamily="34" charset="0"/>
              </a:rPr>
              <a:t>The latest edition of the Keybridge / Foundation U.S. Economic Outlook is available </a:t>
            </a:r>
            <a:r>
              <a:rPr lang="en-US" sz="2400" dirty="0">
                <a:solidFill>
                  <a:srgbClr val="102A7E"/>
                </a:solidFill>
                <a:latin typeface="Century Gothic" panose="020B0502020202020204" pitchFamily="34" charset="0"/>
                <a:cs typeface="Calibri" pitchFamily="34" charset="0"/>
                <a:hlinkClick r:id="rId4"/>
              </a:rPr>
              <a:t>here</a:t>
            </a:r>
            <a:r>
              <a:rPr lang="en-US" sz="2400" dirty="0">
                <a:solidFill>
                  <a:srgbClr val="102A7E"/>
                </a:solidFill>
                <a:latin typeface="Century Gothic" panose="020B0502020202020204" pitchFamily="34" charset="0"/>
                <a:cs typeface="Calibri" pitchFamily="34" charset="0"/>
              </a:rPr>
              <a:t> at the Foundation’s website.</a:t>
            </a:r>
            <a:endParaRPr kumimoji="0" lang="en-US" sz="2400" i="0" u="none" strike="noStrike" kern="1200" cap="none" spc="0" normalizeH="0" baseline="0" noProof="0" dirty="0">
              <a:ln>
                <a:noFill/>
              </a:ln>
              <a:solidFill>
                <a:srgbClr val="102A7E"/>
              </a:solidFill>
              <a:effectLst/>
              <a:uLnTx/>
              <a:uFillTx/>
              <a:latin typeface="Century Gothic" panose="020B0502020202020204" pitchFamily="34" charset="0"/>
              <a:cs typeface="Calibri" pitchFamily="34" charset="0"/>
            </a:endParaRPr>
          </a:p>
        </p:txBody>
      </p:sp>
      <p:pic>
        <p:nvPicPr>
          <p:cNvPr id="4" name="Picture 3">
            <a:extLst>
              <a:ext uri="{FF2B5EF4-FFF2-40B4-BE49-F238E27FC236}">
                <a16:creationId xmlns:a16="http://schemas.microsoft.com/office/drawing/2014/main" id="{76192001-38B1-A810-0D91-14FCA9543AEB}"/>
              </a:ext>
            </a:extLst>
          </p:cNvPr>
          <p:cNvPicPr>
            <a:picLocks noChangeAspect="1"/>
          </p:cNvPicPr>
          <p:nvPr/>
        </p:nvPicPr>
        <p:blipFill>
          <a:blip r:embed="rId5"/>
          <a:stretch>
            <a:fillRect/>
          </a:stretch>
        </p:blipFill>
        <p:spPr>
          <a:xfrm>
            <a:off x="5107258" y="1142588"/>
            <a:ext cx="3236021" cy="4191484"/>
          </a:xfrm>
          <a:prstGeom prst="rect">
            <a:avLst/>
          </a:prstGeom>
        </p:spPr>
      </p:pic>
    </p:spTree>
    <p:extLst>
      <p:ext uri="{BB962C8B-B14F-4D97-AF65-F5344CB8AC3E}">
        <p14:creationId xmlns:p14="http://schemas.microsoft.com/office/powerpoint/2010/main" val="2103701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0"/>
            <a:ext cx="831466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25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EQUIPMENT LEASING &amp; FINANCE FOUNDATION</a:t>
            </a:r>
          </a:p>
        </p:txBody>
      </p:sp>
      <p:sp>
        <p:nvSpPr>
          <p:cNvPr id="9"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02A7E">
                    <a:tint val="75000"/>
                  </a:srgbClr>
                </a:solidFill>
                <a:effectLst/>
                <a:uLnTx/>
                <a:uFillTx/>
                <a:latin typeface="Century Gothic"/>
                <a:ea typeface="+mn-ea"/>
                <a:cs typeface="+mn-cs"/>
              </a:rPr>
              <a:t>16</a:t>
            </a:r>
          </a:p>
        </p:txBody>
      </p:sp>
      <p:sp>
        <p:nvSpPr>
          <p:cNvPr id="8" name="Title 1">
            <a:extLst>
              <a:ext uri="{FF2B5EF4-FFF2-40B4-BE49-F238E27FC236}">
                <a16:creationId xmlns:a16="http://schemas.microsoft.com/office/drawing/2014/main" id="{1D5E3360-124F-F377-B380-C5FAF9F0A00B}"/>
              </a:ext>
            </a:extLst>
          </p:cNvPr>
          <p:cNvSpPr txBox="1">
            <a:spLocks/>
          </p:cNvSpPr>
          <p:nvPr/>
        </p:nvSpPr>
        <p:spPr bwMode="auto">
          <a:xfrm>
            <a:off x="374073" y="4806298"/>
            <a:ext cx="8397787" cy="1097280"/>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bodyPr>
          <a:lstStyle>
            <a:lvl1pPr algn="l" rtl="0" eaLnBrk="0" fontAlgn="base" hangingPunct="0">
              <a:spcBef>
                <a:spcPct val="0"/>
              </a:spcBef>
              <a:spcAft>
                <a:spcPct val="0"/>
              </a:spcAft>
              <a:defRPr sz="2000" kern="1200">
                <a:solidFill>
                  <a:srgbClr val="0B1E59"/>
                </a:solidFill>
                <a:latin typeface="Century Schoolbook" pitchFamily="18" charset="0"/>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200" algn="l" rtl="0" fontAlgn="base">
              <a:spcBef>
                <a:spcPct val="0"/>
              </a:spcBef>
              <a:spcAft>
                <a:spcPct val="0"/>
              </a:spcAft>
              <a:defRPr sz="2400">
                <a:solidFill>
                  <a:srgbClr val="0B1E59"/>
                </a:solidFill>
                <a:latin typeface="Century Schoolbook" pitchFamily="18" charset="0"/>
              </a:defRPr>
            </a:lvl6pPr>
            <a:lvl7pPr marL="914400" algn="l" rtl="0" fontAlgn="base">
              <a:spcBef>
                <a:spcPct val="0"/>
              </a:spcBef>
              <a:spcAft>
                <a:spcPct val="0"/>
              </a:spcAft>
              <a:defRPr sz="2400">
                <a:solidFill>
                  <a:srgbClr val="0B1E59"/>
                </a:solidFill>
                <a:latin typeface="Century Schoolbook" pitchFamily="18" charset="0"/>
              </a:defRPr>
            </a:lvl7pPr>
            <a:lvl8pPr marL="1371600" algn="l" rtl="0" fontAlgn="base">
              <a:spcBef>
                <a:spcPct val="0"/>
              </a:spcBef>
              <a:spcAft>
                <a:spcPct val="0"/>
              </a:spcAft>
              <a:defRPr sz="2400">
                <a:solidFill>
                  <a:srgbClr val="0B1E59"/>
                </a:solidFill>
                <a:latin typeface="Century Schoolbook" pitchFamily="18" charset="0"/>
              </a:defRPr>
            </a:lvl8pPr>
            <a:lvl9pPr marL="1828800" algn="l" rtl="0" fontAlgn="base">
              <a:spcBef>
                <a:spcPct val="0"/>
              </a:spcBef>
              <a:spcAft>
                <a:spcPct val="0"/>
              </a:spcAft>
              <a:defRPr sz="2400">
                <a:solidFill>
                  <a:srgbClr val="0B1E59"/>
                </a:solidFill>
                <a:latin typeface="Century Schoolbook" pitchFamily="18" charset="0"/>
              </a:defRPr>
            </a:lvl9pPr>
          </a:lstStyle>
          <a:p>
            <a:pPr marL="0" marR="0" lvl="0" indent="0" algn="ctr" defTabSz="914400" rtl="0" eaLnBrk="0" fontAlgn="base" latinLnBrk="0" hangingPunct="0">
              <a:lnSpc>
                <a:spcPct val="114000"/>
              </a:lnSpc>
              <a:spcBef>
                <a:spcPct val="0"/>
              </a:spcBef>
              <a:spcAft>
                <a:spcPct val="0"/>
              </a:spcAft>
              <a:buClrTx/>
              <a:buSzTx/>
              <a:buFontTx/>
              <a:buNone/>
              <a:tabLst/>
              <a:defRPr/>
            </a:pPr>
            <a:r>
              <a:rPr lang="en-US" sz="1200" dirty="0">
                <a:solidFill>
                  <a:srgbClr val="102A7E"/>
                </a:solidFill>
                <a:latin typeface="Century Gothic" panose="020B0502020202020204" pitchFamily="34" charset="0"/>
                <a:cs typeface="Calibri" pitchFamily="34" charset="0"/>
              </a:rPr>
              <a:t>For more information, download the </a:t>
            </a:r>
            <a:r>
              <a:rPr lang="en-US" sz="1200" b="1" dirty="0">
                <a:solidFill>
                  <a:srgbClr val="102A7E"/>
                </a:solidFill>
                <a:latin typeface="Century Gothic" panose="020B0502020202020204" pitchFamily="34" charset="0"/>
                <a:cs typeface="Calibri" pitchFamily="34" charset="0"/>
                <a:hlinkClick r:id="rId3"/>
              </a:rPr>
              <a:t>Applied Economics </a:t>
            </a:r>
            <a:r>
              <a:rPr lang="en-US" sz="1200" b="1" dirty="0">
                <a:solidFill>
                  <a:srgbClr val="102A7E"/>
                </a:solidFill>
                <a:latin typeface="Century Gothic" panose="020B0502020202020204" pitchFamily="34" charset="0"/>
                <a:cs typeface="Calibri" pitchFamily="34" charset="0"/>
                <a:hlinkClick r:id="rId4"/>
              </a:rPr>
              <a:t>Handbook</a:t>
            </a:r>
            <a:r>
              <a:rPr lang="en-US" sz="1200" b="1" dirty="0">
                <a:solidFill>
                  <a:srgbClr val="102A7E"/>
                </a:solidFill>
                <a:latin typeface="Century Gothic" panose="020B0502020202020204" pitchFamily="34" charset="0"/>
                <a:cs typeface="Calibri" pitchFamily="34" charset="0"/>
              </a:rPr>
              <a:t> </a:t>
            </a:r>
            <a:r>
              <a:rPr lang="en-US" sz="1200" dirty="0">
                <a:solidFill>
                  <a:srgbClr val="102A7E"/>
                </a:solidFill>
                <a:latin typeface="Century Gothic" panose="020B0502020202020204" pitchFamily="34" charset="0"/>
                <a:cs typeface="Calibri" pitchFamily="34" charset="0"/>
              </a:rPr>
              <a:t>or research articles (</a:t>
            </a:r>
            <a:r>
              <a:rPr lang="en-US" sz="1200" b="1" dirty="0">
                <a:solidFill>
                  <a:srgbClr val="102A7E"/>
                </a:solidFill>
                <a:latin typeface="Century Gothic" panose="020B0502020202020204" pitchFamily="34" charset="0"/>
                <a:cs typeface="Calibri" pitchFamily="34" charset="0"/>
                <a:hlinkClick r:id="rId5"/>
              </a:rPr>
              <a:t>2018</a:t>
            </a:r>
            <a:r>
              <a:rPr lang="en-US" sz="1200" b="1" dirty="0">
                <a:solidFill>
                  <a:srgbClr val="102A7E"/>
                </a:solidFill>
                <a:latin typeface="Century Gothic" panose="020B0502020202020204" pitchFamily="34" charset="0"/>
                <a:cs typeface="Calibri" pitchFamily="34" charset="0"/>
              </a:rPr>
              <a:t> </a:t>
            </a:r>
            <a:r>
              <a:rPr lang="en-US" sz="1200" dirty="0">
                <a:solidFill>
                  <a:srgbClr val="102A7E"/>
                </a:solidFill>
                <a:latin typeface="Century Gothic" panose="020B0502020202020204" pitchFamily="34" charset="0"/>
                <a:cs typeface="Calibri" pitchFamily="34" charset="0"/>
              </a:rPr>
              <a:t>&amp; </a:t>
            </a:r>
            <a:r>
              <a:rPr lang="en-US" sz="1200" b="1" dirty="0">
                <a:solidFill>
                  <a:srgbClr val="102A7E"/>
                </a:solidFill>
                <a:latin typeface="Century Gothic" panose="020B0502020202020204" pitchFamily="34" charset="0"/>
                <a:cs typeface="Calibri" pitchFamily="34" charset="0"/>
                <a:hlinkClick r:id="rId6"/>
              </a:rPr>
              <a:t>2022</a:t>
            </a:r>
            <a:r>
              <a:rPr lang="en-US" sz="1200" dirty="0">
                <a:solidFill>
                  <a:srgbClr val="102A7E"/>
                </a:solidFill>
                <a:latin typeface="Century Gothic" panose="020B0502020202020204" pitchFamily="34" charset="0"/>
                <a:cs typeface="Calibri" pitchFamily="34" charset="0"/>
              </a:rPr>
              <a:t>) analyzing the effect of inflation and rising interest rates on the equipment finance industry.</a:t>
            </a:r>
          </a:p>
        </p:txBody>
      </p:sp>
      <p:pic>
        <p:nvPicPr>
          <p:cNvPr id="10" name="Picture 9">
            <a:extLst>
              <a:ext uri="{FF2B5EF4-FFF2-40B4-BE49-F238E27FC236}">
                <a16:creationId xmlns:a16="http://schemas.microsoft.com/office/drawing/2014/main" id="{D7374914-0F62-F2F5-3424-61701B7C7B3B}"/>
              </a:ext>
            </a:extLst>
          </p:cNvPr>
          <p:cNvPicPr>
            <a:picLocks noChangeAspect="1"/>
          </p:cNvPicPr>
          <p:nvPr/>
        </p:nvPicPr>
        <p:blipFill rotWithShape="1">
          <a:blip r:embed="rId7"/>
          <a:srcRect l="1358" t="855" r="953" b="1195"/>
          <a:stretch/>
        </p:blipFill>
        <p:spPr>
          <a:xfrm>
            <a:off x="708398" y="1716578"/>
            <a:ext cx="2387095" cy="3088350"/>
          </a:xfrm>
          <a:prstGeom prst="rect">
            <a:avLst/>
          </a:prstGeom>
          <a:ln w="6350">
            <a:solidFill>
              <a:schemeClr val="bg1">
                <a:lumMod val="85000"/>
              </a:schemeClr>
            </a:solidFill>
          </a:ln>
        </p:spPr>
      </p:pic>
      <p:pic>
        <p:nvPicPr>
          <p:cNvPr id="11" name="Picture 10" descr="Text&#10;&#10;Description automatically generated">
            <a:extLst>
              <a:ext uri="{FF2B5EF4-FFF2-40B4-BE49-F238E27FC236}">
                <a16:creationId xmlns:a16="http://schemas.microsoft.com/office/drawing/2014/main" id="{EA3D92F2-954F-25E3-3A6A-FA254C7650BA}"/>
              </a:ext>
            </a:extLst>
          </p:cNvPr>
          <p:cNvPicPr>
            <a:picLocks noChangeAspect="1"/>
          </p:cNvPicPr>
          <p:nvPr/>
        </p:nvPicPr>
        <p:blipFill rotWithShape="1">
          <a:blip r:embed="rId8"/>
          <a:srcRect b="2949"/>
          <a:stretch/>
        </p:blipFill>
        <p:spPr>
          <a:xfrm>
            <a:off x="5962096" y="1716578"/>
            <a:ext cx="2451359" cy="3089720"/>
          </a:xfrm>
          <a:prstGeom prst="rect">
            <a:avLst/>
          </a:prstGeom>
          <a:ln w="6350">
            <a:solidFill>
              <a:schemeClr val="bg1">
                <a:lumMod val="85000"/>
              </a:schemeClr>
            </a:solidFill>
          </a:ln>
        </p:spPr>
      </p:pic>
      <p:pic>
        <p:nvPicPr>
          <p:cNvPr id="15" name="Picture 14">
            <a:extLst>
              <a:ext uri="{FF2B5EF4-FFF2-40B4-BE49-F238E27FC236}">
                <a16:creationId xmlns:a16="http://schemas.microsoft.com/office/drawing/2014/main" id="{547D64A6-0B92-2500-2914-782342019ACE}"/>
              </a:ext>
            </a:extLst>
          </p:cNvPr>
          <p:cNvPicPr>
            <a:picLocks noChangeAspect="1"/>
          </p:cNvPicPr>
          <p:nvPr/>
        </p:nvPicPr>
        <p:blipFill rotWithShape="1">
          <a:blip r:embed="rId9"/>
          <a:srcRect l="1645" t="734" b="993"/>
          <a:stretch/>
        </p:blipFill>
        <p:spPr>
          <a:xfrm>
            <a:off x="3335248" y="1716578"/>
            <a:ext cx="2387094" cy="3078919"/>
          </a:xfrm>
          <a:prstGeom prst="rect">
            <a:avLst/>
          </a:prstGeom>
          <a:ln w="6350">
            <a:solidFill>
              <a:schemeClr val="bg1">
                <a:lumMod val="85000"/>
              </a:schemeClr>
            </a:solidFill>
          </a:ln>
        </p:spPr>
      </p:pic>
      <p:pic>
        <p:nvPicPr>
          <p:cNvPr id="2" name="Picture 5" descr="C:\Users\Public\Documents\ELFF\ELFF logo.jpg">
            <a:extLst>
              <a:ext uri="{FF2B5EF4-FFF2-40B4-BE49-F238E27FC236}">
                <a16:creationId xmlns:a16="http://schemas.microsoft.com/office/drawing/2014/main" id="{97074556-68DF-C859-C42B-3A3E8524B0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199" y="5993046"/>
            <a:ext cx="2622310"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736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0" y="315129"/>
            <a:ext cx="8583229" cy="702826"/>
          </a:xfrm>
          <a:prstGeom prst="rect">
            <a:avLst/>
          </a:prstGeom>
          <a:solidFill>
            <a:srgbClr val="102A7E"/>
          </a:solidFill>
        </p:spPr>
        <p:txBody>
          <a:bodyPr wrap="square" lIns="457200" rtlCol="0" anchor="ctr">
            <a:noAutofit/>
          </a:bodyPr>
          <a:lstStyle>
            <a:defPPr>
              <a:defRPr lang="en-US"/>
            </a:defPPr>
            <a:lvl1pPr>
              <a:defRPr sz="2400" b="1">
                <a:solidFill>
                  <a:schemeClr val="bg1"/>
                </a:solidFill>
                <a:latin typeface="Century Gothic" panose="020B0502020202020204" pitchFamily="34" charset="0"/>
              </a:defRPr>
            </a:lvl1pPr>
          </a:lstStyle>
          <a:p>
            <a:r>
              <a:rPr lang="en-US" sz="2000" dirty="0">
                <a:latin typeface="+mn-lt"/>
              </a:rPr>
              <a:t>Notes</a:t>
            </a:r>
          </a:p>
        </p:txBody>
      </p:sp>
      <p:sp>
        <p:nvSpPr>
          <p:cNvPr id="6" name="TextBox 5"/>
          <p:cNvSpPr txBox="1"/>
          <p:nvPr/>
        </p:nvSpPr>
        <p:spPr>
          <a:xfrm>
            <a:off x="389207" y="1432508"/>
            <a:ext cx="8194022" cy="3693319"/>
          </a:xfrm>
          <a:prstGeom prst="rect">
            <a:avLst/>
          </a:prstGeom>
          <a:noFill/>
        </p:spPr>
        <p:txBody>
          <a:bodyPr wrap="square" rtlCol="0">
            <a:spAutoFit/>
          </a:bodyPr>
          <a:lstStyle/>
          <a:p>
            <a:r>
              <a:rPr lang="en-US" sz="1400" b="1" dirty="0"/>
              <a:t>*U.S. Equipment &amp; Software Investment Momentum Monitor (Slide 10)</a:t>
            </a:r>
          </a:p>
          <a:p>
            <a:endParaRPr lang="en-US" sz="1100" dirty="0"/>
          </a:p>
          <a:p>
            <a:pPr marL="171450" indent="-171450">
              <a:buFont typeface="Arial" panose="020B0604020202020204" pitchFamily="34" charset="0"/>
              <a:buChar char="•"/>
            </a:pPr>
            <a:r>
              <a:rPr lang="en-US" sz="1100" i="1" dirty="0">
                <a:solidFill>
                  <a:schemeClr val="bg1">
                    <a:lumMod val="50000"/>
                  </a:schemeClr>
                </a:solidFill>
              </a:rPr>
              <a:t>Published monthly, the U.S. Equipment &amp; Software Investment Momentum Monitor is a set of leading indicators for the equipment sector consisting of indices for various equipment and software investment verticals.  These indices are designed to identify turning points in their respective investment cycles with a ~6-month lead time.</a:t>
            </a:r>
          </a:p>
          <a:p>
            <a:pPr marL="171450" indent="-171450">
              <a:buFont typeface="Arial" panose="020B0604020202020204" pitchFamily="34" charset="0"/>
              <a:buChar char="•"/>
            </a:pPr>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Each index is comprised of ~20 high-frequency indicators and is statistically optimized to signal turning points in the investment cycle without giving false readings of shifts in momentum. </a:t>
            </a:r>
          </a:p>
          <a:p>
            <a:pPr marL="171450" indent="-171450">
              <a:buFont typeface="Arial" panose="020B0604020202020204" pitchFamily="34" charset="0"/>
              <a:buChar char="•"/>
            </a:pPr>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The Momentum Monitor covers 12 equipment and software verticals as defined by the U.S. Department of Commerce Bureau of Economic Analysis. These verticals include aircraft, agriculture machinery, computers, construction machinery, materials handling equipment, medical equipment, mining and oilfield equipment, other industrial equipment, railroad equipment, ships and boats, software, and trucks.</a:t>
            </a:r>
          </a:p>
          <a:p>
            <a:pPr marL="171450" indent="-171450">
              <a:buFont typeface="Arial" panose="020B0604020202020204" pitchFamily="34" charset="0"/>
              <a:buChar char="•"/>
            </a:pPr>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“Recent Momentum" represents the degree of an indicator's recent acceleration or deceleration in the past month relative to its average movement during the previous 3 months. Ratings closer to "0" represent an indicator that is rapidly decelerating, while ratings closer to “10” represent an indicator that is rapidly accelerating.</a:t>
            </a:r>
          </a:p>
          <a:p>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"Historical Strength" represents the strength or weakness of an indicator in the past month relative to its typical level since 1999. Ratings closer to "0" represent an indicator that is weaker than average, while ratings closer to "10" represent an indicator that is stronger than average.</a:t>
            </a:r>
          </a:p>
        </p:txBody>
      </p:sp>
      <p:sp>
        <p:nvSpPr>
          <p:cNvPr id="9"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17</a:t>
            </a:r>
          </a:p>
        </p:txBody>
      </p:sp>
      <p:pic>
        <p:nvPicPr>
          <p:cNvPr id="8" name="Picture 5" descr="C:\Users\Public\Documents\ELFF\ELFF logo.jpg">
            <a:extLst>
              <a:ext uri="{FF2B5EF4-FFF2-40B4-BE49-F238E27FC236}">
                <a16:creationId xmlns:a16="http://schemas.microsoft.com/office/drawing/2014/main" id="{E6F30DFF-873B-48BA-9483-D9F64160F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348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Box 79"/>
          <p:cNvSpPr txBox="1"/>
          <p:nvPr/>
        </p:nvSpPr>
        <p:spPr>
          <a:xfrm>
            <a:off x="-6179" y="648762"/>
            <a:ext cx="8583229" cy="702826"/>
          </a:xfrm>
          <a:prstGeom prst="rect">
            <a:avLst/>
          </a:prstGeom>
          <a:solidFill>
            <a:srgbClr val="102A7E"/>
          </a:solidFill>
        </p:spPr>
        <p:txBody>
          <a:bodyPr wrap="square" lIns="457200" rtlCol="0" anchor="ctr">
            <a:noAutofit/>
          </a:bodyPr>
          <a:lstStyle>
            <a:defPPr>
              <a:defRPr lang="en-US"/>
            </a:defPPr>
            <a:lvl1pPr>
              <a:defRPr sz="2400" b="1">
                <a:solidFill>
                  <a:schemeClr val="bg1"/>
                </a:solidFill>
                <a:latin typeface="Century Gothic" panose="020B0502020202020204" pitchFamily="34" charset="0"/>
              </a:defRPr>
            </a:lvl1pPr>
          </a:lstStyle>
          <a:p>
            <a:r>
              <a:rPr lang="en-US" sz="2000" dirty="0">
                <a:latin typeface="+mn-lt"/>
              </a:rPr>
              <a:t>Data: Table of Contents</a:t>
            </a:r>
          </a:p>
        </p:txBody>
      </p:sp>
      <p:sp>
        <p:nvSpPr>
          <p:cNvPr id="130" name="Rectangle 129"/>
          <p:cNvSpPr/>
          <p:nvPr/>
        </p:nvSpPr>
        <p:spPr>
          <a:xfrm>
            <a:off x="3054900" y="3191997"/>
            <a:ext cx="3725602" cy="694861"/>
          </a:xfrm>
          <a:prstGeom prst="rect">
            <a:avLst/>
          </a:prstGeom>
          <a:solidFill>
            <a:srgbClr val="EBEBEB"/>
          </a:solidFill>
          <a:ln w="31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274320" rIns="137160" rtlCol="0" anchor="ctr"/>
          <a:lstStyle/>
          <a:p>
            <a:pPr marL="365760" fontAlgn="base">
              <a:spcBef>
                <a:spcPct val="0"/>
              </a:spcBef>
              <a:spcAft>
                <a:spcPct val="0"/>
              </a:spcAft>
            </a:pPr>
            <a:r>
              <a:rPr lang="en-US" sz="1600" b="1" dirty="0">
                <a:solidFill>
                  <a:srgbClr val="102A7D"/>
                </a:solidFill>
              </a:rPr>
              <a:t>2. Investment</a:t>
            </a:r>
          </a:p>
        </p:txBody>
      </p:sp>
      <p:grpSp>
        <p:nvGrpSpPr>
          <p:cNvPr id="15" name="Group 14"/>
          <p:cNvGrpSpPr/>
          <p:nvPr/>
        </p:nvGrpSpPr>
        <p:grpSpPr>
          <a:xfrm>
            <a:off x="2363498" y="3191997"/>
            <a:ext cx="1046472" cy="694861"/>
            <a:chOff x="2363498" y="3191997"/>
            <a:chExt cx="1046472" cy="694861"/>
          </a:xfrm>
        </p:grpSpPr>
        <p:sp>
          <p:nvSpPr>
            <p:cNvPr id="131" name="Freeform 130"/>
            <p:cNvSpPr>
              <a:spLocks noChangeArrowheads="1"/>
            </p:cNvSpPr>
            <p:nvPr/>
          </p:nvSpPr>
          <p:spPr bwMode="gray">
            <a:xfrm>
              <a:off x="2363498" y="3191997"/>
              <a:ext cx="1046472" cy="694861"/>
            </a:xfrm>
            <a:custGeom>
              <a:avLst/>
              <a:gdLst>
                <a:gd name="connsiteX0" fmla="*/ 0 w 826261"/>
                <a:gd name="connsiteY0" fmla="*/ 0 h 548640"/>
                <a:gd name="connsiteX1" fmla="*/ 548640 w 826261"/>
                <a:gd name="connsiteY1" fmla="*/ 0 h 548640"/>
                <a:gd name="connsiteX2" fmla="*/ 548640 w 826261"/>
                <a:gd name="connsiteY2" fmla="*/ 81528 h 548640"/>
                <a:gd name="connsiteX3" fmla="*/ 826261 w 826261"/>
                <a:gd name="connsiteY3" fmla="*/ 274320 h 548640"/>
                <a:gd name="connsiteX4" fmla="*/ 548640 w 826261"/>
                <a:gd name="connsiteY4" fmla="*/ 467112 h 548640"/>
                <a:gd name="connsiteX5" fmla="*/ 548640 w 826261"/>
                <a:gd name="connsiteY5" fmla="*/ 548640 h 548640"/>
                <a:gd name="connsiteX6" fmla="*/ 0 w 826261"/>
                <a:gd name="connsiteY6"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261" h="548640">
                  <a:moveTo>
                    <a:pt x="0" y="0"/>
                  </a:moveTo>
                  <a:lnTo>
                    <a:pt x="548640" y="0"/>
                  </a:lnTo>
                  <a:lnTo>
                    <a:pt x="548640" y="81528"/>
                  </a:lnTo>
                  <a:lnTo>
                    <a:pt x="826261" y="274320"/>
                  </a:lnTo>
                  <a:lnTo>
                    <a:pt x="548640" y="467112"/>
                  </a:lnTo>
                  <a:lnTo>
                    <a:pt x="548640" y="548640"/>
                  </a:lnTo>
                  <a:lnTo>
                    <a:pt x="0" y="548640"/>
                  </a:lnTo>
                  <a:close/>
                </a:path>
              </a:pathLst>
            </a:custGeom>
            <a:solidFill>
              <a:schemeClr val="accent1"/>
            </a:solidFill>
            <a:ln>
              <a:noFill/>
            </a:ln>
            <a:effectLst/>
          </p:spPr>
          <p:txBody>
            <a:bodyPr wrap="square" anchor="ctr">
              <a:noAutofit/>
            </a:bodyPr>
            <a:lstStyle/>
            <a:p>
              <a:endParaRPr lang="en-US" dirty="0"/>
            </a:p>
          </p:txBody>
        </p:sp>
        <p:sp>
          <p:nvSpPr>
            <p:cNvPr id="50" name="Freeform 780"/>
            <p:cNvSpPr>
              <a:spLocks noChangeAspect="1" noEditPoints="1"/>
            </p:cNvSpPr>
            <p:nvPr/>
          </p:nvSpPr>
          <p:spPr bwMode="auto">
            <a:xfrm>
              <a:off x="2521858" y="3308584"/>
              <a:ext cx="389489" cy="461689"/>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2" name="Rectangle 111"/>
          <p:cNvSpPr/>
          <p:nvPr/>
        </p:nvSpPr>
        <p:spPr>
          <a:xfrm>
            <a:off x="3054900" y="4271698"/>
            <a:ext cx="3725602" cy="694860"/>
          </a:xfrm>
          <a:prstGeom prst="rect">
            <a:avLst/>
          </a:prstGeom>
          <a:solidFill>
            <a:srgbClr val="EBEBEB"/>
          </a:solidFill>
          <a:ln w="31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274320" rIns="137160" rtlCol="0" anchor="ctr"/>
          <a:lstStyle/>
          <a:p>
            <a:pPr marL="365760" fontAlgn="base">
              <a:spcBef>
                <a:spcPct val="0"/>
              </a:spcBef>
              <a:spcAft>
                <a:spcPct val="0"/>
              </a:spcAft>
            </a:pPr>
            <a:r>
              <a:rPr lang="en-US" sz="1600" b="1" dirty="0">
                <a:solidFill>
                  <a:srgbClr val="102A7D"/>
                </a:solidFill>
              </a:rPr>
              <a:t>3. Business Health</a:t>
            </a:r>
          </a:p>
        </p:txBody>
      </p:sp>
      <p:grpSp>
        <p:nvGrpSpPr>
          <p:cNvPr id="28" name="Group 27"/>
          <p:cNvGrpSpPr/>
          <p:nvPr/>
        </p:nvGrpSpPr>
        <p:grpSpPr>
          <a:xfrm>
            <a:off x="2363498" y="4271698"/>
            <a:ext cx="1046472" cy="694860"/>
            <a:chOff x="2363498" y="4271698"/>
            <a:chExt cx="1046472" cy="694860"/>
          </a:xfrm>
        </p:grpSpPr>
        <p:sp>
          <p:nvSpPr>
            <p:cNvPr id="113" name="Freeform 112"/>
            <p:cNvSpPr>
              <a:spLocks noChangeArrowheads="1"/>
            </p:cNvSpPr>
            <p:nvPr/>
          </p:nvSpPr>
          <p:spPr bwMode="gray">
            <a:xfrm>
              <a:off x="2363498" y="4271698"/>
              <a:ext cx="1046472" cy="694860"/>
            </a:xfrm>
            <a:custGeom>
              <a:avLst/>
              <a:gdLst>
                <a:gd name="connsiteX0" fmla="*/ 0 w 826261"/>
                <a:gd name="connsiteY0" fmla="*/ 0 h 548640"/>
                <a:gd name="connsiteX1" fmla="*/ 548640 w 826261"/>
                <a:gd name="connsiteY1" fmla="*/ 0 h 548640"/>
                <a:gd name="connsiteX2" fmla="*/ 548640 w 826261"/>
                <a:gd name="connsiteY2" fmla="*/ 81528 h 548640"/>
                <a:gd name="connsiteX3" fmla="*/ 826261 w 826261"/>
                <a:gd name="connsiteY3" fmla="*/ 274320 h 548640"/>
                <a:gd name="connsiteX4" fmla="*/ 548640 w 826261"/>
                <a:gd name="connsiteY4" fmla="*/ 467112 h 548640"/>
                <a:gd name="connsiteX5" fmla="*/ 548640 w 826261"/>
                <a:gd name="connsiteY5" fmla="*/ 548640 h 548640"/>
                <a:gd name="connsiteX6" fmla="*/ 0 w 826261"/>
                <a:gd name="connsiteY6"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261" h="548640">
                  <a:moveTo>
                    <a:pt x="0" y="0"/>
                  </a:moveTo>
                  <a:lnTo>
                    <a:pt x="548640" y="0"/>
                  </a:lnTo>
                  <a:lnTo>
                    <a:pt x="548640" y="81528"/>
                  </a:lnTo>
                  <a:lnTo>
                    <a:pt x="826261" y="274320"/>
                  </a:lnTo>
                  <a:lnTo>
                    <a:pt x="548640" y="467112"/>
                  </a:lnTo>
                  <a:lnTo>
                    <a:pt x="548640" y="548640"/>
                  </a:lnTo>
                  <a:lnTo>
                    <a:pt x="0" y="548640"/>
                  </a:lnTo>
                  <a:close/>
                </a:path>
              </a:pathLst>
            </a:custGeom>
            <a:solidFill>
              <a:schemeClr val="accent2"/>
            </a:solidFill>
            <a:ln>
              <a:noFill/>
            </a:ln>
            <a:effectLst/>
          </p:spPr>
          <p:txBody>
            <a:bodyPr wrap="square" anchor="ctr">
              <a:noAutofit/>
            </a:bodyPr>
            <a:lstStyle/>
            <a:p>
              <a:endParaRPr lang="en-US" dirty="0"/>
            </a:p>
          </p:txBody>
        </p:sp>
        <p:grpSp>
          <p:nvGrpSpPr>
            <p:cNvPr id="76" name="Group 945"/>
            <p:cNvGrpSpPr>
              <a:grpSpLocks noChangeAspect="1"/>
            </p:cNvGrpSpPr>
            <p:nvPr/>
          </p:nvGrpSpPr>
          <p:grpSpPr bwMode="auto">
            <a:xfrm>
              <a:off x="2563158" y="4372220"/>
              <a:ext cx="275292" cy="496829"/>
              <a:chOff x="1570" y="1754"/>
              <a:chExt cx="169" cy="305"/>
            </a:xfrm>
            <a:solidFill>
              <a:schemeClr val="bg1"/>
            </a:solidFill>
          </p:grpSpPr>
          <p:sp>
            <p:nvSpPr>
              <p:cNvPr id="77"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78"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79"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sp>
        <p:nvSpPr>
          <p:cNvPr id="81" name="Rectangle 80"/>
          <p:cNvSpPr/>
          <p:nvPr/>
        </p:nvSpPr>
        <p:spPr>
          <a:xfrm>
            <a:off x="3054900" y="2111828"/>
            <a:ext cx="3725602" cy="694861"/>
          </a:xfrm>
          <a:prstGeom prst="rect">
            <a:avLst/>
          </a:prstGeom>
          <a:solidFill>
            <a:srgbClr val="EBEBEB"/>
          </a:solidFill>
          <a:ln w="31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274320" rIns="137160" rtlCol="0" anchor="ctr"/>
          <a:lstStyle/>
          <a:p>
            <a:pPr marL="365760" fontAlgn="base">
              <a:spcBef>
                <a:spcPct val="0"/>
              </a:spcBef>
              <a:spcAft>
                <a:spcPct val="0"/>
              </a:spcAft>
            </a:pPr>
            <a:r>
              <a:rPr lang="en-US" sz="1600" b="1" dirty="0">
                <a:solidFill>
                  <a:srgbClr val="102A7D"/>
                </a:solidFill>
              </a:rPr>
              <a:t>1. Overall Economy</a:t>
            </a:r>
          </a:p>
        </p:txBody>
      </p:sp>
      <p:sp>
        <p:nvSpPr>
          <p:cNvPr id="163" name="TextBox 162"/>
          <p:cNvSpPr txBox="1"/>
          <p:nvPr/>
        </p:nvSpPr>
        <p:spPr>
          <a:xfrm>
            <a:off x="6286418" y="2485567"/>
            <a:ext cx="458780" cy="277000"/>
          </a:xfrm>
          <a:prstGeom prst="rect">
            <a:avLst/>
          </a:prstGeom>
          <a:noFill/>
        </p:spPr>
        <p:txBody>
          <a:bodyPr wrap="none" rtlCol="0">
            <a:spAutoFit/>
          </a:bodyPr>
          <a:lstStyle/>
          <a:p>
            <a:r>
              <a:rPr lang="en-US" sz="1200" b="1" i="1" dirty="0"/>
              <a:t>p. 3</a:t>
            </a:r>
          </a:p>
        </p:txBody>
      </p:sp>
      <p:grpSp>
        <p:nvGrpSpPr>
          <p:cNvPr id="14" name="Group 13"/>
          <p:cNvGrpSpPr/>
          <p:nvPr/>
        </p:nvGrpSpPr>
        <p:grpSpPr>
          <a:xfrm>
            <a:off x="2363498" y="2111828"/>
            <a:ext cx="1046472" cy="694861"/>
            <a:chOff x="2363498" y="2111828"/>
            <a:chExt cx="1046472" cy="694861"/>
          </a:xfrm>
        </p:grpSpPr>
        <p:sp>
          <p:nvSpPr>
            <p:cNvPr id="86" name="Freeform 85"/>
            <p:cNvSpPr>
              <a:spLocks noChangeArrowheads="1"/>
            </p:cNvSpPr>
            <p:nvPr/>
          </p:nvSpPr>
          <p:spPr bwMode="gray">
            <a:xfrm>
              <a:off x="2363498" y="2111828"/>
              <a:ext cx="1046472" cy="694861"/>
            </a:xfrm>
            <a:custGeom>
              <a:avLst/>
              <a:gdLst>
                <a:gd name="connsiteX0" fmla="*/ 0 w 826261"/>
                <a:gd name="connsiteY0" fmla="*/ 0 h 548640"/>
                <a:gd name="connsiteX1" fmla="*/ 548640 w 826261"/>
                <a:gd name="connsiteY1" fmla="*/ 0 h 548640"/>
                <a:gd name="connsiteX2" fmla="*/ 548640 w 826261"/>
                <a:gd name="connsiteY2" fmla="*/ 81528 h 548640"/>
                <a:gd name="connsiteX3" fmla="*/ 826261 w 826261"/>
                <a:gd name="connsiteY3" fmla="*/ 274320 h 548640"/>
                <a:gd name="connsiteX4" fmla="*/ 548640 w 826261"/>
                <a:gd name="connsiteY4" fmla="*/ 467112 h 548640"/>
                <a:gd name="connsiteX5" fmla="*/ 548640 w 826261"/>
                <a:gd name="connsiteY5" fmla="*/ 548640 h 548640"/>
                <a:gd name="connsiteX6" fmla="*/ 0 w 826261"/>
                <a:gd name="connsiteY6"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261" h="548640">
                  <a:moveTo>
                    <a:pt x="0" y="0"/>
                  </a:moveTo>
                  <a:lnTo>
                    <a:pt x="548640" y="0"/>
                  </a:lnTo>
                  <a:lnTo>
                    <a:pt x="548640" y="81528"/>
                  </a:lnTo>
                  <a:lnTo>
                    <a:pt x="826261" y="274320"/>
                  </a:lnTo>
                  <a:lnTo>
                    <a:pt x="548640" y="467112"/>
                  </a:lnTo>
                  <a:lnTo>
                    <a:pt x="548640" y="548640"/>
                  </a:lnTo>
                  <a:lnTo>
                    <a:pt x="0" y="548640"/>
                  </a:lnTo>
                  <a:close/>
                </a:path>
              </a:pathLst>
            </a:custGeom>
            <a:solidFill>
              <a:srgbClr val="102A7D"/>
            </a:solidFill>
            <a:ln>
              <a:solidFill>
                <a:schemeClr val="bg1"/>
              </a:solidFill>
            </a:ln>
            <a:effectLst/>
          </p:spPr>
          <p:txBody>
            <a:bodyPr wrap="square" anchor="ctr">
              <a:noAutofit/>
            </a:bodyPr>
            <a:lstStyle/>
            <a:p>
              <a:endParaRPr lang="en-US" dirty="0">
                <a:highlight>
                  <a:srgbClr val="FFFF00"/>
                </a:highlight>
              </a:endParaRPr>
            </a:p>
          </p:txBody>
        </p:sp>
        <p:grpSp>
          <p:nvGrpSpPr>
            <p:cNvPr id="108" name="Gruppieren 18"/>
            <p:cNvGrpSpPr>
              <a:grpSpLocks noChangeAspect="1"/>
            </p:cNvGrpSpPr>
            <p:nvPr/>
          </p:nvGrpSpPr>
          <p:grpSpPr>
            <a:xfrm>
              <a:off x="2520049" y="2314496"/>
              <a:ext cx="412686" cy="289525"/>
              <a:chOff x="5276852" y="3736975"/>
              <a:chExt cx="508000" cy="356394"/>
            </a:xfrm>
            <a:solidFill>
              <a:schemeClr val="bg1"/>
            </a:solidFill>
          </p:grpSpPr>
          <p:sp>
            <p:nvSpPr>
              <p:cNvPr id="109"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highlight>
                    <a:srgbClr val="FFFF00"/>
                  </a:highlight>
                </a:endParaRPr>
              </a:p>
            </p:txBody>
          </p:sp>
          <p:sp>
            <p:nvSpPr>
              <p:cNvPr id="110"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highlight>
                    <a:srgbClr val="FFFF00"/>
                  </a:highlight>
                </a:endParaRPr>
              </a:p>
            </p:txBody>
          </p:sp>
        </p:grpSp>
      </p:grpSp>
      <p:sp>
        <p:nvSpPr>
          <p:cNvPr id="96"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DEC661E7-4ACE-4544-BD6C-856CE8AF0B05}" type="slidenum">
              <a:rPr lang="en-US" sz="1050">
                <a:solidFill>
                  <a:srgbClr val="102A7E">
                    <a:tint val="75000"/>
                  </a:srgbClr>
                </a:solidFill>
                <a:latin typeface="Century Gothic"/>
              </a:rPr>
              <a:pPr algn="ctr">
                <a:defRPr/>
              </a:pPr>
              <a:t>2</a:t>
            </a:fld>
            <a:endParaRPr lang="en-US" sz="1050" dirty="0">
              <a:solidFill>
                <a:srgbClr val="102A7E">
                  <a:tint val="75000"/>
                </a:srgbClr>
              </a:solidFill>
              <a:latin typeface="Century Gothic"/>
            </a:endParaRPr>
          </a:p>
        </p:txBody>
      </p:sp>
      <p:sp>
        <p:nvSpPr>
          <p:cNvPr id="105" name="TextBox 104"/>
          <p:cNvSpPr txBox="1"/>
          <p:nvPr/>
        </p:nvSpPr>
        <p:spPr>
          <a:xfrm>
            <a:off x="6326202" y="3609858"/>
            <a:ext cx="458780" cy="276999"/>
          </a:xfrm>
          <a:prstGeom prst="rect">
            <a:avLst/>
          </a:prstGeom>
          <a:noFill/>
        </p:spPr>
        <p:txBody>
          <a:bodyPr wrap="none" rtlCol="0">
            <a:spAutoFit/>
          </a:bodyPr>
          <a:lstStyle/>
          <a:p>
            <a:r>
              <a:rPr lang="en-US" sz="1200" b="1" i="1" dirty="0"/>
              <a:t>p. 9</a:t>
            </a:r>
          </a:p>
        </p:txBody>
      </p:sp>
      <p:sp>
        <p:nvSpPr>
          <p:cNvPr id="111" name="TextBox 110"/>
          <p:cNvSpPr txBox="1"/>
          <p:nvPr/>
        </p:nvSpPr>
        <p:spPr>
          <a:xfrm>
            <a:off x="6261704" y="4619128"/>
            <a:ext cx="545342" cy="276999"/>
          </a:xfrm>
          <a:prstGeom prst="rect">
            <a:avLst/>
          </a:prstGeom>
          <a:noFill/>
        </p:spPr>
        <p:txBody>
          <a:bodyPr wrap="none" rtlCol="0">
            <a:spAutoFit/>
          </a:bodyPr>
          <a:lstStyle/>
          <a:p>
            <a:r>
              <a:rPr lang="en-US" sz="1200" b="1" i="1" dirty="0"/>
              <a:t>p. 12</a:t>
            </a:r>
          </a:p>
        </p:txBody>
      </p:sp>
      <p:pic>
        <p:nvPicPr>
          <p:cNvPr id="26" name="Picture 5" descr="C:\Users\Public\Documents\ELFF\ELFF logo.jpg">
            <a:extLst>
              <a:ext uri="{FF2B5EF4-FFF2-40B4-BE49-F238E27FC236}">
                <a16:creationId xmlns:a16="http://schemas.microsoft.com/office/drawing/2014/main" id="{9EE325C0-FC31-44C1-A7B7-FE00F0113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498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49126FDA-C552-5F7A-B106-DB386C740F15}"/>
              </a:ext>
            </a:extLst>
          </p:cNvPr>
          <p:cNvSpPr/>
          <p:nvPr/>
        </p:nvSpPr>
        <p:spPr>
          <a:xfrm>
            <a:off x="7924122" y="2319453"/>
            <a:ext cx="805979" cy="36199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B21BBBAA-AD2A-7788-49DB-54C2121CA337}"/>
              </a:ext>
            </a:extLst>
          </p:cNvPr>
          <p:cNvCxnSpPr>
            <a:cxnSpLocks/>
          </p:cNvCxnSpPr>
          <p:nvPr/>
        </p:nvCxnSpPr>
        <p:spPr>
          <a:xfrm>
            <a:off x="803369" y="3686456"/>
            <a:ext cx="7926732" cy="0"/>
          </a:xfrm>
          <a:prstGeom prst="line">
            <a:avLst/>
          </a:prstGeom>
          <a:ln w="317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41" name="Chart Placeholder 6">
            <a:extLst>
              <a:ext uri="{FF2B5EF4-FFF2-40B4-BE49-F238E27FC236}">
                <a16:creationId xmlns:a16="http://schemas.microsoft.com/office/drawing/2014/main" id="{F7A3B9BF-49CF-0FE2-839F-8A509668C081}"/>
              </a:ext>
            </a:extLst>
          </p:cNvPr>
          <p:cNvGraphicFramePr>
            <a:graphicFrameLocks noChangeAspect="1"/>
          </p:cNvGraphicFramePr>
          <p:nvPr>
            <p:extLst>
              <p:ext uri="{D42A27DB-BD31-4B8C-83A1-F6EECF244321}">
                <p14:modId xmlns:p14="http://schemas.microsoft.com/office/powerpoint/2010/main" val="1135115013"/>
              </p:ext>
            </p:extLst>
          </p:nvPr>
        </p:nvGraphicFramePr>
        <p:xfrm>
          <a:off x="339544" y="2213311"/>
          <a:ext cx="8464912" cy="3973754"/>
        </p:xfrm>
        <a:graphic>
          <a:graphicData uri="http://schemas.openxmlformats.org/drawingml/2006/chart">
            <c:chart xmlns:c="http://schemas.openxmlformats.org/drawingml/2006/chart" xmlns:r="http://schemas.openxmlformats.org/officeDocument/2006/relationships" r:id="rId3"/>
          </a:graphicData>
        </a:graphic>
      </p:graphicFrame>
      <p:sp>
        <p:nvSpPr>
          <p:cNvPr id="70" name="TextBox 69">
            <a:extLst>
              <a:ext uri="{FF2B5EF4-FFF2-40B4-BE49-F238E27FC236}">
                <a16:creationId xmlns:a16="http://schemas.microsoft.com/office/drawing/2014/main" id="{0A701EE4-8A16-E2CE-7AEF-96489825D8DD}"/>
              </a:ext>
            </a:extLst>
          </p:cNvPr>
          <p:cNvSpPr txBox="1"/>
          <p:nvPr/>
        </p:nvSpPr>
        <p:spPr>
          <a:xfrm>
            <a:off x="7873902" y="2353211"/>
            <a:ext cx="888004" cy="276999"/>
          </a:xfrm>
          <a:prstGeom prst="rect">
            <a:avLst/>
          </a:prstGeom>
          <a:noFill/>
        </p:spPr>
        <p:txBody>
          <a:bodyPr wrap="square" rtlCol="0">
            <a:spAutoFit/>
          </a:bodyPr>
          <a:lstStyle/>
          <a:p>
            <a:pPr algn="ctr"/>
            <a:r>
              <a:rPr lang="en-US" sz="1200" i="1" dirty="0"/>
              <a:t>Forecast</a:t>
            </a:r>
          </a:p>
        </p:txBody>
      </p:sp>
      <p:sp>
        <p:nvSpPr>
          <p:cNvPr id="149" name="Rectangle 148"/>
          <p:cNvSpPr/>
          <p:nvPr/>
        </p:nvSpPr>
        <p:spPr>
          <a:xfrm>
            <a:off x="-47831" y="-146518"/>
            <a:ext cx="9144000" cy="685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6" name="Text Placeholder 2"/>
          <p:cNvSpPr txBox="1">
            <a:spLocks/>
          </p:cNvSpPr>
          <p:nvPr/>
        </p:nvSpPr>
        <p:spPr>
          <a:xfrm>
            <a:off x="0" y="-2337"/>
            <a:ext cx="9143999" cy="251507"/>
          </a:xfrm>
          <a:prstGeom prst="rect">
            <a:avLst/>
          </a:prstGeom>
        </p:spPr>
        <p:txBody>
          <a:bodyPr anchor="ctr"/>
          <a:lstStyle>
            <a:lvl1pPr marL="342900" indent="-342900" algn="l" rtl="0" eaLnBrk="0" fontAlgn="base" hangingPunct="0">
              <a:spcBef>
                <a:spcPct val="20000"/>
              </a:spcBef>
              <a:spcAft>
                <a:spcPct val="0"/>
              </a:spcAft>
              <a:buBlip>
                <a:blip r:embed="rId4"/>
              </a:buBlip>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900" i="1" dirty="0">
              <a:solidFill>
                <a:schemeClr val="bg1">
                  <a:lumMod val="50000"/>
                </a:schemeClr>
              </a:solidFill>
            </a:endParaRPr>
          </a:p>
        </p:txBody>
      </p:sp>
      <p:sp>
        <p:nvSpPr>
          <p:cNvPr id="189" name="Rectangle 188"/>
          <p:cNvSpPr/>
          <p:nvPr/>
        </p:nvSpPr>
        <p:spPr>
          <a:xfrm>
            <a:off x="-36944" y="-120186"/>
            <a:ext cx="9144000" cy="685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7" name="Text Placeholder 4"/>
          <p:cNvSpPr txBox="1">
            <a:spLocks/>
          </p:cNvSpPr>
          <p:nvPr/>
        </p:nvSpPr>
        <p:spPr>
          <a:xfrm>
            <a:off x="253917" y="6606664"/>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U.S. Bureau of Economic Analysis, Keybridge LLC</a:t>
            </a:r>
          </a:p>
        </p:txBody>
      </p:sp>
      <p:grpSp>
        <p:nvGrpSpPr>
          <p:cNvPr id="51" name="Group 50"/>
          <p:cNvGrpSpPr/>
          <p:nvPr/>
        </p:nvGrpSpPr>
        <p:grpSpPr>
          <a:xfrm>
            <a:off x="3127706" y="1193930"/>
            <a:ext cx="2181096" cy="354703"/>
            <a:chOff x="3481452" y="1169297"/>
            <a:chExt cx="2181096" cy="354703"/>
          </a:xfrm>
        </p:grpSpPr>
        <p:grpSp>
          <p:nvGrpSpPr>
            <p:cNvPr id="52" name="Group 51"/>
            <p:cNvGrpSpPr/>
            <p:nvPr/>
          </p:nvGrpSpPr>
          <p:grpSpPr>
            <a:xfrm>
              <a:off x="4170628" y="1169297"/>
              <a:ext cx="802744" cy="354703"/>
              <a:chOff x="4170628" y="1169297"/>
              <a:chExt cx="802744" cy="354703"/>
            </a:xfrm>
          </p:grpSpPr>
          <p:sp>
            <p:nvSpPr>
              <p:cNvPr id="61" name="Chevron 157"/>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62" name="Group 945"/>
              <p:cNvGrpSpPr>
                <a:grpSpLocks noChangeAspect="1"/>
              </p:cNvGrpSpPr>
              <p:nvPr/>
            </p:nvGrpSpPr>
            <p:grpSpPr bwMode="auto">
              <a:xfrm>
                <a:off x="4490966" y="1200403"/>
                <a:ext cx="162069" cy="292491"/>
                <a:chOff x="1570" y="1754"/>
                <a:chExt cx="169" cy="305"/>
              </a:xfrm>
              <a:solidFill>
                <a:schemeClr val="bg1"/>
              </a:solidFill>
            </p:grpSpPr>
            <p:sp>
              <p:nvSpPr>
                <p:cNvPr id="63"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64"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65"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53" name="Group 52"/>
            <p:cNvGrpSpPr/>
            <p:nvPr/>
          </p:nvGrpSpPr>
          <p:grpSpPr>
            <a:xfrm>
              <a:off x="3481452" y="1169297"/>
              <a:ext cx="802744" cy="354703"/>
              <a:chOff x="3481452" y="1169297"/>
              <a:chExt cx="802744" cy="354703"/>
            </a:xfrm>
          </p:grpSpPr>
          <p:sp>
            <p:nvSpPr>
              <p:cNvPr id="57" name="Chevron 156"/>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58" name="Gruppieren 18"/>
              <p:cNvGrpSpPr>
                <a:grpSpLocks noChangeAspect="1"/>
              </p:cNvGrpSpPr>
              <p:nvPr/>
            </p:nvGrpSpPr>
            <p:grpSpPr>
              <a:xfrm>
                <a:off x="3701205" y="1219231"/>
                <a:ext cx="363238" cy="254834"/>
                <a:chOff x="5276852" y="3736975"/>
                <a:chExt cx="508000" cy="356394"/>
              </a:xfrm>
              <a:solidFill>
                <a:schemeClr val="bg1"/>
              </a:solidFill>
            </p:grpSpPr>
            <p:sp>
              <p:nvSpPr>
                <p:cNvPr id="59"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60"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54" name="Group 53"/>
            <p:cNvGrpSpPr/>
            <p:nvPr/>
          </p:nvGrpSpPr>
          <p:grpSpPr>
            <a:xfrm>
              <a:off x="4859804" y="1169297"/>
              <a:ext cx="802744" cy="354703"/>
              <a:chOff x="4859804" y="1169297"/>
              <a:chExt cx="802744" cy="354703"/>
            </a:xfrm>
          </p:grpSpPr>
          <p:sp>
            <p:nvSpPr>
              <p:cNvPr id="55"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56"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72"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DEC661E7-4ACE-4544-BD6C-856CE8AF0B05}" type="slidenum">
              <a:rPr lang="en-US" sz="1050">
                <a:solidFill>
                  <a:srgbClr val="102A7E">
                    <a:tint val="75000"/>
                  </a:srgbClr>
                </a:solidFill>
                <a:latin typeface="Century Gothic"/>
              </a:rPr>
              <a:pPr algn="ctr">
                <a:defRPr/>
              </a:pPr>
              <a:t>3</a:t>
            </a:fld>
            <a:endParaRPr lang="en-US" sz="1050" dirty="0">
              <a:solidFill>
                <a:srgbClr val="102A7E">
                  <a:tint val="75000"/>
                </a:srgbClr>
              </a:solidFill>
              <a:latin typeface="Century Gothic"/>
            </a:endParaRPr>
          </a:p>
        </p:txBody>
      </p:sp>
      <p:sp>
        <p:nvSpPr>
          <p:cNvPr id="90" name="Title 1"/>
          <p:cNvSpPr txBox="1">
            <a:spLocks/>
          </p:cNvSpPr>
          <p:nvPr/>
        </p:nvSpPr>
        <p:spPr bwMode="auto">
          <a:xfrm>
            <a:off x="0" y="0"/>
            <a:ext cx="9144000" cy="1097280"/>
          </a:xfrm>
          <a:prstGeom prst="rect">
            <a:avLst/>
          </a:prstGeo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lvl1pPr algn="l" rtl="0" eaLnBrk="0" fontAlgn="base" hangingPunct="0">
              <a:spcBef>
                <a:spcPct val="0"/>
              </a:spcBef>
              <a:spcAft>
                <a:spcPct val="0"/>
              </a:spcAft>
              <a:defRPr sz="2000" kern="1200" baseline="0">
                <a:solidFill>
                  <a:schemeClr val="bg1"/>
                </a:solidFill>
                <a:latin typeface="+mn-lt"/>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189" algn="l" rtl="0" fontAlgn="base">
              <a:spcBef>
                <a:spcPct val="0"/>
              </a:spcBef>
              <a:spcAft>
                <a:spcPct val="0"/>
              </a:spcAft>
              <a:defRPr sz="2400">
                <a:solidFill>
                  <a:srgbClr val="0B1E59"/>
                </a:solidFill>
                <a:latin typeface="Century Schoolbook" pitchFamily="18" charset="0"/>
              </a:defRPr>
            </a:lvl6pPr>
            <a:lvl7pPr marL="914377" algn="l" rtl="0" fontAlgn="base">
              <a:spcBef>
                <a:spcPct val="0"/>
              </a:spcBef>
              <a:spcAft>
                <a:spcPct val="0"/>
              </a:spcAft>
              <a:defRPr sz="2400">
                <a:solidFill>
                  <a:srgbClr val="0B1E59"/>
                </a:solidFill>
                <a:latin typeface="Century Schoolbook" pitchFamily="18" charset="0"/>
              </a:defRPr>
            </a:lvl7pPr>
            <a:lvl8pPr marL="1371566" algn="l" rtl="0" fontAlgn="base">
              <a:spcBef>
                <a:spcPct val="0"/>
              </a:spcBef>
              <a:spcAft>
                <a:spcPct val="0"/>
              </a:spcAft>
              <a:defRPr sz="2400">
                <a:solidFill>
                  <a:srgbClr val="0B1E59"/>
                </a:solidFill>
                <a:latin typeface="Century Schoolbook" pitchFamily="18" charset="0"/>
              </a:defRPr>
            </a:lvl8pPr>
            <a:lvl9pPr marL="1828754" algn="l" rtl="0" fontAlgn="base">
              <a:spcBef>
                <a:spcPct val="0"/>
              </a:spcBef>
              <a:spcAft>
                <a:spcPct val="0"/>
              </a:spcAft>
              <a:defRPr sz="2400">
                <a:solidFill>
                  <a:srgbClr val="0B1E59"/>
                </a:solidFill>
                <a:latin typeface="Century Schoolbook" pitchFamily="18" charset="0"/>
              </a:defRPr>
            </a:lvl9pPr>
          </a:lstStyle>
          <a:p>
            <a:pPr lvl="0">
              <a:lnSpc>
                <a:spcPct val="114000"/>
              </a:lnSpc>
              <a:defRPr/>
            </a:pPr>
            <a:r>
              <a:rPr lang="en-US" sz="1800" b="1" dirty="0">
                <a:solidFill>
                  <a:srgbClr val="102A7E"/>
                </a:solidFill>
              </a:rPr>
              <a:t>The U.S. economy expanded at 3.0% (SAAR) in the second quarter of 2024, an increase from 1.6% growth in Q1 2024. </a:t>
            </a:r>
          </a:p>
        </p:txBody>
      </p:sp>
      <p:sp>
        <p:nvSpPr>
          <p:cNvPr id="93" name="TextBox 92"/>
          <p:cNvSpPr txBox="1"/>
          <p:nvPr/>
        </p:nvSpPr>
        <p:spPr>
          <a:xfrm rot="16200000">
            <a:off x="-421682" y="421682"/>
            <a:ext cx="1097280" cy="253916"/>
          </a:xfrm>
          <a:prstGeom prst="rect">
            <a:avLst/>
          </a:prstGeom>
          <a:solidFill>
            <a:schemeClr val="tx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white"/>
                </a:solidFill>
                <a:effectLst/>
                <a:uLnTx/>
                <a:uFillTx/>
              </a:rPr>
              <a:t>Economy</a:t>
            </a:r>
          </a:p>
        </p:txBody>
      </p:sp>
      <p:pic>
        <p:nvPicPr>
          <p:cNvPr id="33" name="Picture 5" descr="C:\Users\Public\Documents\ELFF\ELFF logo.jpg">
            <a:extLst>
              <a:ext uri="{FF2B5EF4-FFF2-40B4-BE49-F238E27FC236}">
                <a16:creationId xmlns:a16="http://schemas.microsoft.com/office/drawing/2014/main" id="{47E3922D-4C6C-4ACD-A30C-BC56353B04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ular Callout 40">
            <a:extLst>
              <a:ext uri="{FF2B5EF4-FFF2-40B4-BE49-F238E27FC236}">
                <a16:creationId xmlns:a16="http://schemas.microsoft.com/office/drawing/2014/main" id="{D31E36CD-E4EC-6234-6319-84892737FEED}"/>
              </a:ext>
            </a:extLst>
          </p:cNvPr>
          <p:cNvSpPr>
            <a:spLocks noChangeAspect="1"/>
          </p:cNvSpPr>
          <p:nvPr/>
        </p:nvSpPr>
        <p:spPr>
          <a:xfrm>
            <a:off x="4349652" y="2664899"/>
            <a:ext cx="1570595" cy="449335"/>
          </a:xfrm>
          <a:prstGeom prst="wedgeRectCallout">
            <a:avLst>
              <a:gd name="adj1" fmla="val -34064"/>
              <a:gd name="adj2" fmla="val 164261"/>
            </a:avLst>
          </a:prstGeom>
          <a:solidFill>
            <a:schemeClr val="bg1">
              <a:lumMod val="95000"/>
            </a:schemeClr>
          </a:solidFill>
          <a:ln w="3175">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102A7E"/>
                </a:solidFill>
                <a:latin typeface="Century Gothic" panose="020B0502020202020204" pitchFamily="34" charset="0"/>
                <a:cs typeface="Calibri" pitchFamily="34" charset="0"/>
              </a:rPr>
              <a:t>30-Year Quarterly Average = 2.6%</a:t>
            </a:r>
          </a:p>
        </p:txBody>
      </p:sp>
      <p:sp>
        <p:nvSpPr>
          <p:cNvPr id="76" name="TextBox 75">
            <a:extLst>
              <a:ext uri="{FF2B5EF4-FFF2-40B4-BE49-F238E27FC236}">
                <a16:creationId xmlns:a16="http://schemas.microsoft.com/office/drawing/2014/main" id="{3AAD8F23-89AE-B562-C3E7-40B7A3B201E0}"/>
              </a:ext>
            </a:extLst>
          </p:cNvPr>
          <p:cNvSpPr txBox="1"/>
          <p:nvPr/>
        </p:nvSpPr>
        <p:spPr>
          <a:xfrm>
            <a:off x="320040" y="1600200"/>
            <a:ext cx="47642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Real GDP Growth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Annualized % Change from Prior Quarter</a:t>
            </a:r>
          </a:p>
        </p:txBody>
      </p:sp>
      <p:sp>
        <p:nvSpPr>
          <p:cNvPr id="5" name="Arrow: Down 4">
            <a:extLst>
              <a:ext uri="{FF2B5EF4-FFF2-40B4-BE49-F238E27FC236}">
                <a16:creationId xmlns:a16="http://schemas.microsoft.com/office/drawing/2014/main" id="{EBDB0E0A-BA40-C4E6-52E0-8889B41B4751}"/>
              </a:ext>
            </a:extLst>
          </p:cNvPr>
          <p:cNvSpPr/>
          <p:nvPr/>
        </p:nvSpPr>
        <p:spPr>
          <a:xfrm rot="10800000">
            <a:off x="3486245" y="2335109"/>
            <a:ext cx="20116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07C7B67-1FCF-3C60-EA54-178C77D636E1}"/>
              </a:ext>
            </a:extLst>
          </p:cNvPr>
          <p:cNvSpPr txBox="1"/>
          <p:nvPr/>
        </p:nvSpPr>
        <p:spPr>
          <a:xfrm rot="16200000">
            <a:off x="3304411" y="3029215"/>
            <a:ext cx="561672" cy="246221"/>
          </a:xfrm>
          <a:prstGeom prst="rect">
            <a:avLst/>
          </a:prstGeom>
          <a:noFill/>
        </p:spPr>
        <p:txBody>
          <a:bodyPr wrap="square" rtlCol="0">
            <a:spAutoFit/>
          </a:bodyPr>
          <a:lstStyle/>
          <a:p>
            <a:pPr algn="r"/>
            <a:r>
              <a:rPr lang="en-US" sz="1000" b="1" dirty="0">
                <a:solidFill>
                  <a:schemeClr val="bg1"/>
                </a:solidFill>
              </a:rPr>
              <a:t>35.3%</a:t>
            </a:r>
          </a:p>
        </p:txBody>
      </p:sp>
      <p:sp>
        <p:nvSpPr>
          <p:cNvPr id="7" name="Arrow: Down 6">
            <a:extLst>
              <a:ext uri="{FF2B5EF4-FFF2-40B4-BE49-F238E27FC236}">
                <a16:creationId xmlns:a16="http://schemas.microsoft.com/office/drawing/2014/main" id="{341BEEBA-F5C2-09D7-A9FC-AC2C561E81E9}"/>
              </a:ext>
            </a:extLst>
          </p:cNvPr>
          <p:cNvSpPr/>
          <p:nvPr/>
        </p:nvSpPr>
        <p:spPr>
          <a:xfrm>
            <a:off x="3111422" y="5340892"/>
            <a:ext cx="20116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AEBFD63-3E06-A056-078A-41F161664D72}"/>
              </a:ext>
            </a:extLst>
          </p:cNvPr>
          <p:cNvSpPr txBox="1"/>
          <p:nvPr/>
        </p:nvSpPr>
        <p:spPr>
          <a:xfrm rot="5400000">
            <a:off x="2897435" y="4903349"/>
            <a:ext cx="628864" cy="246221"/>
          </a:xfrm>
          <a:prstGeom prst="rect">
            <a:avLst/>
          </a:prstGeom>
          <a:noFill/>
        </p:spPr>
        <p:txBody>
          <a:bodyPr wrap="square" rtlCol="0">
            <a:spAutoFit/>
          </a:bodyPr>
          <a:lstStyle/>
          <a:p>
            <a:pPr algn="r"/>
            <a:r>
              <a:rPr lang="en-US" sz="1000" b="1" dirty="0">
                <a:solidFill>
                  <a:schemeClr val="bg1"/>
                </a:solidFill>
              </a:rPr>
              <a:t>-29.9%</a:t>
            </a:r>
          </a:p>
        </p:txBody>
      </p:sp>
      <p:grpSp>
        <p:nvGrpSpPr>
          <p:cNvPr id="12" name="Group 11">
            <a:extLst>
              <a:ext uri="{FF2B5EF4-FFF2-40B4-BE49-F238E27FC236}">
                <a16:creationId xmlns:a16="http://schemas.microsoft.com/office/drawing/2014/main" id="{83A9B155-4A85-1775-D776-26FE829ACEE0}"/>
              </a:ext>
            </a:extLst>
          </p:cNvPr>
          <p:cNvGrpSpPr/>
          <p:nvPr/>
        </p:nvGrpSpPr>
        <p:grpSpPr>
          <a:xfrm>
            <a:off x="7454446" y="2831633"/>
            <a:ext cx="581892" cy="397502"/>
            <a:chOff x="8048655" y="2350681"/>
            <a:chExt cx="581892" cy="411480"/>
          </a:xfrm>
          <a:solidFill>
            <a:schemeClr val="tx1"/>
          </a:solidFill>
        </p:grpSpPr>
        <p:sp>
          <p:nvSpPr>
            <p:cNvPr id="13" name="Teardrop 12">
              <a:extLst>
                <a:ext uri="{FF2B5EF4-FFF2-40B4-BE49-F238E27FC236}">
                  <a16:creationId xmlns:a16="http://schemas.microsoft.com/office/drawing/2014/main" id="{FB69C279-BCF9-25E8-0417-91E098684E31}"/>
                </a:ext>
              </a:extLst>
            </p:cNvPr>
            <p:cNvSpPr/>
            <p:nvPr/>
          </p:nvSpPr>
          <p:spPr>
            <a:xfrm rot="8100553">
              <a:off x="8125152" y="2350681"/>
              <a:ext cx="411480" cy="411480"/>
            </a:xfrm>
            <a:prstGeom prst="teardrop">
              <a:avLst>
                <a:gd name="adj" fmla="val 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prstClr val="white"/>
                </a:solidFill>
              </a:endParaRPr>
            </a:p>
          </p:txBody>
        </p:sp>
        <p:sp>
          <p:nvSpPr>
            <p:cNvPr id="14" name="TextBox 13">
              <a:extLst>
                <a:ext uri="{FF2B5EF4-FFF2-40B4-BE49-F238E27FC236}">
                  <a16:creationId xmlns:a16="http://schemas.microsoft.com/office/drawing/2014/main" id="{F3993173-388E-B912-914D-9364F8C46B0B}"/>
                </a:ext>
              </a:extLst>
            </p:cNvPr>
            <p:cNvSpPr txBox="1"/>
            <p:nvPr/>
          </p:nvSpPr>
          <p:spPr>
            <a:xfrm>
              <a:off x="8048655" y="2442290"/>
              <a:ext cx="581892" cy="254879"/>
            </a:xfrm>
            <a:prstGeom prst="rect">
              <a:avLst/>
            </a:prstGeom>
            <a:noFill/>
          </p:spPr>
          <p:txBody>
            <a:bodyPr wrap="square" rtlCol="0">
              <a:spAutoFit/>
            </a:bodyPr>
            <a:lstStyle/>
            <a:p>
              <a:pPr algn="ctr"/>
              <a:r>
                <a:rPr lang="en-US" sz="1000" b="1" dirty="0">
                  <a:solidFill>
                    <a:prstClr val="white"/>
                  </a:solidFill>
                </a:rPr>
                <a:t>3.0%</a:t>
              </a:r>
            </a:p>
          </p:txBody>
        </p:sp>
      </p:grpSp>
    </p:spTree>
    <p:extLst>
      <p:ext uri="{BB962C8B-B14F-4D97-AF65-F5344CB8AC3E}">
        <p14:creationId xmlns:p14="http://schemas.microsoft.com/office/powerpoint/2010/main" val="4294553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4F80C90-9C74-BB92-E2DB-51201EA04919}"/>
              </a:ext>
            </a:extLst>
          </p:cNvPr>
          <p:cNvGraphicFramePr/>
          <p:nvPr>
            <p:extLst>
              <p:ext uri="{D42A27DB-BD31-4B8C-83A1-F6EECF244321}">
                <p14:modId xmlns:p14="http://schemas.microsoft.com/office/powerpoint/2010/main" val="182230938"/>
              </p:ext>
            </p:extLst>
          </p:nvPr>
        </p:nvGraphicFramePr>
        <p:xfrm>
          <a:off x="597088" y="2452459"/>
          <a:ext cx="3833005" cy="35944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5A910F06-D97F-9C48-2FB2-E4D1A383DA31}"/>
              </a:ext>
            </a:extLst>
          </p:cNvPr>
          <p:cNvGraphicFramePr/>
          <p:nvPr>
            <p:extLst>
              <p:ext uri="{D42A27DB-BD31-4B8C-83A1-F6EECF244321}">
                <p14:modId xmlns:p14="http://schemas.microsoft.com/office/powerpoint/2010/main" val="3044902271"/>
              </p:ext>
            </p:extLst>
          </p:nvPr>
        </p:nvGraphicFramePr>
        <p:xfrm>
          <a:off x="4770618" y="2368235"/>
          <a:ext cx="3238229" cy="3672178"/>
        </p:xfrm>
        <a:graphic>
          <a:graphicData uri="http://schemas.openxmlformats.org/drawingml/2006/chart">
            <c:chart xmlns:c="http://schemas.openxmlformats.org/drawingml/2006/chart" xmlns:r="http://schemas.openxmlformats.org/officeDocument/2006/relationships" r:id="rId4"/>
          </a:graphicData>
        </a:graphic>
      </p:graphicFrame>
      <p:sp>
        <p:nvSpPr>
          <p:cNvPr id="29" name="Title 1"/>
          <p:cNvSpPr txBox="1">
            <a:spLocks/>
          </p:cNvSpPr>
          <p:nvPr/>
        </p:nvSpPr>
        <p:spPr bwMode="auto">
          <a:xfrm>
            <a:off x="0" y="0"/>
            <a:ext cx="9144000" cy="1097280"/>
          </a:xfrm>
          <a:prstGeom prst="rect">
            <a:avLst/>
          </a:prstGeom>
          <a:solidFill>
            <a:srgbClr val="EBEBEB"/>
          </a:solidFill>
          <a:ln w="9525">
            <a:noFill/>
            <a:miter lim="800000"/>
            <a:headEnd/>
            <a:tailEnd/>
          </a:ln>
        </p:spPr>
        <p:txBody>
          <a:bodyPr vert="horz" wrap="square" lIns="548640" tIns="0" rIns="274320" bIns="0" numCol="1" anchor="ctr" anchorCtr="0" compatLnSpc="1">
            <a:prstTxWarp prst="textNoShape">
              <a:avLst/>
            </a:prstTxWarp>
          </a:bodyPr>
          <a:lstStyle>
            <a:lvl1pPr algn="l" rtl="0" eaLnBrk="0" fontAlgn="base" hangingPunct="0">
              <a:spcBef>
                <a:spcPct val="0"/>
              </a:spcBef>
              <a:spcAft>
                <a:spcPct val="0"/>
              </a:spcAft>
              <a:defRPr sz="2000" kern="1200" baseline="0">
                <a:solidFill>
                  <a:schemeClr val="bg1"/>
                </a:solidFill>
                <a:latin typeface="+mn-lt"/>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189" algn="l" rtl="0" fontAlgn="base">
              <a:spcBef>
                <a:spcPct val="0"/>
              </a:spcBef>
              <a:spcAft>
                <a:spcPct val="0"/>
              </a:spcAft>
              <a:defRPr sz="2400">
                <a:solidFill>
                  <a:srgbClr val="0B1E59"/>
                </a:solidFill>
                <a:latin typeface="Century Schoolbook" pitchFamily="18" charset="0"/>
              </a:defRPr>
            </a:lvl6pPr>
            <a:lvl7pPr marL="914377" algn="l" rtl="0" fontAlgn="base">
              <a:spcBef>
                <a:spcPct val="0"/>
              </a:spcBef>
              <a:spcAft>
                <a:spcPct val="0"/>
              </a:spcAft>
              <a:defRPr sz="2400">
                <a:solidFill>
                  <a:srgbClr val="0B1E59"/>
                </a:solidFill>
                <a:latin typeface="Century Schoolbook" pitchFamily="18" charset="0"/>
              </a:defRPr>
            </a:lvl7pPr>
            <a:lvl8pPr marL="1371566" algn="l" rtl="0" fontAlgn="base">
              <a:spcBef>
                <a:spcPct val="0"/>
              </a:spcBef>
              <a:spcAft>
                <a:spcPct val="0"/>
              </a:spcAft>
              <a:defRPr sz="2400">
                <a:solidFill>
                  <a:srgbClr val="0B1E59"/>
                </a:solidFill>
                <a:latin typeface="Century Schoolbook" pitchFamily="18" charset="0"/>
              </a:defRPr>
            </a:lvl8pPr>
            <a:lvl9pPr marL="1828754" algn="l" rtl="0" fontAlgn="base">
              <a:spcBef>
                <a:spcPct val="0"/>
              </a:spcBef>
              <a:spcAft>
                <a:spcPct val="0"/>
              </a:spcAft>
              <a:defRPr sz="2400">
                <a:solidFill>
                  <a:srgbClr val="0B1E59"/>
                </a:solidFill>
                <a:latin typeface="Century Schoolbook" pitchFamily="18" charset="0"/>
              </a:defRPr>
            </a:lvl9pPr>
          </a:lstStyle>
          <a:p>
            <a:pPr marL="0" marR="0" lvl="0" indent="0" algn="l" defTabSz="914400" rtl="0" eaLnBrk="0" fontAlgn="base" latinLnBrk="0" hangingPunct="0">
              <a:lnSpc>
                <a:spcPct val="114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02A7E"/>
                </a:solidFill>
                <a:effectLst/>
                <a:uLnTx/>
                <a:uFillTx/>
                <a:latin typeface="Century Gothic"/>
                <a:ea typeface="+mj-ea"/>
                <a:cs typeface="+mj-cs"/>
              </a:rPr>
              <a:t>Q2 growth was primarily driven by consumer spending, supported by a boost in </a:t>
            </a:r>
            <a:r>
              <a:rPr lang="en-US" sz="1800" b="1" dirty="0">
                <a:solidFill>
                  <a:srgbClr val="102A7E"/>
                </a:solidFill>
                <a:latin typeface="Century Gothic"/>
              </a:rPr>
              <a:t>inventories, </a:t>
            </a:r>
            <a:r>
              <a:rPr kumimoji="0" lang="en-US" sz="1800" b="1" i="0" u="none" strike="noStrike" kern="1200" cap="none" spc="0" normalizeH="0" baseline="0" noProof="0" dirty="0">
                <a:ln>
                  <a:noFill/>
                </a:ln>
                <a:solidFill>
                  <a:srgbClr val="102A7E"/>
                </a:solidFill>
                <a:effectLst/>
                <a:uLnTx/>
                <a:uFillTx/>
                <a:latin typeface="Century Gothic"/>
                <a:ea typeface="+mj-ea"/>
                <a:cs typeface="+mj-cs"/>
              </a:rPr>
              <a:t>business investment, and government spending.</a:t>
            </a:r>
          </a:p>
        </p:txBody>
      </p:sp>
      <p:sp>
        <p:nvSpPr>
          <p:cNvPr id="62"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EC661E7-4ACE-4544-BD6C-856CE8AF0B05}" type="slidenum">
              <a:rPr kumimoji="0" lang="en-US" sz="1050" b="0" i="0" u="none" strike="noStrike" kern="1200" cap="none" spc="0" normalizeH="0" baseline="0" noProof="0">
                <a:ln>
                  <a:noFill/>
                </a:ln>
                <a:solidFill>
                  <a:srgbClr val="102A7E">
                    <a:tint val="75000"/>
                  </a:srgbClr>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050" b="0" i="0" u="none" strike="noStrike" kern="1200" cap="none" spc="0" normalizeH="0" baseline="0" noProof="0" dirty="0">
              <a:ln>
                <a:noFill/>
              </a:ln>
              <a:solidFill>
                <a:srgbClr val="102A7E">
                  <a:tint val="75000"/>
                </a:srgbClr>
              </a:solidFill>
              <a:effectLst/>
              <a:uLnTx/>
              <a:uFillTx/>
              <a:latin typeface="Century Gothic"/>
              <a:ea typeface="+mn-ea"/>
              <a:cs typeface="+mn-cs"/>
            </a:endParaRPr>
          </a:p>
        </p:txBody>
      </p:sp>
      <p:sp>
        <p:nvSpPr>
          <p:cNvPr id="61" name="TextBox 60"/>
          <p:cNvSpPr txBox="1"/>
          <p:nvPr/>
        </p:nvSpPr>
        <p:spPr>
          <a:xfrm rot="16200000">
            <a:off x="-421682" y="421682"/>
            <a:ext cx="1097280" cy="253916"/>
          </a:xfrm>
          <a:prstGeom prst="rect">
            <a:avLst/>
          </a:prstGeom>
          <a:solidFill>
            <a:srgbClr val="102A7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white"/>
                </a:solidFill>
                <a:effectLst/>
                <a:uLnTx/>
                <a:uFillTx/>
                <a:latin typeface="Century Gothic"/>
                <a:ea typeface="+mn-ea"/>
                <a:cs typeface="+mn-cs"/>
              </a:rPr>
              <a:t>Economy</a:t>
            </a:r>
          </a:p>
        </p:txBody>
      </p:sp>
      <p:pic>
        <p:nvPicPr>
          <p:cNvPr id="69" name="Picture 5" descr="C:\Users\Public\Documents\ELFF\ELFF logo.jpg">
            <a:extLst>
              <a:ext uri="{FF2B5EF4-FFF2-40B4-BE49-F238E27FC236}">
                <a16:creationId xmlns:a16="http://schemas.microsoft.com/office/drawing/2014/main" id="{0697EC72-0C4B-425F-B208-DF2E25C8F0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grpSp>
        <p:nvGrpSpPr>
          <p:cNvPr id="83" name="Group 82">
            <a:extLst>
              <a:ext uri="{FF2B5EF4-FFF2-40B4-BE49-F238E27FC236}">
                <a16:creationId xmlns:a16="http://schemas.microsoft.com/office/drawing/2014/main" id="{A752C750-95CF-45E4-B082-937356DCCE1C}"/>
              </a:ext>
            </a:extLst>
          </p:cNvPr>
          <p:cNvGrpSpPr/>
          <p:nvPr/>
        </p:nvGrpSpPr>
        <p:grpSpPr>
          <a:xfrm>
            <a:off x="3481452" y="1157296"/>
            <a:ext cx="2181096" cy="354703"/>
            <a:chOff x="3481452" y="1169297"/>
            <a:chExt cx="2181096" cy="354703"/>
          </a:xfrm>
        </p:grpSpPr>
        <p:grpSp>
          <p:nvGrpSpPr>
            <p:cNvPr id="84" name="Group 83">
              <a:extLst>
                <a:ext uri="{FF2B5EF4-FFF2-40B4-BE49-F238E27FC236}">
                  <a16:creationId xmlns:a16="http://schemas.microsoft.com/office/drawing/2014/main" id="{117E457A-AE86-48E0-AB1F-FEC360FFAC95}"/>
                </a:ext>
              </a:extLst>
            </p:cNvPr>
            <p:cNvGrpSpPr/>
            <p:nvPr/>
          </p:nvGrpSpPr>
          <p:grpSpPr>
            <a:xfrm>
              <a:off x="4170628" y="1169297"/>
              <a:ext cx="802744" cy="354703"/>
              <a:chOff x="4170628" y="1169297"/>
              <a:chExt cx="802744" cy="354703"/>
            </a:xfrm>
          </p:grpSpPr>
          <p:sp>
            <p:nvSpPr>
              <p:cNvPr id="93" name="Chevron 157">
                <a:extLst>
                  <a:ext uri="{FF2B5EF4-FFF2-40B4-BE49-F238E27FC236}">
                    <a16:creationId xmlns:a16="http://schemas.microsoft.com/office/drawing/2014/main" id="{1FFFF64F-8F8B-47CF-BFB6-9AFAF3B96EF5}"/>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000" b="0" i="1" u="none" strike="noStrike" kern="1200" cap="none" spc="0" normalizeH="0" baseline="0" noProof="0" dirty="0">
                  <a:ln>
                    <a:noFill/>
                  </a:ln>
                  <a:solidFill>
                    <a:prstClr val="white"/>
                  </a:solidFill>
                  <a:effectLst/>
                  <a:uLnTx/>
                  <a:uFillTx/>
                  <a:latin typeface="Century Gothic"/>
                  <a:ea typeface="+mn-ea"/>
                  <a:cs typeface="+mn-cs"/>
                </a:endParaRPr>
              </a:p>
            </p:txBody>
          </p:sp>
          <p:grpSp>
            <p:nvGrpSpPr>
              <p:cNvPr id="94" name="Group 945">
                <a:extLst>
                  <a:ext uri="{FF2B5EF4-FFF2-40B4-BE49-F238E27FC236}">
                    <a16:creationId xmlns:a16="http://schemas.microsoft.com/office/drawing/2014/main" id="{C9577DED-49BE-4810-B1C6-D7BD6072EBE1}"/>
                  </a:ext>
                </a:extLst>
              </p:cNvPr>
              <p:cNvGrpSpPr>
                <a:grpSpLocks noChangeAspect="1"/>
              </p:cNvGrpSpPr>
              <p:nvPr/>
            </p:nvGrpSpPr>
            <p:grpSpPr bwMode="auto">
              <a:xfrm>
                <a:off x="4490966" y="1200403"/>
                <a:ext cx="162069" cy="292491"/>
                <a:chOff x="1570" y="1754"/>
                <a:chExt cx="169" cy="305"/>
              </a:xfrm>
              <a:solidFill>
                <a:schemeClr val="bg1"/>
              </a:solidFill>
            </p:grpSpPr>
            <p:sp>
              <p:nvSpPr>
                <p:cNvPr id="95" name="Freeform 196" descr="© INSCALE GmbH, 21.06.2010">
                  <a:extLst>
                    <a:ext uri="{FF2B5EF4-FFF2-40B4-BE49-F238E27FC236}">
                      <a16:creationId xmlns:a16="http://schemas.microsoft.com/office/drawing/2014/main" id="{8A3F0738-671E-4C59-921D-367DA8978ECB}"/>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102A7E"/>
                    </a:solidFill>
                    <a:effectLst/>
                    <a:uLnTx/>
                    <a:uFillTx/>
                    <a:latin typeface="Century Gothic"/>
                    <a:ea typeface="+mn-ea"/>
                    <a:cs typeface="+mn-cs"/>
                  </a:endParaRPr>
                </a:p>
              </p:txBody>
            </p:sp>
            <p:sp>
              <p:nvSpPr>
                <p:cNvPr id="96" name="Freeform 197" descr="© INSCALE GmbH, 21.06.2010">
                  <a:extLst>
                    <a:ext uri="{FF2B5EF4-FFF2-40B4-BE49-F238E27FC236}">
                      <a16:creationId xmlns:a16="http://schemas.microsoft.com/office/drawing/2014/main" id="{E9718976-3D81-40E5-991D-FAE9406A8F9A}"/>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102A7E"/>
                    </a:solidFill>
                    <a:effectLst/>
                    <a:uLnTx/>
                    <a:uFillTx/>
                    <a:latin typeface="Century Gothic"/>
                    <a:ea typeface="+mn-ea"/>
                    <a:cs typeface="+mn-cs"/>
                  </a:endParaRPr>
                </a:p>
              </p:txBody>
            </p:sp>
            <p:sp>
              <p:nvSpPr>
                <p:cNvPr id="97" name="Freeform 198" descr="© INSCALE GmbH, 21.06.2010">
                  <a:extLst>
                    <a:ext uri="{FF2B5EF4-FFF2-40B4-BE49-F238E27FC236}">
                      <a16:creationId xmlns:a16="http://schemas.microsoft.com/office/drawing/2014/main" id="{30F4C88A-8610-4E6C-96EE-2596E8BA1625}"/>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102A7E"/>
                    </a:solidFill>
                    <a:effectLst/>
                    <a:uLnTx/>
                    <a:uFillTx/>
                    <a:latin typeface="Century Gothic"/>
                    <a:ea typeface="+mn-ea"/>
                    <a:cs typeface="+mn-cs"/>
                  </a:endParaRPr>
                </a:p>
              </p:txBody>
            </p:sp>
          </p:grpSp>
        </p:grpSp>
        <p:grpSp>
          <p:nvGrpSpPr>
            <p:cNvPr id="85" name="Group 84">
              <a:extLst>
                <a:ext uri="{FF2B5EF4-FFF2-40B4-BE49-F238E27FC236}">
                  <a16:creationId xmlns:a16="http://schemas.microsoft.com/office/drawing/2014/main" id="{BE523544-9C9F-4233-B97C-02B98B8F6A0D}"/>
                </a:ext>
              </a:extLst>
            </p:cNvPr>
            <p:cNvGrpSpPr/>
            <p:nvPr/>
          </p:nvGrpSpPr>
          <p:grpSpPr>
            <a:xfrm>
              <a:off x="3481452" y="1169297"/>
              <a:ext cx="802744" cy="354703"/>
              <a:chOff x="3481452" y="1169297"/>
              <a:chExt cx="802744" cy="354703"/>
            </a:xfrm>
          </p:grpSpPr>
          <p:sp>
            <p:nvSpPr>
              <p:cNvPr id="89" name="Chevron 156">
                <a:extLst>
                  <a:ext uri="{FF2B5EF4-FFF2-40B4-BE49-F238E27FC236}">
                    <a16:creationId xmlns:a16="http://schemas.microsoft.com/office/drawing/2014/main" id="{0E85A65F-C425-44F2-94D8-D2C67DA7D665}"/>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000" b="0" i="1" u="none" strike="noStrike" kern="1200" cap="none" spc="0" normalizeH="0" baseline="0" noProof="0" dirty="0">
                  <a:ln>
                    <a:noFill/>
                  </a:ln>
                  <a:solidFill>
                    <a:prstClr val="white"/>
                  </a:solidFill>
                  <a:effectLst/>
                  <a:uLnTx/>
                  <a:uFillTx/>
                  <a:latin typeface="Century Gothic"/>
                  <a:ea typeface="+mn-ea"/>
                  <a:cs typeface="+mn-cs"/>
                </a:endParaRPr>
              </a:p>
            </p:txBody>
          </p:sp>
          <p:grpSp>
            <p:nvGrpSpPr>
              <p:cNvPr id="90" name="Gruppieren 18">
                <a:extLst>
                  <a:ext uri="{FF2B5EF4-FFF2-40B4-BE49-F238E27FC236}">
                    <a16:creationId xmlns:a16="http://schemas.microsoft.com/office/drawing/2014/main" id="{1ECB193F-82B3-4925-9981-BE8B14B9F253}"/>
                  </a:ext>
                </a:extLst>
              </p:cNvPr>
              <p:cNvGrpSpPr>
                <a:grpSpLocks noChangeAspect="1"/>
              </p:cNvGrpSpPr>
              <p:nvPr/>
            </p:nvGrpSpPr>
            <p:grpSpPr>
              <a:xfrm>
                <a:off x="3701205" y="1219231"/>
                <a:ext cx="363238" cy="254834"/>
                <a:chOff x="5276852" y="3736975"/>
                <a:chExt cx="508000" cy="356394"/>
              </a:xfrm>
              <a:solidFill>
                <a:schemeClr val="bg1"/>
              </a:solidFill>
            </p:grpSpPr>
            <p:sp>
              <p:nvSpPr>
                <p:cNvPr id="91" name="Freeform 332" descr="© INSCALE GmbH, 21.06.2010">
                  <a:extLst>
                    <a:ext uri="{FF2B5EF4-FFF2-40B4-BE49-F238E27FC236}">
                      <a16:creationId xmlns:a16="http://schemas.microsoft.com/office/drawing/2014/main" id="{7DF1B767-84DB-485A-B799-A25FF04B88F6}"/>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102A7E"/>
                    </a:solidFill>
                    <a:effectLst/>
                    <a:uLnTx/>
                    <a:uFillTx/>
                    <a:latin typeface="Century Gothic"/>
                    <a:ea typeface="+mn-ea"/>
                    <a:cs typeface="+mn-cs"/>
                  </a:endParaRPr>
                </a:p>
              </p:txBody>
            </p:sp>
            <p:sp>
              <p:nvSpPr>
                <p:cNvPr id="92" name="Freeform 334" descr="© INSCALE GmbH, 21.06.2010">
                  <a:extLst>
                    <a:ext uri="{FF2B5EF4-FFF2-40B4-BE49-F238E27FC236}">
                      <a16:creationId xmlns:a16="http://schemas.microsoft.com/office/drawing/2014/main" id="{B8DD6E71-AFF9-4207-8E41-B75AA26F968B}"/>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102A7E"/>
                    </a:solidFill>
                    <a:effectLst/>
                    <a:uLnTx/>
                    <a:uFillTx/>
                    <a:latin typeface="Century Gothic"/>
                    <a:ea typeface="+mn-ea"/>
                    <a:cs typeface="+mn-cs"/>
                  </a:endParaRPr>
                </a:p>
              </p:txBody>
            </p:sp>
          </p:grpSp>
        </p:grpSp>
        <p:grpSp>
          <p:nvGrpSpPr>
            <p:cNvPr id="86" name="Group 85">
              <a:extLst>
                <a:ext uri="{FF2B5EF4-FFF2-40B4-BE49-F238E27FC236}">
                  <a16:creationId xmlns:a16="http://schemas.microsoft.com/office/drawing/2014/main" id="{6BAB4BBD-3E53-4345-8AB4-734257890F66}"/>
                </a:ext>
              </a:extLst>
            </p:cNvPr>
            <p:cNvGrpSpPr/>
            <p:nvPr/>
          </p:nvGrpSpPr>
          <p:grpSpPr>
            <a:xfrm>
              <a:off x="4859804" y="1169297"/>
              <a:ext cx="802744" cy="354703"/>
              <a:chOff x="4859804" y="1169297"/>
              <a:chExt cx="802744" cy="354703"/>
            </a:xfrm>
          </p:grpSpPr>
          <p:sp>
            <p:nvSpPr>
              <p:cNvPr id="87" name="Chevron 158">
                <a:extLst>
                  <a:ext uri="{FF2B5EF4-FFF2-40B4-BE49-F238E27FC236}">
                    <a16:creationId xmlns:a16="http://schemas.microsoft.com/office/drawing/2014/main" id="{04F9C4E5-AB56-4146-B67C-44C09111A76E}"/>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000" b="0" i="1" u="none" strike="noStrike" kern="1200" cap="none" spc="0" normalizeH="0" baseline="0" noProof="0" dirty="0">
                  <a:ln>
                    <a:noFill/>
                  </a:ln>
                  <a:solidFill>
                    <a:prstClr val="white"/>
                  </a:solidFill>
                  <a:effectLst/>
                  <a:uLnTx/>
                  <a:uFillTx/>
                  <a:latin typeface="Century Gothic"/>
                  <a:ea typeface="+mn-ea"/>
                  <a:cs typeface="+mn-cs"/>
                </a:endParaRPr>
              </a:p>
            </p:txBody>
          </p:sp>
          <p:sp>
            <p:nvSpPr>
              <p:cNvPr id="88" name="Freeform 780">
                <a:extLst>
                  <a:ext uri="{FF2B5EF4-FFF2-40B4-BE49-F238E27FC236}">
                    <a16:creationId xmlns:a16="http://schemas.microsoft.com/office/drawing/2014/main" id="{9B77144D-31F5-4FB4-B928-589973813BF2}"/>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2A7E"/>
                  </a:solidFill>
                  <a:effectLst/>
                  <a:uLnTx/>
                  <a:uFillTx/>
                  <a:latin typeface="Century Gothic"/>
                  <a:ea typeface="+mn-ea"/>
                  <a:cs typeface="+mn-cs"/>
                </a:endParaRPr>
              </a:p>
            </p:txBody>
          </p:sp>
        </p:grpSp>
      </p:grpSp>
      <p:sp>
        <p:nvSpPr>
          <p:cNvPr id="24" name="Text Placeholder 2">
            <a:extLst>
              <a:ext uri="{FF2B5EF4-FFF2-40B4-BE49-F238E27FC236}">
                <a16:creationId xmlns:a16="http://schemas.microsoft.com/office/drawing/2014/main" id="{824ECCDC-6D6A-C62E-4804-B57D98208023}"/>
              </a:ext>
            </a:extLst>
          </p:cNvPr>
          <p:cNvSpPr txBox="1">
            <a:spLocks/>
          </p:cNvSpPr>
          <p:nvPr/>
        </p:nvSpPr>
        <p:spPr>
          <a:xfrm>
            <a:off x="4954136" y="2347642"/>
            <a:ext cx="1349321" cy="153842"/>
          </a:xfrm>
          <a:prstGeom prst="rect">
            <a:avLst/>
          </a:prstGeom>
        </p:spPr>
        <p:txBody>
          <a:bodyPr lIns="0" tIns="0" rIns="0" bIns="0" anchor="ct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C80000"/>
                </a:solidFill>
                <a:effectLst/>
                <a:uLnTx/>
                <a:uFillTx/>
                <a:latin typeface="Century Gothic"/>
                <a:ea typeface="+mn-ea"/>
                <a:cs typeface="Calibri" pitchFamily="34" charset="0"/>
              </a:rPr>
              <a:t>HEADWINDS</a:t>
            </a:r>
          </a:p>
        </p:txBody>
      </p:sp>
      <p:sp>
        <p:nvSpPr>
          <p:cNvPr id="25" name="Text Placeholder 2">
            <a:extLst>
              <a:ext uri="{FF2B5EF4-FFF2-40B4-BE49-F238E27FC236}">
                <a16:creationId xmlns:a16="http://schemas.microsoft.com/office/drawing/2014/main" id="{75E46657-ADAF-A881-44F7-FDEDBE0BD3EE}"/>
              </a:ext>
            </a:extLst>
          </p:cNvPr>
          <p:cNvSpPr txBox="1">
            <a:spLocks/>
          </p:cNvSpPr>
          <p:nvPr/>
        </p:nvSpPr>
        <p:spPr>
          <a:xfrm>
            <a:off x="5058246" y="2588174"/>
            <a:ext cx="1164430" cy="225152"/>
          </a:xfrm>
          <a:prstGeom prst="rect">
            <a:avLst/>
          </a:prstGeom>
        </p:spPr>
        <p:txBody>
          <a:bodyPr lIns="0" tIns="0" rIns="0" bIns="0" anchor="ct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1200" cap="none" spc="0" normalizeH="0" baseline="0" noProof="0" dirty="0">
                <a:ln>
                  <a:noFill/>
                </a:ln>
                <a:solidFill>
                  <a:srgbClr val="C80000"/>
                </a:solidFill>
                <a:effectLst/>
                <a:uLnTx/>
                <a:uFillTx/>
                <a:latin typeface="Century Gothic"/>
                <a:ea typeface="+mn-ea"/>
                <a:cs typeface="Calibri" pitchFamily="34" charset="0"/>
              </a:rPr>
              <a:t>[-1.01]</a:t>
            </a:r>
          </a:p>
        </p:txBody>
      </p:sp>
      <p:sp>
        <p:nvSpPr>
          <p:cNvPr id="28" name="Text Placeholder 2">
            <a:extLst>
              <a:ext uri="{FF2B5EF4-FFF2-40B4-BE49-F238E27FC236}">
                <a16:creationId xmlns:a16="http://schemas.microsoft.com/office/drawing/2014/main" id="{0988AAB1-18B0-3EDE-5909-54B8755B2338}"/>
              </a:ext>
            </a:extLst>
          </p:cNvPr>
          <p:cNvSpPr txBox="1">
            <a:spLocks/>
          </p:cNvSpPr>
          <p:nvPr/>
        </p:nvSpPr>
        <p:spPr>
          <a:xfrm>
            <a:off x="2889710" y="2611278"/>
            <a:ext cx="1183482" cy="179351"/>
          </a:xfrm>
          <a:prstGeom prst="rect">
            <a:avLst/>
          </a:prstGeom>
          <a:ln>
            <a:noFill/>
          </a:ln>
        </p:spPr>
        <p:txBody>
          <a:bodyPr lIns="0" tIns="0" rIns="0" bIns="0" anchor="ct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1200" cap="none" spc="0" normalizeH="0" baseline="0" noProof="0" dirty="0">
                <a:ln>
                  <a:noFill/>
                </a:ln>
                <a:solidFill>
                  <a:srgbClr val="008000"/>
                </a:solidFill>
                <a:effectLst/>
                <a:uLnTx/>
                <a:uFillTx/>
                <a:latin typeface="Century Gothic"/>
                <a:ea typeface="+mn-ea"/>
                <a:cs typeface="Calibri" pitchFamily="34" charset="0"/>
              </a:rPr>
              <a:t>[+</a:t>
            </a:r>
            <a:r>
              <a:rPr lang="en-US" sz="1400" b="1" dirty="0">
                <a:solidFill>
                  <a:srgbClr val="008000"/>
                </a:solidFill>
                <a:latin typeface="Century Gothic"/>
                <a:cs typeface="Calibri" pitchFamily="34" charset="0"/>
              </a:rPr>
              <a:t>4.00</a:t>
            </a:r>
            <a:r>
              <a:rPr kumimoji="0" lang="en-US" sz="1400" b="1" i="0" u="none" strike="noStrike" kern="1200" cap="none" spc="0" normalizeH="0" baseline="0" noProof="0" dirty="0">
                <a:ln>
                  <a:noFill/>
                </a:ln>
                <a:solidFill>
                  <a:srgbClr val="008000"/>
                </a:solidFill>
                <a:effectLst/>
                <a:uLnTx/>
                <a:uFillTx/>
                <a:latin typeface="Century Gothic"/>
                <a:ea typeface="+mn-ea"/>
                <a:cs typeface="Calibri" pitchFamily="34" charset="0"/>
              </a:rPr>
              <a:t>]</a:t>
            </a:r>
          </a:p>
        </p:txBody>
      </p:sp>
      <p:sp>
        <p:nvSpPr>
          <p:cNvPr id="30" name="Text Placeholder 2">
            <a:extLst>
              <a:ext uri="{FF2B5EF4-FFF2-40B4-BE49-F238E27FC236}">
                <a16:creationId xmlns:a16="http://schemas.microsoft.com/office/drawing/2014/main" id="{160E3DA9-C142-0057-B421-46A276C2A929}"/>
              </a:ext>
            </a:extLst>
          </p:cNvPr>
          <p:cNvSpPr txBox="1">
            <a:spLocks/>
          </p:cNvSpPr>
          <p:nvPr/>
        </p:nvSpPr>
        <p:spPr>
          <a:xfrm>
            <a:off x="2889711" y="2293040"/>
            <a:ext cx="1183481" cy="262684"/>
          </a:xfrm>
          <a:prstGeom prst="rect">
            <a:avLst/>
          </a:prstGeom>
        </p:spPr>
        <p:txBody>
          <a:bodyPr lIns="0" tIns="0" rIns="0" bIns="0" anchor="ct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008000"/>
                </a:solidFill>
                <a:effectLst/>
                <a:uLnTx/>
                <a:uFillTx/>
                <a:latin typeface="Century Gothic"/>
                <a:ea typeface="+mn-ea"/>
                <a:cs typeface="Calibri" pitchFamily="34" charset="0"/>
              </a:rPr>
              <a:t>TAILWINDS</a:t>
            </a:r>
          </a:p>
        </p:txBody>
      </p:sp>
      <p:sp>
        <p:nvSpPr>
          <p:cNvPr id="31" name="Isosceles Triangle 68">
            <a:extLst>
              <a:ext uri="{FF2B5EF4-FFF2-40B4-BE49-F238E27FC236}">
                <a16:creationId xmlns:a16="http://schemas.microsoft.com/office/drawing/2014/main" id="{01CBFDC1-3E85-BBF9-E693-8676A0404C60}"/>
              </a:ext>
            </a:extLst>
          </p:cNvPr>
          <p:cNvSpPr/>
          <p:nvPr/>
        </p:nvSpPr>
        <p:spPr>
          <a:xfrm rot="10800000" flipH="1">
            <a:off x="2514308" y="6046945"/>
            <a:ext cx="777240" cy="27432"/>
          </a:xfrm>
          <a:custGeom>
            <a:avLst/>
            <a:gdLst/>
            <a:ahLst/>
            <a:cxnLst/>
            <a:rect l="l" t="t" r="r" b="b"/>
            <a:pathLst>
              <a:path w="688625" h="91440">
                <a:moveTo>
                  <a:pt x="688625" y="91440"/>
                </a:moveTo>
                <a:lnTo>
                  <a:pt x="349504" y="91440"/>
                </a:lnTo>
                <a:lnTo>
                  <a:pt x="341153" y="91440"/>
                </a:lnTo>
                <a:lnTo>
                  <a:pt x="0" y="91440"/>
                </a:lnTo>
                <a:lnTo>
                  <a:pt x="0" y="0"/>
                </a:lnTo>
                <a:lnTo>
                  <a:pt x="345316" y="90345"/>
                </a:lnTo>
                <a:lnTo>
                  <a:pt x="68862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33" name="TextBox 32">
            <a:extLst>
              <a:ext uri="{FF2B5EF4-FFF2-40B4-BE49-F238E27FC236}">
                <a16:creationId xmlns:a16="http://schemas.microsoft.com/office/drawing/2014/main" id="{F6E7ED59-CE18-DD41-B53B-01FF1F6B9685}"/>
              </a:ext>
            </a:extLst>
          </p:cNvPr>
          <p:cNvSpPr txBox="1"/>
          <p:nvPr/>
        </p:nvSpPr>
        <p:spPr>
          <a:xfrm>
            <a:off x="2895276" y="3989413"/>
            <a:ext cx="1183484"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a:ea typeface="+mn-ea"/>
                <a:cs typeface="Calibri" panose="020F0502020204030204" pitchFamily="34" charset="0"/>
              </a:rPr>
              <a:t>+1.05</a:t>
            </a:r>
          </a:p>
        </p:txBody>
      </p:sp>
      <p:sp>
        <p:nvSpPr>
          <p:cNvPr id="36" name="TextBox 35">
            <a:extLst>
              <a:ext uri="{FF2B5EF4-FFF2-40B4-BE49-F238E27FC236}">
                <a16:creationId xmlns:a16="http://schemas.microsoft.com/office/drawing/2014/main" id="{E11F7459-9AC4-0B16-EC1A-326196213F95}"/>
              </a:ext>
            </a:extLst>
          </p:cNvPr>
          <p:cNvSpPr txBox="1"/>
          <p:nvPr/>
        </p:nvSpPr>
        <p:spPr>
          <a:xfrm>
            <a:off x="2895279" y="5072022"/>
            <a:ext cx="118347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a:ea typeface="+mn-ea"/>
                <a:cs typeface="Calibri" panose="020F0502020204030204" pitchFamily="34" charset="0"/>
              </a:rPr>
              <a:t>+</a:t>
            </a:r>
            <a:r>
              <a:rPr lang="en-US" sz="1200" b="1" dirty="0">
                <a:solidFill>
                  <a:prstClr val="white"/>
                </a:solidFill>
                <a:latin typeface="Century Gothic"/>
                <a:cs typeface="Calibri" panose="020F0502020204030204" pitchFamily="34" charset="0"/>
              </a:rPr>
              <a:t>1.90</a:t>
            </a:r>
            <a:endParaRPr kumimoji="0" lang="en-US" sz="1200" b="1" i="0" u="none" strike="noStrike" kern="1200" cap="none" spc="0" normalizeH="0" baseline="0" noProof="0" dirty="0">
              <a:ln>
                <a:noFill/>
              </a:ln>
              <a:solidFill>
                <a:prstClr val="white"/>
              </a:solidFill>
              <a:effectLst/>
              <a:uLnTx/>
              <a:uFillTx/>
              <a:latin typeface="Century Gothic"/>
              <a:ea typeface="+mn-ea"/>
              <a:cs typeface="Calibri" panose="020F0502020204030204" pitchFamily="34" charset="0"/>
            </a:endParaRPr>
          </a:p>
        </p:txBody>
      </p:sp>
      <p:sp>
        <p:nvSpPr>
          <p:cNvPr id="37" name="Rectangular Callout 59">
            <a:extLst>
              <a:ext uri="{FF2B5EF4-FFF2-40B4-BE49-F238E27FC236}">
                <a16:creationId xmlns:a16="http://schemas.microsoft.com/office/drawing/2014/main" id="{C6D10A68-B22A-3DA4-4B1D-28101A3FD901}"/>
              </a:ext>
            </a:extLst>
          </p:cNvPr>
          <p:cNvSpPr/>
          <p:nvPr/>
        </p:nvSpPr>
        <p:spPr>
          <a:xfrm>
            <a:off x="357030" y="5056392"/>
            <a:ext cx="2103120" cy="312274"/>
          </a:xfrm>
          <a:prstGeom prst="wedgeRectCallout">
            <a:avLst>
              <a:gd name="adj1" fmla="val 62366"/>
              <a:gd name="adj2" fmla="val -23947"/>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Century Gothic"/>
                <a:ea typeface="+mn-ea"/>
                <a:cs typeface="Calibri" panose="020F0502020204030204" pitchFamily="34" charset="0"/>
              </a:rPr>
              <a:t>Consumer Spending</a:t>
            </a:r>
          </a:p>
        </p:txBody>
      </p:sp>
      <p:cxnSp>
        <p:nvCxnSpPr>
          <p:cNvPr id="39" name="Straight Connector 38">
            <a:extLst>
              <a:ext uri="{FF2B5EF4-FFF2-40B4-BE49-F238E27FC236}">
                <a16:creationId xmlns:a16="http://schemas.microsoft.com/office/drawing/2014/main" id="{148141B3-C558-358C-A3E7-88082A326403}"/>
              </a:ext>
            </a:extLst>
          </p:cNvPr>
          <p:cNvCxnSpPr>
            <a:cxnSpLocks/>
          </p:cNvCxnSpPr>
          <p:nvPr/>
        </p:nvCxnSpPr>
        <p:spPr>
          <a:xfrm>
            <a:off x="839708" y="5991388"/>
            <a:ext cx="7464584"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8E41B9D-016C-6F28-2F15-3F2A0E921378}"/>
              </a:ext>
            </a:extLst>
          </p:cNvPr>
          <p:cNvSpPr txBox="1"/>
          <p:nvPr/>
        </p:nvSpPr>
        <p:spPr>
          <a:xfrm>
            <a:off x="2904803" y="3394467"/>
            <a:ext cx="1164430"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a:ea typeface="+mn-ea"/>
                <a:cs typeface="Calibri" panose="020F0502020204030204" pitchFamily="34" charset="0"/>
              </a:rPr>
              <a:t>+0.53</a:t>
            </a:r>
          </a:p>
        </p:txBody>
      </p:sp>
      <p:sp>
        <p:nvSpPr>
          <p:cNvPr id="45" name="Rectangular Callout 59">
            <a:extLst>
              <a:ext uri="{FF2B5EF4-FFF2-40B4-BE49-F238E27FC236}">
                <a16:creationId xmlns:a16="http://schemas.microsoft.com/office/drawing/2014/main" id="{C1727BB7-D816-7B84-8427-837F3B8D4B24}"/>
              </a:ext>
            </a:extLst>
          </p:cNvPr>
          <p:cNvSpPr/>
          <p:nvPr/>
        </p:nvSpPr>
        <p:spPr>
          <a:xfrm>
            <a:off x="357031" y="3061729"/>
            <a:ext cx="2103119" cy="315006"/>
          </a:xfrm>
          <a:prstGeom prst="wedgeRectCallout">
            <a:avLst>
              <a:gd name="adj1" fmla="val 62610"/>
              <a:gd name="adj2" fmla="val -35817"/>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Century Gothic"/>
                <a:ea typeface="+mn-ea"/>
                <a:cs typeface="Calibri" panose="020F0502020204030204" pitchFamily="34" charset="0"/>
              </a:rPr>
              <a:t>Government Spending</a:t>
            </a:r>
          </a:p>
        </p:txBody>
      </p:sp>
      <p:sp>
        <p:nvSpPr>
          <p:cNvPr id="47" name="Rectangular Callout 71">
            <a:extLst>
              <a:ext uri="{FF2B5EF4-FFF2-40B4-BE49-F238E27FC236}">
                <a16:creationId xmlns:a16="http://schemas.microsoft.com/office/drawing/2014/main" id="{44C24134-8578-3A0D-6BA2-B073F6F15C9E}"/>
              </a:ext>
            </a:extLst>
          </p:cNvPr>
          <p:cNvSpPr/>
          <p:nvPr/>
        </p:nvSpPr>
        <p:spPr>
          <a:xfrm>
            <a:off x="357030" y="3499372"/>
            <a:ext cx="2103120" cy="315006"/>
          </a:xfrm>
          <a:prstGeom prst="wedgeRectCallout">
            <a:avLst>
              <a:gd name="adj1" fmla="val 63393"/>
              <a:gd name="adj2" fmla="val -50417"/>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Century Gothic"/>
                <a:ea typeface="+mn-ea"/>
                <a:cs typeface="Calibri" panose="020F0502020204030204" pitchFamily="34" charset="0"/>
              </a:rPr>
              <a:t>Business Investment</a:t>
            </a:r>
          </a:p>
        </p:txBody>
      </p:sp>
      <p:sp>
        <p:nvSpPr>
          <p:cNvPr id="48" name="TextBox 47">
            <a:extLst>
              <a:ext uri="{FF2B5EF4-FFF2-40B4-BE49-F238E27FC236}">
                <a16:creationId xmlns:a16="http://schemas.microsoft.com/office/drawing/2014/main" id="{73CC9B20-FFAB-9F7A-0396-A7D8C43A3A03}"/>
              </a:ext>
            </a:extLst>
          </p:cNvPr>
          <p:cNvSpPr txBox="1"/>
          <p:nvPr/>
        </p:nvSpPr>
        <p:spPr>
          <a:xfrm>
            <a:off x="320040" y="1600200"/>
            <a:ext cx="47642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02A7E"/>
                </a:solidFill>
                <a:effectLst/>
                <a:uLnTx/>
                <a:uFillTx/>
                <a:latin typeface="Century Gothic" panose="020B0502020202020204" pitchFamily="34" charset="0"/>
                <a:ea typeface="+mn-ea"/>
                <a:cs typeface="Arial" panose="020B0604020202020204" pitchFamily="34" charset="0"/>
              </a:rPr>
              <a:t>Tailwinds &amp; Headwinds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2A7E"/>
                </a:solidFill>
                <a:effectLst/>
                <a:uLnTx/>
                <a:uFillTx/>
                <a:latin typeface="Century Gothic" panose="020B0502020202020204" pitchFamily="34" charset="0"/>
                <a:ea typeface="+mn-ea"/>
                <a:cs typeface="Arial" panose="020B0604020202020204" pitchFamily="34" charset="0"/>
              </a:rPr>
              <a:t>Contributions to GDP growth by sector</a:t>
            </a:r>
          </a:p>
        </p:txBody>
      </p:sp>
      <p:cxnSp>
        <p:nvCxnSpPr>
          <p:cNvPr id="5" name="Straight Arrow Connector 4">
            <a:extLst>
              <a:ext uri="{FF2B5EF4-FFF2-40B4-BE49-F238E27FC236}">
                <a16:creationId xmlns:a16="http://schemas.microsoft.com/office/drawing/2014/main" id="{446E0F2F-CE6F-6DF6-06C5-A3C551C4A0DC}"/>
              </a:ext>
            </a:extLst>
          </p:cNvPr>
          <p:cNvCxnSpPr>
            <a:cxnSpLocks/>
          </p:cNvCxnSpPr>
          <p:nvPr/>
        </p:nvCxnSpPr>
        <p:spPr>
          <a:xfrm flipV="1">
            <a:off x="5650688" y="3814378"/>
            <a:ext cx="0" cy="2059949"/>
          </a:xfrm>
          <a:prstGeom prst="straightConnector1">
            <a:avLst/>
          </a:prstGeom>
          <a:ln w="19050" cap="rnd">
            <a:solidFill>
              <a:srgbClr val="008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480FB80-6D05-18B4-A973-C59B91E35F32}"/>
              </a:ext>
            </a:extLst>
          </p:cNvPr>
          <p:cNvSpPr txBox="1"/>
          <p:nvPr/>
        </p:nvSpPr>
        <p:spPr>
          <a:xfrm>
            <a:off x="5063839" y="4355461"/>
            <a:ext cx="1153244" cy="772006"/>
          </a:xfrm>
          <a:prstGeom prst="rect">
            <a:avLst/>
          </a:prstGeom>
          <a:solidFill>
            <a:srgbClr val="E6E6E6"/>
          </a:solidFill>
        </p:spPr>
        <p:txBody>
          <a:bodyPr wrap="square" lIns="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8000"/>
                </a:solidFill>
                <a:effectLst/>
                <a:uLnTx/>
                <a:uFillTx/>
                <a:latin typeface="Century Gothic"/>
                <a:ea typeface="+mn-ea"/>
                <a:cs typeface="Calibri" panose="020F0502020204030204" pitchFamily="34" charset="0"/>
              </a:rPr>
              <a:t>NET CHANGE </a:t>
            </a: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200" b="1" i="0" u="none" strike="noStrike" kern="1200" cap="none" spc="0" normalizeH="0" baseline="0" noProof="0" dirty="0">
                <a:ln>
                  <a:noFill/>
                </a:ln>
                <a:solidFill>
                  <a:srgbClr val="008000"/>
                </a:solidFill>
                <a:effectLst/>
                <a:uLnTx/>
                <a:uFillTx/>
                <a:latin typeface="Century Gothic"/>
                <a:ea typeface="+mn-ea"/>
                <a:cs typeface="Calibri" panose="020F0502020204030204" pitchFamily="34" charset="0"/>
              </a:rPr>
              <a:t>IN GDP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8000"/>
                </a:solidFill>
                <a:effectLst/>
                <a:uLnTx/>
                <a:uFillTx/>
                <a:latin typeface="Century Gothic"/>
                <a:ea typeface="+mn-ea"/>
                <a:cs typeface="Calibri" panose="020F0502020204030204" pitchFamily="34" charset="0"/>
              </a:rPr>
              <a:t>+3.0</a:t>
            </a:r>
          </a:p>
        </p:txBody>
      </p:sp>
      <p:sp>
        <p:nvSpPr>
          <p:cNvPr id="26" name="Rectangular Callout 59">
            <a:extLst>
              <a:ext uri="{FF2B5EF4-FFF2-40B4-BE49-F238E27FC236}">
                <a16:creationId xmlns:a16="http://schemas.microsoft.com/office/drawing/2014/main" id="{CC20CAA0-0C75-614A-2976-AF9C19B1907B}"/>
              </a:ext>
            </a:extLst>
          </p:cNvPr>
          <p:cNvSpPr/>
          <p:nvPr/>
        </p:nvSpPr>
        <p:spPr>
          <a:xfrm>
            <a:off x="6565862" y="2638098"/>
            <a:ext cx="1442985" cy="475655"/>
          </a:xfrm>
          <a:prstGeom prst="wedgeRectCallout">
            <a:avLst>
              <a:gd name="adj1" fmla="val -67494"/>
              <a:gd name="adj2" fmla="val 20468"/>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Century Gothic"/>
                <a:ea typeface="+mn-ea"/>
                <a:cs typeface="Calibri" panose="020F0502020204030204" pitchFamily="34" charset="0"/>
              </a:rPr>
              <a:t>Residential Investment (-0.11)</a:t>
            </a:r>
          </a:p>
        </p:txBody>
      </p:sp>
      <p:sp>
        <p:nvSpPr>
          <p:cNvPr id="4" name="Rectangular Callout 71">
            <a:extLst>
              <a:ext uri="{FF2B5EF4-FFF2-40B4-BE49-F238E27FC236}">
                <a16:creationId xmlns:a16="http://schemas.microsoft.com/office/drawing/2014/main" id="{7B746FD1-C5BC-8B35-DA06-8AFD1FEA51D0}"/>
              </a:ext>
            </a:extLst>
          </p:cNvPr>
          <p:cNvSpPr/>
          <p:nvPr/>
        </p:nvSpPr>
        <p:spPr>
          <a:xfrm>
            <a:off x="357030" y="4346665"/>
            <a:ext cx="2103120" cy="406022"/>
          </a:xfrm>
          <a:prstGeom prst="wedgeRectCallout">
            <a:avLst>
              <a:gd name="adj1" fmla="val 62556"/>
              <a:gd name="adj2" fmla="val -45503"/>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Century Gothic"/>
                <a:ea typeface="+mn-ea"/>
                <a:cs typeface="Calibri" panose="020F0502020204030204" pitchFamily="34" charset="0"/>
              </a:rPr>
              <a:t>Change in Private Inventories</a:t>
            </a:r>
          </a:p>
        </p:txBody>
      </p:sp>
      <p:sp>
        <p:nvSpPr>
          <p:cNvPr id="8" name="Text Placeholder 4">
            <a:extLst>
              <a:ext uri="{FF2B5EF4-FFF2-40B4-BE49-F238E27FC236}">
                <a16:creationId xmlns:a16="http://schemas.microsoft.com/office/drawing/2014/main" id="{EC421C4B-97BF-616A-55FD-F4547197B3DD}"/>
              </a:ext>
            </a:extLst>
          </p:cNvPr>
          <p:cNvSpPr txBox="1">
            <a:spLocks/>
          </p:cNvSpPr>
          <p:nvPr/>
        </p:nvSpPr>
        <p:spPr>
          <a:xfrm>
            <a:off x="253917" y="6606664"/>
            <a:ext cx="8377238" cy="104818"/>
          </a:xfrm>
          <a:prstGeom prst="rect">
            <a:avLst/>
          </a:prstGeom>
        </p:spPr>
        <p:txBody>
          <a:bodyPr/>
          <a:lstStyle>
            <a:lvl1pPr marL="342900" indent="-342900" algn="l" rtl="0" eaLnBrk="0" fontAlgn="base" hangingPunct="0">
              <a:spcBef>
                <a:spcPct val="20000"/>
              </a:spcBef>
              <a:spcAft>
                <a:spcPct val="0"/>
              </a:spcAft>
              <a:buBlip>
                <a:blip r:embed="rId6"/>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Century Gothic"/>
                <a:ea typeface="+mn-ea"/>
                <a:cs typeface="+mn-cs"/>
              </a:rPr>
              <a:t>Source:  U.S. Bureau of Economic Analysis, Keybridge LLC</a:t>
            </a:r>
          </a:p>
        </p:txBody>
      </p:sp>
      <p:sp>
        <p:nvSpPr>
          <p:cNvPr id="9" name="TextBox 8">
            <a:extLst>
              <a:ext uri="{FF2B5EF4-FFF2-40B4-BE49-F238E27FC236}">
                <a16:creationId xmlns:a16="http://schemas.microsoft.com/office/drawing/2014/main" id="{A1793846-0CE8-624A-2DA6-518FD977287A}"/>
              </a:ext>
            </a:extLst>
          </p:cNvPr>
          <p:cNvSpPr txBox="1"/>
          <p:nvPr/>
        </p:nvSpPr>
        <p:spPr>
          <a:xfrm>
            <a:off x="2904803" y="3000407"/>
            <a:ext cx="1164430"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a:ea typeface="+mn-ea"/>
                <a:cs typeface="Calibri" panose="020F0502020204030204" pitchFamily="34" charset="0"/>
              </a:rPr>
              <a:t>+0.52</a:t>
            </a:r>
          </a:p>
        </p:txBody>
      </p:sp>
      <p:sp>
        <p:nvSpPr>
          <p:cNvPr id="11" name="TextBox 10">
            <a:extLst>
              <a:ext uri="{FF2B5EF4-FFF2-40B4-BE49-F238E27FC236}">
                <a16:creationId xmlns:a16="http://schemas.microsoft.com/office/drawing/2014/main" id="{154EEA19-BD5E-27E9-DF70-7821300A564A}"/>
              </a:ext>
            </a:extLst>
          </p:cNvPr>
          <p:cNvSpPr txBox="1"/>
          <p:nvPr/>
        </p:nvSpPr>
        <p:spPr>
          <a:xfrm>
            <a:off x="5058246" y="3222373"/>
            <a:ext cx="1164430"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a:ea typeface="+mn-ea"/>
                <a:cs typeface="Calibri" panose="020F0502020204030204" pitchFamily="34" charset="0"/>
              </a:rPr>
              <a:t>-0.90</a:t>
            </a:r>
          </a:p>
        </p:txBody>
      </p:sp>
      <p:sp>
        <p:nvSpPr>
          <p:cNvPr id="13" name="Rectangular Callout 59">
            <a:extLst>
              <a:ext uri="{FF2B5EF4-FFF2-40B4-BE49-F238E27FC236}">
                <a16:creationId xmlns:a16="http://schemas.microsoft.com/office/drawing/2014/main" id="{13F0E604-B6A6-A05A-5E37-EBB6E15E8209}"/>
              </a:ext>
            </a:extLst>
          </p:cNvPr>
          <p:cNvSpPr/>
          <p:nvPr/>
        </p:nvSpPr>
        <p:spPr>
          <a:xfrm>
            <a:off x="6565862" y="3253373"/>
            <a:ext cx="1442985" cy="331118"/>
          </a:xfrm>
          <a:prstGeom prst="wedgeRectCallout">
            <a:avLst>
              <a:gd name="adj1" fmla="val -68328"/>
              <a:gd name="adj2" fmla="val 17939"/>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Century Gothic"/>
                <a:ea typeface="+mn-ea"/>
                <a:cs typeface="Calibri" panose="020F0502020204030204" pitchFamily="34" charset="0"/>
              </a:rPr>
              <a:t>Net Exports</a:t>
            </a:r>
          </a:p>
        </p:txBody>
      </p:sp>
    </p:spTree>
    <p:extLst>
      <p:ext uri="{BB962C8B-B14F-4D97-AF65-F5344CB8AC3E}">
        <p14:creationId xmlns:p14="http://schemas.microsoft.com/office/powerpoint/2010/main" val="3961342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54848A9-5E0A-6747-4344-A662F2611333}"/>
              </a:ext>
            </a:extLst>
          </p:cNvPr>
          <p:cNvSpPr/>
          <p:nvPr/>
        </p:nvSpPr>
        <p:spPr>
          <a:xfrm>
            <a:off x="2218216" y="1768116"/>
            <a:ext cx="516564" cy="130301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6D2F937-3B3E-8150-04A0-F0E0EE97C4D7}"/>
              </a:ext>
            </a:extLst>
          </p:cNvPr>
          <p:cNvSpPr/>
          <p:nvPr/>
        </p:nvSpPr>
        <p:spPr>
          <a:xfrm>
            <a:off x="2015488" y="4843820"/>
            <a:ext cx="516564" cy="141193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6A4914A-2C82-4C8B-DC57-190A54DC5E64}"/>
              </a:ext>
            </a:extLst>
          </p:cNvPr>
          <p:cNvSpPr/>
          <p:nvPr/>
        </p:nvSpPr>
        <p:spPr>
          <a:xfrm>
            <a:off x="1557162" y="4841440"/>
            <a:ext cx="516564" cy="140787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B438610-8616-FA0A-D797-15436243C4C3}"/>
              </a:ext>
            </a:extLst>
          </p:cNvPr>
          <p:cNvSpPr/>
          <p:nvPr/>
        </p:nvSpPr>
        <p:spPr>
          <a:xfrm>
            <a:off x="1602215" y="1767748"/>
            <a:ext cx="516564" cy="107003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Picture 5" descr="C:\Users\Public\Documents\ELFF\ELFF logo.jpg">
            <a:extLst>
              <a:ext uri="{FF2B5EF4-FFF2-40B4-BE49-F238E27FC236}">
                <a16:creationId xmlns:a16="http://schemas.microsoft.com/office/drawing/2014/main" id="{F076FA16-28D8-4376-A632-20A8A2B96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92" name="Slide Number Placeholder 5">
            <a:extLst>
              <a:ext uri="{FF2B5EF4-FFF2-40B4-BE49-F238E27FC236}">
                <a16:creationId xmlns:a16="http://schemas.microsoft.com/office/drawing/2014/main" id="{9694A154-7A1D-4019-A599-0C4D67B32584}"/>
              </a:ext>
            </a:extLst>
          </p:cNvPr>
          <p:cNvSpPr>
            <a:spLocks noGrp="1"/>
          </p:cNvSpPr>
          <p:nvPr>
            <p:ph type="sldNum" sz="quarter" idx="10"/>
          </p:nvPr>
        </p:nvSpPr>
        <p:spPr>
          <a:xfrm>
            <a:off x="8758238" y="6477000"/>
            <a:ext cx="385762" cy="381000"/>
          </a:xfr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09193BD1-2CE5-458F-9E02-6058AF2F7637}" type="slidenum">
              <a:rPr lang="en-US" sz="1050">
                <a:solidFill>
                  <a:srgbClr val="102A7E">
                    <a:tint val="75000"/>
                  </a:srgbClr>
                </a:solidFill>
                <a:latin typeface="Century Gothic"/>
              </a:rPr>
              <a:pPr algn="ctr">
                <a:defRPr/>
              </a:pPr>
              <a:t>5</a:t>
            </a:fld>
            <a:endParaRPr lang="en-US" sz="1050" dirty="0">
              <a:solidFill>
                <a:srgbClr val="102A7E">
                  <a:tint val="75000"/>
                </a:srgbClr>
              </a:solidFill>
              <a:latin typeface="Century Gothic"/>
            </a:endParaRPr>
          </a:p>
        </p:txBody>
      </p:sp>
      <p:sp>
        <p:nvSpPr>
          <p:cNvPr id="84" name="TextBox 83">
            <a:extLst>
              <a:ext uri="{FF2B5EF4-FFF2-40B4-BE49-F238E27FC236}">
                <a16:creationId xmlns:a16="http://schemas.microsoft.com/office/drawing/2014/main" id="{4A0E32A2-F3D0-4788-A41E-D774E672758A}"/>
              </a:ext>
            </a:extLst>
          </p:cNvPr>
          <p:cNvSpPr txBox="1"/>
          <p:nvPr/>
        </p:nvSpPr>
        <p:spPr>
          <a:xfrm>
            <a:off x="0" y="315913"/>
            <a:ext cx="8583613" cy="701675"/>
          </a:xfrm>
          <a:prstGeom prst="rect">
            <a:avLst/>
          </a:prstGeom>
          <a:solidFill>
            <a:srgbClr val="102A7E"/>
          </a:solidFill>
        </p:spPr>
        <p:txBody>
          <a:bodyPr lIns="457200" anchor="ctr"/>
          <a:lstStyle>
            <a:defPPr>
              <a:defRPr lang="en-US"/>
            </a:defPPr>
            <a:lvl1pPr>
              <a:defRPr sz="2400" b="1">
                <a:solidFill>
                  <a:schemeClr val="bg1"/>
                </a:solidFill>
                <a:latin typeface="Century Gothic" panose="020B0502020202020204" pitchFamily="34" charset="0"/>
              </a:defRPr>
            </a:lvl1pPr>
          </a:lstStyle>
          <a:p>
            <a:pPr eaLnBrk="1" fontAlgn="auto" hangingPunct="1">
              <a:spcBef>
                <a:spcPts val="0"/>
              </a:spcBef>
              <a:spcAft>
                <a:spcPts val="0"/>
              </a:spcAft>
              <a:defRPr/>
            </a:pPr>
            <a:r>
              <a:rPr lang="en-US" sz="2000" dirty="0">
                <a:latin typeface="+mn-lt"/>
              </a:rPr>
              <a:t>Special Topic: The Economic Impact of Tariffs</a:t>
            </a:r>
          </a:p>
        </p:txBody>
      </p:sp>
      <p:sp>
        <p:nvSpPr>
          <p:cNvPr id="78" name="Pentagon 12">
            <a:extLst>
              <a:ext uri="{FF2B5EF4-FFF2-40B4-BE49-F238E27FC236}">
                <a16:creationId xmlns:a16="http://schemas.microsoft.com/office/drawing/2014/main" id="{39CBEAF6-BD11-4AFE-A6E5-5C7D6F6EECF7}"/>
              </a:ext>
            </a:extLst>
          </p:cNvPr>
          <p:cNvSpPr/>
          <p:nvPr/>
        </p:nvSpPr>
        <p:spPr>
          <a:xfrm>
            <a:off x="650884" y="1217791"/>
            <a:ext cx="7548562" cy="319088"/>
          </a:xfrm>
          <a:prstGeom prst="homePlat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eaLnBrk="1" fontAlgn="auto" hangingPunct="1">
              <a:lnSpc>
                <a:spcPct val="114000"/>
              </a:lnSpc>
              <a:spcBef>
                <a:spcPts val="0"/>
              </a:spcBef>
              <a:spcAft>
                <a:spcPts val="0"/>
              </a:spcAft>
              <a:defRPr/>
            </a:pPr>
            <a:r>
              <a:rPr lang="en-US" sz="1200" b="1" dirty="0">
                <a:solidFill>
                  <a:schemeClr val="bg1"/>
                </a:solidFill>
              </a:rPr>
              <a:t>While tariffs have their place in U.S. trade policy, broad application would damage growth.</a:t>
            </a:r>
          </a:p>
        </p:txBody>
      </p:sp>
      <p:sp>
        <p:nvSpPr>
          <p:cNvPr id="2" name="Text Placeholder 4">
            <a:extLst>
              <a:ext uri="{FF2B5EF4-FFF2-40B4-BE49-F238E27FC236}">
                <a16:creationId xmlns:a16="http://schemas.microsoft.com/office/drawing/2014/main" id="{D0C0070F-5FF8-B159-C5AA-871E7C317B49}"/>
              </a:ext>
            </a:extLst>
          </p:cNvPr>
          <p:cNvSpPr txBox="1">
            <a:spLocks/>
          </p:cNvSpPr>
          <p:nvPr/>
        </p:nvSpPr>
        <p:spPr>
          <a:xfrm>
            <a:off x="253917" y="6606664"/>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a:t>
            </a:r>
            <a:r>
              <a:rPr lang="en-US" altLang="en-US" sz="700" dirty="0">
                <a:solidFill>
                  <a:srgbClr val="7F7F7F"/>
                </a:solidFill>
              </a:rPr>
              <a:t>2024 Q4 Equipment Leasing &amp; Finance U.S. Economic Outlook </a:t>
            </a:r>
            <a:endParaRPr lang="en-US" sz="700" dirty="0">
              <a:solidFill>
                <a:prstClr val="white">
                  <a:lumMod val="50000"/>
                </a:prstClr>
              </a:solidFill>
            </a:endParaRPr>
          </a:p>
        </p:txBody>
      </p:sp>
      <p:pic>
        <p:nvPicPr>
          <p:cNvPr id="8" name="Graphic 7" descr="Flying Money with solid fill">
            <a:extLst>
              <a:ext uri="{FF2B5EF4-FFF2-40B4-BE49-F238E27FC236}">
                <a16:creationId xmlns:a16="http://schemas.microsoft.com/office/drawing/2014/main" id="{88B122DA-BAA5-2198-CA73-0C2BAB9E08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67137">
            <a:off x="761380" y="4048539"/>
            <a:ext cx="548640" cy="590997"/>
          </a:xfrm>
          <a:prstGeom prst="rect">
            <a:avLst/>
          </a:prstGeom>
        </p:spPr>
      </p:pic>
      <p:grpSp>
        <p:nvGrpSpPr>
          <p:cNvPr id="22" name="Group 21">
            <a:extLst>
              <a:ext uri="{FF2B5EF4-FFF2-40B4-BE49-F238E27FC236}">
                <a16:creationId xmlns:a16="http://schemas.microsoft.com/office/drawing/2014/main" id="{41ECF85A-6EC3-F235-9C9E-BD3AC240C82A}"/>
              </a:ext>
            </a:extLst>
          </p:cNvPr>
          <p:cNvGrpSpPr/>
          <p:nvPr/>
        </p:nvGrpSpPr>
        <p:grpSpPr>
          <a:xfrm>
            <a:off x="650883" y="1768688"/>
            <a:ext cx="7587767" cy="1299962"/>
            <a:chOff x="757237" y="2246195"/>
            <a:chExt cx="7540141" cy="714345"/>
          </a:xfrm>
        </p:grpSpPr>
        <p:sp>
          <p:nvSpPr>
            <p:cNvPr id="43" name="Rectangle 42">
              <a:extLst>
                <a:ext uri="{FF2B5EF4-FFF2-40B4-BE49-F238E27FC236}">
                  <a16:creationId xmlns:a16="http://schemas.microsoft.com/office/drawing/2014/main" id="{E2735789-E76B-476C-A37C-D5DC8D17E179}"/>
                </a:ext>
              </a:extLst>
            </p:cNvPr>
            <p:cNvSpPr/>
            <p:nvPr/>
          </p:nvSpPr>
          <p:spPr bwMode="auto">
            <a:xfrm>
              <a:off x="2538869" y="2246195"/>
              <a:ext cx="5758509" cy="71434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tIns="0" rIns="137160" bIns="0" spcCol="182880" anchor="ctr"/>
            <a:lstStyle/>
            <a:p>
              <a:pPr marL="171450" indent="-171450" algn="just">
                <a:spcAft>
                  <a:spcPts val="600"/>
                </a:spcAft>
                <a:buFont typeface="Arial" panose="020B0604020202020204" pitchFamily="34" charset="0"/>
                <a:buChar char="•"/>
                <a:defRPr/>
              </a:pPr>
              <a:r>
                <a:rPr lang="en-US" sz="1000" dirty="0">
                  <a:solidFill>
                    <a:srgbClr val="000000"/>
                  </a:solidFill>
                </a:rPr>
                <a:t>After joining the General Agreement on Tariffs and Trade (GATT) post-World War II, the use of tariffs and other protectionist policies in the United States declined. </a:t>
              </a:r>
            </a:p>
            <a:p>
              <a:pPr marL="171450" indent="-171450" algn="just">
                <a:spcAft>
                  <a:spcPts val="600"/>
                </a:spcAft>
                <a:buFont typeface="Arial" panose="020B0604020202020204" pitchFamily="34" charset="0"/>
                <a:buChar char="•"/>
                <a:defRPr/>
              </a:pPr>
              <a:r>
                <a:rPr lang="en-US" sz="1000" dirty="0">
                  <a:solidFill>
                    <a:srgbClr val="000000"/>
                  </a:solidFill>
                </a:rPr>
                <a:t>The GATT led to era of globalization and a significant reduction in tariff rates.</a:t>
              </a:r>
            </a:p>
            <a:p>
              <a:pPr marL="171450" indent="-171450" algn="just">
                <a:spcAft>
                  <a:spcPts val="600"/>
                </a:spcAft>
                <a:buFont typeface="Arial" panose="020B0604020202020204" pitchFamily="34" charset="0"/>
                <a:buChar char="•"/>
                <a:defRPr/>
              </a:pPr>
              <a:r>
                <a:rPr lang="en-US" sz="1000" dirty="0">
                  <a:solidFill>
                    <a:srgbClr val="000000"/>
                  </a:solidFill>
                </a:rPr>
                <a:t>Despite near-universal agreement among economists that protectionist policies harm the U.S. economy, they are often touted by presidential candidates. </a:t>
              </a:r>
            </a:p>
          </p:txBody>
        </p:sp>
        <p:sp>
          <p:nvSpPr>
            <p:cNvPr id="21" name="Pentagon 12">
              <a:extLst>
                <a:ext uri="{FF2B5EF4-FFF2-40B4-BE49-F238E27FC236}">
                  <a16:creationId xmlns:a16="http://schemas.microsoft.com/office/drawing/2014/main" id="{C7867EE1-0AA8-7B96-748F-284D94565EC1}"/>
                </a:ext>
              </a:extLst>
            </p:cNvPr>
            <p:cNvSpPr/>
            <p:nvPr/>
          </p:nvSpPr>
          <p:spPr bwMode="auto">
            <a:xfrm>
              <a:off x="757237" y="2246594"/>
              <a:ext cx="2235189" cy="713946"/>
            </a:xfrm>
            <a:prstGeom prst="homePlat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200" b="1" dirty="0">
                  <a:solidFill>
                    <a:schemeClr val="bg1"/>
                  </a:solidFill>
                </a:rPr>
                <a:t>Historical Context</a:t>
              </a:r>
            </a:p>
          </p:txBody>
        </p:sp>
      </p:grpSp>
      <p:grpSp>
        <p:nvGrpSpPr>
          <p:cNvPr id="5" name="Group 4">
            <a:extLst>
              <a:ext uri="{FF2B5EF4-FFF2-40B4-BE49-F238E27FC236}">
                <a16:creationId xmlns:a16="http://schemas.microsoft.com/office/drawing/2014/main" id="{9195E489-D046-2440-1BC6-4CBAF44AF7DC}"/>
              </a:ext>
            </a:extLst>
          </p:cNvPr>
          <p:cNvGrpSpPr/>
          <p:nvPr/>
        </p:nvGrpSpPr>
        <p:grpSpPr>
          <a:xfrm>
            <a:off x="659300" y="3262932"/>
            <a:ext cx="7579350" cy="1385738"/>
            <a:chOff x="757237" y="2896290"/>
            <a:chExt cx="7548561" cy="753542"/>
          </a:xfrm>
        </p:grpSpPr>
        <p:sp>
          <p:nvSpPr>
            <p:cNvPr id="3" name="Rectangle 2">
              <a:extLst>
                <a:ext uri="{FF2B5EF4-FFF2-40B4-BE49-F238E27FC236}">
                  <a16:creationId xmlns:a16="http://schemas.microsoft.com/office/drawing/2014/main" id="{E6E25D9A-70D4-A3B6-B421-7C87B1004A61}"/>
                </a:ext>
              </a:extLst>
            </p:cNvPr>
            <p:cNvSpPr/>
            <p:nvPr/>
          </p:nvSpPr>
          <p:spPr>
            <a:xfrm>
              <a:off x="2164860" y="2896290"/>
              <a:ext cx="516564" cy="75266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E6CBBDA0-93EE-B963-3A1E-23782261F682}"/>
                </a:ext>
              </a:extLst>
            </p:cNvPr>
            <p:cNvGrpSpPr/>
            <p:nvPr/>
          </p:nvGrpSpPr>
          <p:grpSpPr>
            <a:xfrm>
              <a:off x="757237" y="2896290"/>
              <a:ext cx="7548561" cy="753542"/>
              <a:chOff x="757237" y="2246195"/>
              <a:chExt cx="7531722" cy="714346"/>
            </a:xfrm>
          </p:grpSpPr>
          <p:sp>
            <p:nvSpPr>
              <p:cNvPr id="24" name="Rectangle 23">
                <a:extLst>
                  <a:ext uri="{FF2B5EF4-FFF2-40B4-BE49-F238E27FC236}">
                    <a16:creationId xmlns:a16="http://schemas.microsoft.com/office/drawing/2014/main" id="{C239FCAD-A9EF-093D-B87E-4CAD22622BA3}"/>
                  </a:ext>
                </a:extLst>
              </p:cNvPr>
              <p:cNvSpPr/>
              <p:nvPr/>
            </p:nvSpPr>
            <p:spPr bwMode="auto">
              <a:xfrm>
                <a:off x="2618221" y="2246195"/>
                <a:ext cx="5670738" cy="71394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0" rIns="137160" bIns="0" spcCol="182880" anchor="ctr"/>
              <a:lstStyle/>
              <a:p>
                <a:pPr marL="171450" marR="0" lvl="0" indent="-171450" algn="just" defTabSz="914400" rtl="0" eaLnBrk="1" fontAlgn="auto" latinLnBrk="0" hangingPunct="1">
                  <a:spcBef>
                    <a:spcPts val="0"/>
                  </a:spcBef>
                  <a:spcAft>
                    <a:spcPts val="600"/>
                  </a:spcAft>
                  <a:buClrTx/>
                  <a:buSzTx/>
                  <a:buFont typeface="Arial" panose="020B0604020202020204" pitchFamily="34" charset="0"/>
                  <a:buChar char="•"/>
                  <a:tabLst/>
                  <a:defRPr/>
                </a:pPr>
                <a:r>
                  <a:rPr lang="en-US" sz="1000" dirty="0">
                    <a:solidFill>
                      <a:srgbClr val="000000"/>
                    </a:solidFill>
                  </a:rPr>
                  <a:t>The Trump administration introduced the broadest set of tariffs since the end of WWII in 2018-19, leading to a trade war with China. </a:t>
                </a:r>
              </a:p>
              <a:p>
                <a:pPr marL="171450" marR="0" lvl="0" indent="-171450" algn="just" defTabSz="914400" rtl="0" eaLnBrk="1" fontAlgn="auto" latinLnBrk="0" hangingPunct="1">
                  <a:spcBef>
                    <a:spcPts val="0"/>
                  </a:spcBef>
                  <a:spcAft>
                    <a:spcPts val="600"/>
                  </a:spcAft>
                  <a:buClrTx/>
                  <a:buSzTx/>
                  <a:buFont typeface="Arial" panose="020B0604020202020204" pitchFamily="34" charset="0"/>
                  <a:buChar char="•"/>
                  <a:tabLst/>
                  <a:defRPr/>
                </a:pPr>
                <a:r>
                  <a:rPr lang="en-US" sz="1000" dirty="0">
                    <a:solidFill>
                      <a:srgbClr val="000000"/>
                    </a:solidFill>
                  </a:rPr>
                  <a:t>The Biden administration maintained most of these tariffs to address anti-competitive practices from China, and also introduced new tariffs on steel, aluminum, medical equipment, EVs, batteries, and solar cells.</a:t>
                </a:r>
              </a:p>
              <a:p>
                <a:pPr marL="171450" indent="-171450" algn="just">
                  <a:spcAft>
                    <a:spcPts val="600"/>
                  </a:spcAft>
                  <a:buFont typeface="Arial" panose="020B0604020202020204" pitchFamily="34" charset="0"/>
                  <a:buChar char="•"/>
                  <a:defRPr/>
                </a:pPr>
                <a:r>
                  <a:rPr lang="en-US" sz="1000" dirty="0">
                    <a:solidFill>
                      <a:srgbClr val="000000"/>
                    </a:solidFill>
                  </a:rPr>
                  <a:t>Tariffs on imported goods can help protect vital domestic industries, raise revenue, and influence foreign policy — but also lead to higher prices.</a:t>
                </a:r>
              </a:p>
            </p:txBody>
          </p:sp>
          <p:sp>
            <p:nvSpPr>
              <p:cNvPr id="25" name="Pentagon 12">
                <a:extLst>
                  <a:ext uri="{FF2B5EF4-FFF2-40B4-BE49-F238E27FC236}">
                    <a16:creationId xmlns:a16="http://schemas.microsoft.com/office/drawing/2014/main" id="{0861B315-A1B0-2A8A-6215-11A5846B727B}"/>
                  </a:ext>
                </a:extLst>
              </p:cNvPr>
              <p:cNvSpPr/>
              <p:nvPr/>
            </p:nvSpPr>
            <p:spPr bwMode="auto">
              <a:xfrm>
                <a:off x="757237" y="2246595"/>
                <a:ext cx="2221806" cy="713946"/>
              </a:xfrm>
              <a:prstGeom prst="homePlat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200" b="1" dirty="0">
                    <a:solidFill>
                      <a:schemeClr val="bg1"/>
                    </a:solidFill>
                  </a:rPr>
                  <a:t>Recent Tariff Policies</a:t>
                </a:r>
              </a:p>
            </p:txBody>
          </p:sp>
        </p:grpSp>
      </p:grpSp>
      <p:grpSp>
        <p:nvGrpSpPr>
          <p:cNvPr id="26" name="Group 25">
            <a:extLst>
              <a:ext uri="{FF2B5EF4-FFF2-40B4-BE49-F238E27FC236}">
                <a16:creationId xmlns:a16="http://schemas.microsoft.com/office/drawing/2014/main" id="{59188541-E137-9FC5-76C8-B77F51228B7B}"/>
              </a:ext>
            </a:extLst>
          </p:cNvPr>
          <p:cNvGrpSpPr/>
          <p:nvPr/>
        </p:nvGrpSpPr>
        <p:grpSpPr>
          <a:xfrm>
            <a:off x="650883" y="4842952"/>
            <a:ext cx="7587767" cy="1412800"/>
            <a:chOff x="757237" y="2246196"/>
            <a:chExt cx="7587767" cy="640078"/>
          </a:xfrm>
        </p:grpSpPr>
        <p:sp>
          <p:nvSpPr>
            <p:cNvPr id="27" name="Rectangle 26">
              <a:extLst>
                <a:ext uri="{FF2B5EF4-FFF2-40B4-BE49-F238E27FC236}">
                  <a16:creationId xmlns:a16="http://schemas.microsoft.com/office/drawing/2014/main" id="{9633739D-FDCD-9C0F-5C5E-4143EB382CF1}"/>
                </a:ext>
              </a:extLst>
            </p:cNvPr>
            <p:cNvSpPr/>
            <p:nvPr/>
          </p:nvSpPr>
          <p:spPr bwMode="auto">
            <a:xfrm>
              <a:off x="2442191" y="2246196"/>
              <a:ext cx="5902813" cy="64007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137160" bIns="0" spcCol="182880" anchor="ctr"/>
            <a:lstStyle/>
            <a:p>
              <a:pPr marL="628650" marR="0" lvl="1" indent="-171450" algn="just" defTabSz="914400" rtl="0" eaLnBrk="1" fontAlgn="auto" latinLnBrk="0" hangingPunct="1">
                <a:lnSpc>
                  <a:spcPct val="105000"/>
                </a:lnSpc>
                <a:spcBef>
                  <a:spcPts val="0"/>
                </a:spcBef>
                <a:spcAft>
                  <a:spcPts val="400"/>
                </a:spcAft>
                <a:buClrTx/>
                <a:buSzTx/>
                <a:buFont typeface="Arial" panose="020B0604020202020204" pitchFamily="34" charset="0"/>
                <a:buChar char="•"/>
                <a:tabLst/>
                <a:defRPr/>
              </a:pPr>
              <a:r>
                <a:rPr lang="en-US" sz="1000" dirty="0">
                  <a:solidFill>
                    <a:srgbClr val="000000"/>
                  </a:solidFill>
                </a:rPr>
                <a:t>The economic impact of a tariff is complex and difficult to predict. However, in most cases, U.S. consumers end up shouldering nearly all of the cost.  </a:t>
              </a:r>
            </a:p>
            <a:p>
              <a:pPr marL="628650" marR="0" lvl="1" indent="-171450" algn="just" defTabSz="914400" rtl="0" eaLnBrk="1" fontAlgn="auto" latinLnBrk="0" hangingPunct="1">
                <a:lnSpc>
                  <a:spcPct val="105000"/>
                </a:lnSpc>
                <a:spcBef>
                  <a:spcPts val="0"/>
                </a:spcBef>
                <a:spcAft>
                  <a:spcPts val="400"/>
                </a:spcAft>
                <a:buClrTx/>
                <a:buSzTx/>
                <a:buFont typeface="Arial" panose="020B0604020202020204" pitchFamily="34" charset="0"/>
                <a:buChar char="•"/>
                <a:tabLst/>
                <a:defRPr/>
              </a:pPr>
              <a:r>
                <a:rPr lang="en-US" sz="1000" dirty="0">
                  <a:solidFill>
                    <a:srgbClr val="000000"/>
                  </a:solidFill>
                </a:rPr>
                <a:t>Recent tariffs have failed to achieve their central purpose. The trade deficit has </a:t>
              </a:r>
              <a:r>
                <a:rPr lang="en-US" sz="1000" i="1" dirty="0">
                  <a:solidFill>
                    <a:srgbClr val="000000"/>
                  </a:solidFill>
                </a:rPr>
                <a:t>widened </a:t>
              </a:r>
              <a:r>
                <a:rPr lang="en-US" sz="1000" dirty="0">
                  <a:solidFill>
                    <a:srgbClr val="000000"/>
                  </a:solidFill>
                </a:rPr>
                <a:t>significantly, and the Tax Foundation estimates a net job loss of 142,000 and price increases equivalent to a $200-300/year tax on U.S. households.</a:t>
              </a:r>
            </a:p>
            <a:p>
              <a:pPr marL="628650" marR="0" lvl="1" indent="-171450" algn="just" defTabSz="914400" rtl="0" eaLnBrk="1" fontAlgn="auto" latinLnBrk="0" hangingPunct="1">
                <a:lnSpc>
                  <a:spcPct val="105000"/>
                </a:lnSpc>
                <a:spcBef>
                  <a:spcPts val="0"/>
                </a:spcBef>
                <a:spcAft>
                  <a:spcPts val="400"/>
                </a:spcAft>
                <a:buClrTx/>
                <a:buSzTx/>
                <a:buFont typeface="Arial" panose="020B0604020202020204" pitchFamily="34" charset="0"/>
                <a:buChar char="•"/>
                <a:tabLst/>
                <a:defRPr/>
              </a:pPr>
              <a:r>
                <a:rPr lang="en-US" sz="1000" dirty="0">
                  <a:solidFill>
                    <a:srgbClr val="000000"/>
                  </a:solidFill>
                </a:rPr>
                <a:t>Moreover, the risk of international retaliation is high. If a 20% across-the-board tariff were implemented, the U.S. would experience retaliatory tariffs, reducing global trade and potentially triggering a full-blown trade war. </a:t>
              </a:r>
              <a:endParaRPr lang="en-US" sz="1000" dirty="0">
                <a:solidFill>
                  <a:srgbClr val="000000"/>
                </a:solidFill>
                <a:cs typeface="Calibri" pitchFamily="34" charset="0"/>
              </a:endParaRPr>
            </a:p>
          </p:txBody>
        </p:sp>
        <p:sp>
          <p:nvSpPr>
            <p:cNvPr id="28" name="Pentagon 12">
              <a:extLst>
                <a:ext uri="{FF2B5EF4-FFF2-40B4-BE49-F238E27FC236}">
                  <a16:creationId xmlns:a16="http://schemas.microsoft.com/office/drawing/2014/main" id="{7F00171E-65FB-31AD-A76D-1A012F3A3114}"/>
                </a:ext>
              </a:extLst>
            </p:cNvPr>
            <p:cNvSpPr/>
            <p:nvPr/>
          </p:nvSpPr>
          <p:spPr bwMode="auto">
            <a:xfrm>
              <a:off x="757237" y="2246594"/>
              <a:ext cx="2235191" cy="637846"/>
            </a:xfrm>
            <a:prstGeom prst="homePlat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200" b="1" dirty="0">
                  <a:solidFill>
                    <a:schemeClr val="bg1"/>
                  </a:solidFill>
                </a:rPr>
                <a:t>Economic Impact &amp; Effectiveness of Tariffs</a:t>
              </a:r>
            </a:p>
          </p:txBody>
        </p:sp>
      </p:grpSp>
    </p:spTree>
    <p:extLst>
      <p:ext uri="{BB962C8B-B14F-4D97-AF65-F5344CB8AC3E}">
        <p14:creationId xmlns:p14="http://schemas.microsoft.com/office/powerpoint/2010/main" val="2256644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5" descr="C:\Users\Public\Documents\ELFF\ELFF logo.jpg">
            <a:extLst>
              <a:ext uri="{FF2B5EF4-FFF2-40B4-BE49-F238E27FC236}">
                <a16:creationId xmlns:a16="http://schemas.microsoft.com/office/drawing/2014/main" id="{F076FA16-28D8-4376-A632-20A8A2B96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92" name="Slide Number Placeholder 5">
            <a:extLst>
              <a:ext uri="{FF2B5EF4-FFF2-40B4-BE49-F238E27FC236}">
                <a16:creationId xmlns:a16="http://schemas.microsoft.com/office/drawing/2014/main" id="{9694A154-7A1D-4019-A599-0C4D67B32584}"/>
              </a:ext>
            </a:extLst>
          </p:cNvPr>
          <p:cNvSpPr>
            <a:spLocks noGrp="1"/>
          </p:cNvSpPr>
          <p:nvPr>
            <p:ph type="sldNum" sz="quarter" idx="10"/>
          </p:nvPr>
        </p:nvSpPr>
        <p:spPr>
          <a:xfrm>
            <a:off x="8758238" y="6477000"/>
            <a:ext cx="385762" cy="381000"/>
          </a:xfr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09193BD1-2CE5-458F-9E02-6058AF2F7637}" type="slidenum">
              <a:rPr lang="en-US" sz="1050">
                <a:solidFill>
                  <a:srgbClr val="102A7E">
                    <a:tint val="75000"/>
                  </a:srgbClr>
                </a:solidFill>
                <a:latin typeface="Century Gothic"/>
              </a:rPr>
              <a:pPr algn="ctr">
                <a:defRPr/>
              </a:pPr>
              <a:t>6</a:t>
            </a:fld>
            <a:endParaRPr lang="en-US" sz="1050" dirty="0">
              <a:solidFill>
                <a:srgbClr val="102A7E">
                  <a:tint val="75000"/>
                </a:srgbClr>
              </a:solidFill>
              <a:latin typeface="Century Gothic"/>
            </a:endParaRPr>
          </a:p>
        </p:txBody>
      </p:sp>
      <p:sp>
        <p:nvSpPr>
          <p:cNvPr id="84" name="TextBox 83">
            <a:extLst>
              <a:ext uri="{FF2B5EF4-FFF2-40B4-BE49-F238E27FC236}">
                <a16:creationId xmlns:a16="http://schemas.microsoft.com/office/drawing/2014/main" id="{4A0E32A2-F3D0-4788-A41E-D774E672758A}"/>
              </a:ext>
            </a:extLst>
          </p:cNvPr>
          <p:cNvSpPr txBox="1"/>
          <p:nvPr/>
        </p:nvSpPr>
        <p:spPr>
          <a:xfrm>
            <a:off x="0" y="315913"/>
            <a:ext cx="8677275" cy="701675"/>
          </a:xfrm>
          <a:prstGeom prst="rect">
            <a:avLst/>
          </a:prstGeom>
          <a:solidFill>
            <a:srgbClr val="102A7E"/>
          </a:solidFill>
        </p:spPr>
        <p:txBody>
          <a:bodyPr lIns="457200" anchor="ctr"/>
          <a:lstStyle>
            <a:defPPr>
              <a:defRPr lang="en-US"/>
            </a:defPPr>
            <a:lvl1pPr>
              <a:defRPr sz="2400" b="1">
                <a:solidFill>
                  <a:schemeClr val="bg1"/>
                </a:solidFill>
                <a:latin typeface="Century Gothic" panose="020B0502020202020204" pitchFamily="34" charset="0"/>
              </a:defRPr>
            </a:lvl1pPr>
          </a:lstStyle>
          <a:p>
            <a:pPr eaLnBrk="1" fontAlgn="auto" hangingPunct="1">
              <a:spcBef>
                <a:spcPts val="0"/>
              </a:spcBef>
              <a:spcAft>
                <a:spcPts val="0"/>
              </a:spcAft>
              <a:defRPr/>
            </a:pPr>
            <a:r>
              <a:rPr lang="en-US" sz="2000" dirty="0">
                <a:latin typeface="+mn-lt"/>
              </a:rPr>
              <a:t>Special Topic: A Softening Labor Market Sparks Economic Anxiety</a:t>
            </a:r>
          </a:p>
        </p:txBody>
      </p:sp>
      <p:sp>
        <p:nvSpPr>
          <p:cNvPr id="78" name="Pentagon 12">
            <a:extLst>
              <a:ext uri="{FF2B5EF4-FFF2-40B4-BE49-F238E27FC236}">
                <a16:creationId xmlns:a16="http://schemas.microsoft.com/office/drawing/2014/main" id="{39CBEAF6-BD11-4AFE-A6E5-5C7D6F6EECF7}"/>
              </a:ext>
            </a:extLst>
          </p:cNvPr>
          <p:cNvSpPr/>
          <p:nvPr/>
        </p:nvSpPr>
        <p:spPr>
          <a:xfrm>
            <a:off x="757238" y="1635471"/>
            <a:ext cx="7548562" cy="319088"/>
          </a:xfrm>
          <a:prstGeom prst="homePlate">
            <a:avLst/>
          </a:prstGeom>
          <a:solidFill>
            <a:srgbClr val="102A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eaLnBrk="1" fontAlgn="auto" hangingPunct="1">
              <a:lnSpc>
                <a:spcPct val="114000"/>
              </a:lnSpc>
              <a:spcBef>
                <a:spcPts val="0"/>
              </a:spcBef>
              <a:spcAft>
                <a:spcPts val="0"/>
              </a:spcAft>
              <a:defRPr/>
            </a:pPr>
            <a:r>
              <a:rPr lang="en-US" sz="1200" b="1" dirty="0">
                <a:solidFill>
                  <a:schemeClr val="bg1"/>
                </a:solidFill>
              </a:rPr>
              <a:t>A period of normalization or a period of slowing? </a:t>
            </a:r>
          </a:p>
        </p:txBody>
      </p:sp>
      <p:grpSp>
        <p:nvGrpSpPr>
          <p:cNvPr id="98" name="Group 97">
            <a:extLst>
              <a:ext uri="{FF2B5EF4-FFF2-40B4-BE49-F238E27FC236}">
                <a16:creationId xmlns:a16="http://schemas.microsoft.com/office/drawing/2014/main" id="{C7F08644-87CB-47E0-B28C-EA644A2B6B29}"/>
              </a:ext>
            </a:extLst>
          </p:cNvPr>
          <p:cNvGrpSpPr/>
          <p:nvPr/>
        </p:nvGrpSpPr>
        <p:grpSpPr>
          <a:xfrm>
            <a:off x="3481452" y="1157296"/>
            <a:ext cx="2181096" cy="354703"/>
            <a:chOff x="3481452" y="1169297"/>
            <a:chExt cx="2181096" cy="354703"/>
          </a:xfrm>
        </p:grpSpPr>
        <p:grpSp>
          <p:nvGrpSpPr>
            <p:cNvPr id="99" name="Group 98">
              <a:extLst>
                <a:ext uri="{FF2B5EF4-FFF2-40B4-BE49-F238E27FC236}">
                  <a16:creationId xmlns:a16="http://schemas.microsoft.com/office/drawing/2014/main" id="{183A515C-583D-4174-95DA-9CA78801E742}"/>
                </a:ext>
              </a:extLst>
            </p:cNvPr>
            <p:cNvGrpSpPr/>
            <p:nvPr/>
          </p:nvGrpSpPr>
          <p:grpSpPr>
            <a:xfrm>
              <a:off x="4170628" y="1169297"/>
              <a:ext cx="802744" cy="354703"/>
              <a:chOff x="4170628" y="1169297"/>
              <a:chExt cx="802744" cy="354703"/>
            </a:xfrm>
          </p:grpSpPr>
          <p:sp>
            <p:nvSpPr>
              <p:cNvPr id="110" name="Chevron 157">
                <a:extLst>
                  <a:ext uri="{FF2B5EF4-FFF2-40B4-BE49-F238E27FC236}">
                    <a16:creationId xmlns:a16="http://schemas.microsoft.com/office/drawing/2014/main" id="{CAD2611D-4ACD-4A56-84A4-11D246DC4561}"/>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11" name="Group 945">
                <a:extLst>
                  <a:ext uri="{FF2B5EF4-FFF2-40B4-BE49-F238E27FC236}">
                    <a16:creationId xmlns:a16="http://schemas.microsoft.com/office/drawing/2014/main" id="{A1131572-B741-42A1-ABEB-080B75037560}"/>
                  </a:ext>
                </a:extLst>
              </p:cNvPr>
              <p:cNvGrpSpPr>
                <a:grpSpLocks noChangeAspect="1"/>
              </p:cNvGrpSpPr>
              <p:nvPr/>
            </p:nvGrpSpPr>
            <p:grpSpPr bwMode="auto">
              <a:xfrm>
                <a:off x="4490966" y="1200403"/>
                <a:ext cx="162069" cy="292491"/>
                <a:chOff x="1570" y="1754"/>
                <a:chExt cx="169" cy="305"/>
              </a:xfrm>
              <a:solidFill>
                <a:schemeClr val="bg1"/>
              </a:solidFill>
            </p:grpSpPr>
            <p:sp>
              <p:nvSpPr>
                <p:cNvPr id="112" name="Freeform 196" descr="© INSCALE GmbH, 21.06.2010">
                  <a:extLst>
                    <a:ext uri="{FF2B5EF4-FFF2-40B4-BE49-F238E27FC236}">
                      <a16:creationId xmlns:a16="http://schemas.microsoft.com/office/drawing/2014/main" id="{19519543-045E-4804-A704-BC5C0B28E51D}"/>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13" name="Freeform 197" descr="© INSCALE GmbH, 21.06.2010">
                  <a:extLst>
                    <a:ext uri="{FF2B5EF4-FFF2-40B4-BE49-F238E27FC236}">
                      <a16:creationId xmlns:a16="http://schemas.microsoft.com/office/drawing/2014/main" id="{3952EA62-E402-4A93-891A-8E73F8FE23A3}"/>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14" name="Freeform 198" descr="© INSCALE GmbH, 21.06.2010">
                  <a:extLst>
                    <a:ext uri="{FF2B5EF4-FFF2-40B4-BE49-F238E27FC236}">
                      <a16:creationId xmlns:a16="http://schemas.microsoft.com/office/drawing/2014/main" id="{E19F9A5E-AA53-450F-9667-9F6E1F6878CF}"/>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00" name="Group 99">
              <a:extLst>
                <a:ext uri="{FF2B5EF4-FFF2-40B4-BE49-F238E27FC236}">
                  <a16:creationId xmlns:a16="http://schemas.microsoft.com/office/drawing/2014/main" id="{8AF70CF3-1CF3-4B82-8AD1-0ADA9C5395D6}"/>
                </a:ext>
              </a:extLst>
            </p:cNvPr>
            <p:cNvGrpSpPr/>
            <p:nvPr/>
          </p:nvGrpSpPr>
          <p:grpSpPr>
            <a:xfrm>
              <a:off x="3481452" y="1169297"/>
              <a:ext cx="802744" cy="354703"/>
              <a:chOff x="3481452" y="1169297"/>
              <a:chExt cx="802744" cy="354703"/>
            </a:xfrm>
          </p:grpSpPr>
          <p:sp>
            <p:nvSpPr>
              <p:cNvPr id="104" name="Chevron 156">
                <a:extLst>
                  <a:ext uri="{FF2B5EF4-FFF2-40B4-BE49-F238E27FC236}">
                    <a16:creationId xmlns:a16="http://schemas.microsoft.com/office/drawing/2014/main" id="{A1C668FA-2F67-4465-A919-2A1E3C358D58}"/>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05" name="Gruppieren 18">
                <a:extLst>
                  <a:ext uri="{FF2B5EF4-FFF2-40B4-BE49-F238E27FC236}">
                    <a16:creationId xmlns:a16="http://schemas.microsoft.com/office/drawing/2014/main" id="{98456A8A-58D6-49CF-9BAE-4A598CF6635A}"/>
                  </a:ext>
                </a:extLst>
              </p:cNvPr>
              <p:cNvGrpSpPr>
                <a:grpSpLocks noChangeAspect="1"/>
              </p:cNvGrpSpPr>
              <p:nvPr/>
            </p:nvGrpSpPr>
            <p:grpSpPr>
              <a:xfrm>
                <a:off x="3701205" y="1219231"/>
                <a:ext cx="363238" cy="254834"/>
                <a:chOff x="5276852" y="3736975"/>
                <a:chExt cx="508000" cy="356394"/>
              </a:xfrm>
              <a:solidFill>
                <a:schemeClr val="bg1"/>
              </a:solidFill>
            </p:grpSpPr>
            <p:sp>
              <p:nvSpPr>
                <p:cNvPr id="106" name="Freeform 332" descr="© INSCALE GmbH, 21.06.2010">
                  <a:extLst>
                    <a:ext uri="{FF2B5EF4-FFF2-40B4-BE49-F238E27FC236}">
                      <a16:creationId xmlns:a16="http://schemas.microsoft.com/office/drawing/2014/main" id="{6C18C214-3575-41CA-ABB7-B3330BA56309}"/>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08" name="Freeform 334" descr="© INSCALE GmbH, 21.06.2010">
                  <a:extLst>
                    <a:ext uri="{FF2B5EF4-FFF2-40B4-BE49-F238E27FC236}">
                      <a16:creationId xmlns:a16="http://schemas.microsoft.com/office/drawing/2014/main" id="{8E663B06-2AEE-4627-AD14-6F4470BD4DCB}"/>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01" name="Group 100">
              <a:extLst>
                <a:ext uri="{FF2B5EF4-FFF2-40B4-BE49-F238E27FC236}">
                  <a16:creationId xmlns:a16="http://schemas.microsoft.com/office/drawing/2014/main" id="{08197B8B-63C9-498F-8F33-E22EA942236C}"/>
                </a:ext>
              </a:extLst>
            </p:cNvPr>
            <p:cNvGrpSpPr/>
            <p:nvPr/>
          </p:nvGrpSpPr>
          <p:grpSpPr>
            <a:xfrm>
              <a:off x="4859804" y="1169297"/>
              <a:ext cx="802744" cy="354703"/>
              <a:chOff x="4859804" y="1169297"/>
              <a:chExt cx="802744" cy="354703"/>
            </a:xfrm>
          </p:grpSpPr>
          <p:sp>
            <p:nvSpPr>
              <p:cNvPr id="102" name="Chevron 158">
                <a:extLst>
                  <a:ext uri="{FF2B5EF4-FFF2-40B4-BE49-F238E27FC236}">
                    <a16:creationId xmlns:a16="http://schemas.microsoft.com/office/drawing/2014/main" id="{24A72AD7-BD6A-4DB4-8968-AF4A67542C3D}"/>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03" name="Freeform 780">
                <a:extLst>
                  <a:ext uri="{FF2B5EF4-FFF2-40B4-BE49-F238E27FC236}">
                    <a16:creationId xmlns:a16="http://schemas.microsoft.com/office/drawing/2014/main" id="{8417E4EA-27D0-4AEE-8931-E17FB818DCC5}"/>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5" name="Graphic 4" descr="Home with solid fill">
            <a:extLst>
              <a:ext uri="{FF2B5EF4-FFF2-40B4-BE49-F238E27FC236}">
                <a16:creationId xmlns:a16="http://schemas.microsoft.com/office/drawing/2014/main" id="{E7EDE2CA-7A93-0147-510F-CCAF63C0EE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7407" y="2965749"/>
            <a:ext cx="548640" cy="612374"/>
          </a:xfrm>
          <a:prstGeom prst="rect">
            <a:avLst/>
          </a:prstGeom>
        </p:spPr>
      </p:pic>
      <p:grpSp>
        <p:nvGrpSpPr>
          <p:cNvPr id="7" name="Group 6">
            <a:extLst>
              <a:ext uri="{FF2B5EF4-FFF2-40B4-BE49-F238E27FC236}">
                <a16:creationId xmlns:a16="http://schemas.microsoft.com/office/drawing/2014/main" id="{8BCDBC94-B3C0-3FEC-94EB-17E530DF2022}"/>
              </a:ext>
            </a:extLst>
          </p:cNvPr>
          <p:cNvGrpSpPr/>
          <p:nvPr/>
        </p:nvGrpSpPr>
        <p:grpSpPr>
          <a:xfrm>
            <a:off x="253917" y="2053449"/>
            <a:ext cx="8051883" cy="1870178"/>
            <a:chOff x="951523" y="2542032"/>
            <a:chExt cx="7346412" cy="1455014"/>
          </a:xfrm>
        </p:grpSpPr>
        <p:sp>
          <p:nvSpPr>
            <p:cNvPr id="15" name="Rectangle 14">
              <a:extLst>
                <a:ext uri="{FF2B5EF4-FFF2-40B4-BE49-F238E27FC236}">
                  <a16:creationId xmlns:a16="http://schemas.microsoft.com/office/drawing/2014/main" id="{611E2F60-1F64-514E-3DFF-BD05A9CD1BB2}"/>
                </a:ext>
              </a:extLst>
            </p:cNvPr>
            <p:cNvSpPr/>
            <p:nvPr/>
          </p:nvSpPr>
          <p:spPr bwMode="auto">
            <a:xfrm>
              <a:off x="951523" y="2542033"/>
              <a:ext cx="7346412" cy="14550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2103120" tIns="0" rIns="137160" bIns="0" spcCol="182880" anchor="ctr"/>
            <a:lstStyle/>
            <a:p>
              <a:pPr marL="173736" indent="-171450" algn="just">
                <a:lnSpc>
                  <a:spcPct val="114000"/>
                </a:lnSpc>
                <a:spcAft>
                  <a:spcPts val="300"/>
                </a:spcAft>
                <a:buFont typeface="Arial" panose="020B0604020202020204" pitchFamily="34" charset="0"/>
                <a:buChar char="•"/>
                <a:tabLst>
                  <a:tab pos="4629150" algn="l"/>
                </a:tabLst>
                <a:defRPr/>
              </a:pPr>
              <a:r>
                <a:rPr lang="en-US" sz="900" dirty="0">
                  <a:solidFill>
                    <a:srgbClr val="000000"/>
                  </a:solidFill>
                  <a:cs typeface="Calibri" pitchFamily="34" charset="0"/>
                </a:rPr>
                <a:t>After several months of soft labor market data, the September employment report was surprisingly strong: 254,000 new jobs were added, nominal wages expanded at 4.0%, and the unemployment rate fell to 4.1%.</a:t>
              </a:r>
            </a:p>
            <a:p>
              <a:pPr marL="173736" indent="-171450" algn="just">
                <a:lnSpc>
                  <a:spcPct val="114000"/>
                </a:lnSpc>
                <a:spcAft>
                  <a:spcPts val="300"/>
                </a:spcAft>
                <a:buFont typeface="Arial" panose="020B0604020202020204" pitchFamily="34" charset="0"/>
                <a:buChar char="•"/>
                <a:tabLst>
                  <a:tab pos="4629150" algn="l"/>
                </a:tabLst>
                <a:defRPr/>
              </a:pPr>
              <a:r>
                <a:rPr lang="en-US" sz="900" dirty="0">
                  <a:solidFill>
                    <a:srgbClr val="000000"/>
                  </a:solidFill>
                  <a:cs typeface="Calibri" pitchFamily="34" charset="0"/>
                </a:rPr>
                <a:t>Still, there is little question that the labor market is no longer the engine of growth it was in the post-2020 expansion. There are several indicators that warn of further cooling, including the </a:t>
              </a:r>
              <a:r>
                <a:rPr lang="en-US" sz="900" dirty="0" err="1">
                  <a:solidFill>
                    <a:srgbClr val="000000"/>
                  </a:solidFill>
                  <a:cs typeface="Calibri" pitchFamily="34" charset="0"/>
                </a:rPr>
                <a:t>Sahm</a:t>
              </a:r>
              <a:r>
                <a:rPr lang="en-US" sz="900" dirty="0">
                  <a:solidFill>
                    <a:srgbClr val="000000"/>
                  </a:solidFill>
                  <a:cs typeface="Calibri" pitchFamily="34" charset="0"/>
                </a:rPr>
                <a:t> Rule (see chart below), a falling new hire rate, and declining temporary workers. </a:t>
              </a:r>
            </a:p>
            <a:p>
              <a:pPr marL="173736" indent="-171450" algn="just">
                <a:lnSpc>
                  <a:spcPct val="114000"/>
                </a:lnSpc>
                <a:spcAft>
                  <a:spcPts val="300"/>
                </a:spcAft>
                <a:buFont typeface="Arial" panose="020B0604020202020204" pitchFamily="34" charset="0"/>
                <a:buChar char="•"/>
                <a:tabLst>
                  <a:tab pos="4629150" algn="l"/>
                </a:tabLst>
                <a:defRPr/>
              </a:pPr>
              <a:r>
                <a:rPr lang="en-US" sz="900" dirty="0">
                  <a:solidFill>
                    <a:srgbClr val="000000"/>
                  </a:solidFill>
                  <a:cs typeface="Calibri" pitchFamily="34" charset="0"/>
                </a:rPr>
                <a:t>Additional rate cuts should help to stimulate growth in 2025, but the effects of rate changes may take up to two years to manifest. </a:t>
              </a:r>
            </a:p>
            <a:p>
              <a:pPr marL="173736" indent="-171450" algn="just">
                <a:lnSpc>
                  <a:spcPct val="114000"/>
                </a:lnSpc>
                <a:spcAft>
                  <a:spcPts val="300"/>
                </a:spcAft>
                <a:buFont typeface="Arial" panose="020B0604020202020204" pitchFamily="34" charset="0"/>
                <a:buChar char="•"/>
                <a:tabLst>
                  <a:tab pos="4629150" algn="l"/>
                </a:tabLst>
                <a:defRPr/>
              </a:pPr>
              <a:r>
                <a:rPr lang="en-US" sz="900" dirty="0">
                  <a:solidFill>
                    <a:srgbClr val="000000"/>
                  </a:solidFill>
                  <a:cs typeface="Calibri" pitchFamily="34" charset="0"/>
                </a:rPr>
                <a:t>While there are reasons to be guarded about the prospects for near-term job growth, the labor market remains on track and Keybridge expects it to continue to expand sustainably next year.</a:t>
              </a:r>
            </a:p>
          </p:txBody>
        </p:sp>
        <p:sp>
          <p:nvSpPr>
            <p:cNvPr id="16" name="Pentagon 12">
              <a:extLst>
                <a:ext uri="{FF2B5EF4-FFF2-40B4-BE49-F238E27FC236}">
                  <a16:creationId xmlns:a16="http://schemas.microsoft.com/office/drawing/2014/main" id="{1515EB1E-83AE-AAD2-0282-C8E4D09CC9CE}"/>
                </a:ext>
              </a:extLst>
            </p:cNvPr>
            <p:cNvSpPr/>
            <p:nvPr/>
          </p:nvSpPr>
          <p:spPr bwMode="auto">
            <a:xfrm>
              <a:off x="1410744" y="2542032"/>
              <a:ext cx="1377804" cy="1455013"/>
            </a:xfrm>
            <a:prstGeom prst="homePlate">
              <a:avLst/>
            </a:prstGeom>
            <a:solidFill>
              <a:srgbClr val="102A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200" b="1" dirty="0">
                  <a:solidFill>
                    <a:schemeClr val="bg1"/>
                  </a:solidFill>
                </a:rPr>
                <a:t>Labor Market Outlook</a:t>
              </a:r>
            </a:p>
          </p:txBody>
        </p:sp>
      </p:grpSp>
      <p:sp>
        <p:nvSpPr>
          <p:cNvPr id="33" name="Rectangle 32">
            <a:extLst>
              <a:ext uri="{FF2B5EF4-FFF2-40B4-BE49-F238E27FC236}">
                <a16:creationId xmlns:a16="http://schemas.microsoft.com/office/drawing/2014/main" id="{3D27B1F0-E27C-5F37-5BBA-3260459B658B}"/>
              </a:ext>
            </a:extLst>
          </p:cNvPr>
          <p:cNvSpPr/>
          <p:nvPr/>
        </p:nvSpPr>
        <p:spPr>
          <a:xfrm>
            <a:off x="167193" y="1881252"/>
            <a:ext cx="594119" cy="22739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4">
            <a:extLst>
              <a:ext uri="{FF2B5EF4-FFF2-40B4-BE49-F238E27FC236}">
                <a16:creationId xmlns:a16="http://schemas.microsoft.com/office/drawing/2014/main" id="{71A021D5-F6C2-BF6A-76D6-1FC151EF3A6E}"/>
              </a:ext>
            </a:extLst>
          </p:cNvPr>
          <p:cNvSpPr txBox="1">
            <a:spLocks/>
          </p:cNvSpPr>
          <p:nvPr/>
        </p:nvSpPr>
        <p:spPr>
          <a:xfrm>
            <a:off x="253917" y="6486525"/>
            <a:ext cx="8377238" cy="104818"/>
          </a:xfrm>
          <a:prstGeom prst="rect">
            <a:avLst/>
          </a:prstGeom>
        </p:spPr>
        <p:txBody>
          <a:bodyPr/>
          <a:lstStyle>
            <a:lvl1pPr marL="342900" indent="-342900" algn="l" rtl="0" eaLnBrk="0" fontAlgn="base" hangingPunct="0">
              <a:spcBef>
                <a:spcPct val="20000"/>
              </a:spcBef>
              <a:spcAft>
                <a:spcPct val="0"/>
              </a:spcAft>
              <a:buBlip>
                <a:blip r:embed="rId6"/>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Real-Time Sahm Rule Recession Indicator, retrieved from FRED;</a:t>
            </a:r>
          </a:p>
          <a:p>
            <a:pPr marL="0" indent="0">
              <a:buFontTx/>
              <a:buNone/>
            </a:pPr>
            <a:r>
              <a:rPr lang="en-US" altLang="en-US" sz="700" dirty="0">
                <a:solidFill>
                  <a:srgbClr val="7F7F7F"/>
                </a:solidFill>
              </a:rPr>
              <a:t>2024 Q4 Equipment Leasing &amp; Finance U.S. Economic Outlook </a:t>
            </a:r>
            <a:endParaRPr lang="en-US" sz="700" dirty="0">
              <a:solidFill>
                <a:prstClr val="white">
                  <a:lumMod val="50000"/>
                </a:prstClr>
              </a:solidFill>
            </a:endParaRPr>
          </a:p>
        </p:txBody>
      </p:sp>
      <p:pic>
        <p:nvPicPr>
          <p:cNvPr id="6" name="Picture 5">
            <a:extLst>
              <a:ext uri="{FF2B5EF4-FFF2-40B4-BE49-F238E27FC236}">
                <a16:creationId xmlns:a16="http://schemas.microsoft.com/office/drawing/2014/main" id="{C7EE4394-D9B6-643C-F0FB-B9FBD0928BD0}"/>
              </a:ext>
            </a:extLst>
          </p:cNvPr>
          <p:cNvPicPr>
            <a:picLocks noChangeAspect="1"/>
          </p:cNvPicPr>
          <p:nvPr/>
        </p:nvPicPr>
        <p:blipFill>
          <a:blip r:embed="rId7"/>
          <a:stretch>
            <a:fillRect/>
          </a:stretch>
        </p:blipFill>
        <p:spPr>
          <a:xfrm>
            <a:off x="757237" y="4373588"/>
            <a:ext cx="7548562" cy="1957388"/>
          </a:xfrm>
          <a:prstGeom prst="rect">
            <a:avLst/>
          </a:prstGeom>
        </p:spPr>
      </p:pic>
      <p:sp>
        <p:nvSpPr>
          <p:cNvPr id="10" name="TextBox 9">
            <a:extLst>
              <a:ext uri="{FF2B5EF4-FFF2-40B4-BE49-F238E27FC236}">
                <a16:creationId xmlns:a16="http://schemas.microsoft.com/office/drawing/2014/main" id="{75FC8D05-5575-115F-21DD-5044574F5160}"/>
              </a:ext>
            </a:extLst>
          </p:cNvPr>
          <p:cNvSpPr txBox="1"/>
          <p:nvPr/>
        </p:nvSpPr>
        <p:spPr>
          <a:xfrm>
            <a:off x="1021727" y="4004472"/>
            <a:ext cx="7284072"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50" b="1" i="1" u="none" strike="noStrike" kern="1200" cap="none" spc="0" normalizeH="0" baseline="0" noProof="0" dirty="0">
                <a:ln>
                  <a:noFill/>
                </a:ln>
                <a:solidFill>
                  <a:schemeClr val="tx2">
                    <a:lumMod val="10000"/>
                  </a:schemeClr>
                </a:solidFill>
                <a:effectLst/>
                <a:uLnTx/>
                <a:uFillTx/>
                <a:latin typeface="Century Gothic" panose="020B0502020202020204" pitchFamily="34" charset="0"/>
                <a:cs typeface="Arial" panose="020B0604020202020204" pitchFamily="34" charset="0"/>
              </a:rPr>
              <a:t>The Sahm Rule </a:t>
            </a:r>
            <a:r>
              <a:rPr kumimoji="0" lang="en-US" sz="1050" b="0" i="1" u="none" strike="noStrike" kern="1200" cap="none" spc="0" normalizeH="0" baseline="0" noProof="0" dirty="0">
                <a:ln>
                  <a:noFill/>
                </a:ln>
                <a:solidFill>
                  <a:schemeClr val="tx2">
                    <a:lumMod val="10000"/>
                  </a:schemeClr>
                </a:solidFill>
                <a:effectLst/>
                <a:uLnTx/>
                <a:uFillTx/>
                <a:latin typeface="Century Gothic" panose="020B0502020202020204" pitchFamily="34" charset="0"/>
                <a:cs typeface="Arial" panose="020B0604020202020204" pitchFamily="34" charset="0"/>
              </a:rPr>
              <a:t>is tripped when the three-month moving average of the unemployment rate increases by .05 percentage points or more over the course of a year (indicated by the blue shading below)</a:t>
            </a:r>
          </a:p>
        </p:txBody>
      </p:sp>
    </p:spTree>
    <p:extLst>
      <p:ext uri="{BB962C8B-B14F-4D97-AF65-F5344CB8AC3E}">
        <p14:creationId xmlns:p14="http://schemas.microsoft.com/office/powerpoint/2010/main" val="4202634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315129"/>
            <a:ext cx="8583229" cy="702826"/>
          </a:xfrm>
          <a:prstGeom prst="rect">
            <a:avLst/>
          </a:prstGeom>
          <a:solidFill>
            <a:srgbClr val="102A7E"/>
          </a:solidFill>
        </p:spPr>
        <p:txBody>
          <a:bodyPr wrap="square" lIns="457200" rtlCol="0" anchor="ctr">
            <a:noAutofit/>
          </a:bodyPr>
          <a:lstStyle>
            <a:defPPr>
              <a:defRPr lang="en-US"/>
            </a:defPPr>
            <a:lvl1pPr>
              <a:defRPr sz="2400" b="1">
                <a:solidFill>
                  <a:schemeClr val="bg1"/>
                </a:solidFill>
                <a:latin typeface="Century Gothic" panose="020B0502020202020204" pitchFamily="34" charset="0"/>
              </a:defRPr>
            </a:lvl1pPr>
          </a:lstStyle>
          <a:p>
            <a:r>
              <a:rPr lang="en-US" sz="2000" dirty="0">
                <a:latin typeface="+mn-lt"/>
              </a:rPr>
              <a:t>Projections for Key Economic Indicators</a:t>
            </a:r>
          </a:p>
        </p:txBody>
      </p:sp>
      <p:sp>
        <p:nvSpPr>
          <p:cNvPr id="23"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mn-lt"/>
              </a:rPr>
              <a:t>8</a:t>
            </a:r>
          </a:p>
        </p:txBody>
      </p:sp>
      <p:graphicFrame>
        <p:nvGraphicFramePr>
          <p:cNvPr id="4" name="Table 3"/>
          <p:cNvGraphicFramePr>
            <a:graphicFrameLocks noGrp="1"/>
          </p:cNvGraphicFramePr>
          <p:nvPr>
            <p:extLst>
              <p:ext uri="{D42A27DB-BD31-4B8C-83A1-F6EECF244321}">
                <p14:modId xmlns:p14="http://schemas.microsoft.com/office/powerpoint/2010/main" val="1587039369"/>
              </p:ext>
            </p:extLst>
          </p:nvPr>
        </p:nvGraphicFramePr>
        <p:xfrm>
          <a:off x="741494" y="1913975"/>
          <a:ext cx="7661013" cy="3516282"/>
        </p:xfrm>
        <a:graphic>
          <a:graphicData uri="http://schemas.openxmlformats.org/drawingml/2006/table">
            <a:tbl>
              <a:tblPr/>
              <a:tblGrid>
                <a:gridCol w="2423991">
                  <a:extLst>
                    <a:ext uri="{9D8B030D-6E8A-4147-A177-3AD203B41FA5}">
                      <a16:colId xmlns:a16="http://schemas.microsoft.com/office/drawing/2014/main" val="1767882302"/>
                    </a:ext>
                  </a:extLst>
                </a:gridCol>
                <a:gridCol w="748146">
                  <a:extLst>
                    <a:ext uri="{9D8B030D-6E8A-4147-A177-3AD203B41FA5}">
                      <a16:colId xmlns:a16="http://schemas.microsoft.com/office/drawing/2014/main" val="2524518036"/>
                    </a:ext>
                  </a:extLst>
                </a:gridCol>
                <a:gridCol w="748146">
                  <a:extLst>
                    <a:ext uri="{9D8B030D-6E8A-4147-A177-3AD203B41FA5}">
                      <a16:colId xmlns:a16="http://schemas.microsoft.com/office/drawing/2014/main" val="2564106912"/>
                    </a:ext>
                  </a:extLst>
                </a:gridCol>
                <a:gridCol w="748146">
                  <a:extLst>
                    <a:ext uri="{9D8B030D-6E8A-4147-A177-3AD203B41FA5}">
                      <a16:colId xmlns:a16="http://schemas.microsoft.com/office/drawing/2014/main" val="133562370"/>
                    </a:ext>
                  </a:extLst>
                </a:gridCol>
                <a:gridCol w="748146">
                  <a:extLst>
                    <a:ext uri="{9D8B030D-6E8A-4147-A177-3AD203B41FA5}">
                      <a16:colId xmlns:a16="http://schemas.microsoft.com/office/drawing/2014/main" val="1900235790"/>
                    </a:ext>
                  </a:extLst>
                </a:gridCol>
                <a:gridCol w="748146">
                  <a:extLst>
                    <a:ext uri="{9D8B030D-6E8A-4147-A177-3AD203B41FA5}">
                      <a16:colId xmlns:a16="http://schemas.microsoft.com/office/drawing/2014/main" val="4029913227"/>
                    </a:ext>
                  </a:extLst>
                </a:gridCol>
                <a:gridCol w="748146">
                  <a:extLst>
                    <a:ext uri="{9D8B030D-6E8A-4147-A177-3AD203B41FA5}">
                      <a16:colId xmlns:a16="http://schemas.microsoft.com/office/drawing/2014/main" val="210497292"/>
                    </a:ext>
                  </a:extLst>
                </a:gridCol>
                <a:gridCol w="748146">
                  <a:extLst>
                    <a:ext uri="{9D8B030D-6E8A-4147-A177-3AD203B41FA5}">
                      <a16:colId xmlns:a16="http://schemas.microsoft.com/office/drawing/2014/main" val="2682434122"/>
                    </a:ext>
                  </a:extLst>
                </a:gridCol>
              </a:tblGrid>
              <a:tr h="276811">
                <a:tc rowSpan="2">
                  <a:txBody>
                    <a:bodyPr/>
                    <a:lstStyle/>
                    <a:p>
                      <a:pPr algn="ctr" fontAlgn="ctr"/>
                      <a:r>
                        <a:rPr lang="en-US" sz="900" b="1" i="0" u="none" strike="noStrike" dirty="0">
                          <a:solidFill>
                            <a:srgbClr val="243772"/>
                          </a:solidFill>
                          <a:effectLst/>
                          <a:latin typeface="+mn-lt"/>
                        </a:rPr>
                        <a:t>Indicator</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rowSpan="2">
                  <a:txBody>
                    <a:bodyPr/>
                    <a:lstStyle/>
                    <a:p>
                      <a:pPr algn="ctr" fontAlgn="ctr"/>
                      <a:r>
                        <a:rPr lang="en-US" sz="900" b="1" i="0" u="none" strike="noStrike" dirty="0">
                          <a:solidFill>
                            <a:srgbClr val="243772"/>
                          </a:solidFill>
                          <a:effectLst/>
                          <a:latin typeface="+mn-lt"/>
                        </a:rPr>
                        <a:t>2022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rowSpan="2">
                  <a:txBody>
                    <a:bodyPr/>
                    <a:lstStyle/>
                    <a:p>
                      <a:pPr algn="ctr" fontAlgn="ctr"/>
                      <a:r>
                        <a:rPr lang="en-US" sz="900" b="1" i="0" u="none" strike="noStrike" dirty="0">
                          <a:solidFill>
                            <a:srgbClr val="243772"/>
                          </a:solidFill>
                          <a:effectLst/>
                          <a:latin typeface="+mn-lt"/>
                        </a:rPr>
                        <a:t>2023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gridSpan="4">
                  <a:txBody>
                    <a:bodyPr/>
                    <a:lstStyle/>
                    <a:p>
                      <a:pPr algn="ctr" fontAlgn="ctr"/>
                      <a:r>
                        <a:rPr lang="en-US" sz="900" b="1" i="0" u="none" strike="noStrike" dirty="0">
                          <a:solidFill>
                            <a:srgbClr val="243772"/>
                          </a:solidFill>
                          <a:effectLst/>
                          <a:latin typeface="+mn-lt"/>
                        </a:rPr>
                        <a:t>2024 Quarterly Estimates</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900" b="1" i="0" u="none" strike="noStrike" dirty="0">
                          <a:solidFill>
                            <a:srgbClr val="243772"/>
                          </a:solidFill>
                          <a:effectLst/>
                          <a:latin typeface="+mn-lt"/>
                        </a:rPr>
                        <a:t>2024e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extLst>
                  <a:ext uri="{0D108BD9-81ED-4DB2-BD59-A6C34878D82A}">
                    <a16:rowId xmlns:a16="http://schemas.microsoft.com/office/drawing/2014/main" val="2051498342"/>
                  </a:ext>
                </a:extLst>
              </a:tr>
              <a:tr h="24688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900" b="1" i="0" u="none" strike="noStrike" dirty="0">
                          <a:solidFill>
                            <a:srgbClr val="243772"/>
                          </a:solidFill>
                          <a:effectLst/>
                          <a:latin typeface="+mn-lt"/>
                        </a:rPr>
                        <a:t>Q1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900" b="1" i="0" u="none" strike="noStrike" dirty="0">
                          <a:solidFill>
                            <a:srgbClr val="243772"/>
                          </a:solidFill>
                          <a:effectLst/>
                          <a:latin typeface="+mn-lt"/>
                        </a:rPr>
                        <a:t>Q2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900" b="1" i="0" u="none" strike="noStrike" dirty="0">
                          <a:solidFill>
                            <a:srgbClr val="243772"/>
                          </a:solidFill>
                          <a:effectLst/>
                          <a:latin typeface="+mn-lt"/>
                        </a:rPr>
                        <a:t>Q3e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900" b="1" i="0" u="none" strike="noStrike" dirty="0">
                          <a:solidFill>
                            <a:srgbClr val="243772"/>
                          </a:solidFill>
                          <a:effectLst/>
                          <a:latin typeface="+mn-lt"/>
                        </a:rPr>
                        <a:t>Q4e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vMerge="1">
                  <a:txBody>
                    <a:bodyPr/>
                    <a:lstStyle/>
                    <a:p>
                      <a:endParaRPr lang="en-US"/>
                    </a:p>
                  </a:txBody>
                  <a:tcPr/>
                </a:tc>
                <a:extLst>
                  <a:ext uri="{0D108BD9-81ED-4DB2-BD59-A6C34878D82A}">
                    <a16:rowId xmlns:a16="http://schemas.microsoft.com/office/drawing/2014/main" val="3648307706"/>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Real GDP</a:t>
                      </a:r>
                      <a:r>
                        <a:rPr lang="en-US" sz="1000" b="0" i="0" u="none" strike="noStrike" kern="1200" spc="-20" dirty="0">
                          <a:solidFill>
                            <a:schemeClr val="tx1"/>
                          </a:solidFill>
                          <a:effectLst/>
                          <a:latin typeface="+mn-lt"/>
                        </a:rPr>
                        <a:t> </a:t>
                      </a:r>
                      <a:r>
                        <a:rPr lang="en-US" sz="1000" b="0" i="1" u="none" strike="noStrike" kern="1200" spc="-20" dirty="0">
                          <a:solidFill>
                            <a:schemeClr val="tx1"/>
                          </a:solidFill>
                          <a:effectLst/>
                          <a:latin typeface="+mn-lt"/>
                        </a:rPr>
                        <a:t>(SAAR %)</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1" spc="-20" dirty="0">
                          <a:solidFill>
                            <a:srgbClr val="000000"/>
                          </a:solidFill>
                          <a:effectLst/>
                          <a:latin typeface="+mn-lt"/>
                        </a:rPr>
                        <a:t>2.5%</a:t>
                      </a:r>
                      <a:endParaRPr lang="en-US" sz="1100" b="0" i="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spc="-20" dirty="0">
                          <a:solidFill>
                            <a:srgbClr val="000000"/>
                          </a:solidFill>
                          <a:effectLst/>
                          <a:latin typeface="+mn-lt"/>
                        </a:rPr>
                        <a:t>2.9%</a:t>
                      </a:r>
                      <a:endParaRPr lang="en-US" sz="1100" b="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1.6%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3.0%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2.8%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solidFill>
                            <a:srgbClr val="000000"/>
                          </a:solidFill>
                          <a:effectLst/>
                          <a:latin typeface="+mn-lt"/>
                          <a:ea typeface="Calibri" panose="020F0502020204030204" pitchFamily="34" charset="0"/>
                          <a:cs typeface="Times New Roman" panose="02020603050405020304" pitchFamily="18" charset="0"/>
                        </a:rPr>
                        <a:t>2.7%</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250978351"/>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Real Investment in Equipment &amp; Software</a:t>
                      </a:r>
                      <a:r>
                        <a:rPr lang="en-US" sz="1000" b="0" i="0" u="none" strike="noStrike" kern="1200" spc="-20" dirty="0">
                          <a:solidFill>
                            <a:schemeClr val="tx1"/>
                          </a:solidFill>
                          <a:effectLst/>
                          <a:latin typeface="+mn-lt"/>
                        </a:rPr>
                        <a:t> </a:t>
                      </a:r>
                      <a:r>
                        <a:rPr lang="en-US" sz="1000" b="0" i="1" u="none" strike="noStrike" kern="1200" spc="-20" dirty="0">
                          <a:solidFill>
                            <a:schemeClr val="tx1"/>
                          </a:solidFill>
                          <a:effectLst/>
                          <a:latin typeface="+mn-lt"/>
                        </a:rPr>
                        <a:t>(SAAR %)</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1" spc="-20" dirty="0">
                          <a:solidFill>
                            <a:srgbClr val="000000"/>
                          </a:solidFill>
                          <a:effectLst/>
                          <a:latin typeface="+mn-lt"/>
                        </a:rPr>
                        <a:t>7.8%</a:t>
                      </a:r>
                      <a:endParaRPr lang="en-US" sz="1100" b="0" i="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spc="-20" dirty="0">
                          <a:solidFill>
                            <a:srgbClr val="000000"/>
                          </a:solidFill>
                          <a:effectLst/>
                          <a:latin typeface="+mn-lt"/>
                        </a:rPr>
                        <a:t>4.8%</a:t>
                      </a:r>
                      <a:endParaRPr lang="en-US" sz="1100" b="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4.0%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7.0%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3.7%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2.6%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solidFill>
                            <a:srgbClr val="000000"/>
                          </a:solidFill>
                          <a:effectLst/>
                          <a:latin typeface="+mn-lt"/>
                          <a:ea typeface="Calibri" panose="020F0502020204030204" pitchFamily="34" charset="0"/>
                          <a:cs typeface="Times New Roman" panose="02020603050405020304" pitchFamily="18" charset="0"/>
                        </a:rPr>
                        <a:t>4.4%</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1622142031"/>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Inflation</a:t>
                      </a:r>
                      <a:r>
                        <a:rPr lang="en-US" sz="1000" b="0" i="1" u="none" strike="noStrike" kern="1200" spc="-20" dirty="0">
                          <a:solidFill>
                            <a:schemeClr val="tx1"/>
                          </a:solidFill>
                          <a:effectLst/>
                          <a:latin typeface="+mn-lt"/>
                        </a:rPr>
                        <a:t> (year-on-year %)</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1" spc="-20" dirty="0">
                          <a:solidFill>
                            <a:srgbClr val="000000"/>
                          </a:solidFill>
                          <a:effectLst/>
                          <a:latin typeface="+mn-lt"/>
                        </a:rPr>
                        <a:t>8.0%</a:t>
                      </a:r>
                      <a:endParaRPr lang="en-US" sz="1100" b="0" i="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spc="-20" dirty="0">
                          <a:solidFill>
                            <a:srgbClr val="000000"/>
                          </a:solidFill>
                          <a:effectLst/>
                          <a:latin typeface="+mn-lt"/>
                        </a:rPr>
                        <a:t>4.1%</a:t>
                      </a:r>
                      <a:endParaRPr lang="en-US" sz="1100" b="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3.2%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3.2%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2.6%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2.6%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solidFill>
                            <a:srgbClr val="000000"/>
                          </a:solidFill>
                          <a:effectLst/>
                          <a:latin typeface="+mn-lt"/>
                          <a:ea typeface="Calibri" panose="020F0502020204030204" pitchFamily="34" charset="0"/>
                          <a:cs typeface="Times New Roman" panose="02020603050405020304" pitchFamily="18" charset="0"/>
                        </a:rPr>
                        <a:t>2.6%</a:t>
                      </a:r>
                    </a:p>
                    <a:p>
                      <a:pPr marL="0" marR="0" algn="ctr">
                        <a:lnSpc>
                          <a:spcPct val="115000"/>
                        </a:lnSpc>
                        <a:spcBef>
                          <a:spcPts val="0"/>
                        </a:spcBef>
                        <a:spcAft>
                          <a:spcPts val="0"/>
                        </a:spcAft>
                      </a:pPr>
                      <a:r>
                        <a:rPr lang="en-US" sz="700" b="1" dirty="0">
                          <a:solidFill>
                            <a:srgbClr val="000000"/>
                          </a:solidFill>
                          <a:effectLst/>
                          <a:latin typeface="+mn-lt"/>
                          <a:ea typeface="Calibri" panose="020F0502020204030204" pitchFamily="34" charset="0"/>
                          <a:cs typeface="Times New Roman" panose="02020603050405020304" pitchFamily="18" charset="0"/>
                        </a:rPr>
                        <a:t>(end of year)</a:t>
                      </a:r>
                      <a:endParaRPr lang="en-US" sz="1100" b="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742130515"/>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Federal Funds Target Rate</a:t>
                      </a:r>
                      <a:endParaRPr lang="en-US" sz="1000" b="1" i="0" u="none" strike="noStrike" dirty="0">
                        <a:solidFill>
                          <a:schemeClr val="tx1"/>
                        </a:solidFill>
                        <a:effectLst/>
                        <a:latin typeface="+mn-lt"/>
                      </a:endParaRPr>
                    </a:p>
                    <a:p>
                      <a:pPr marL="0" marR="0" algn="l" rtl="0" eaLnBrk="1" fontAlgn="ctr" latinLnBrk="0" hangingPunct="1">
                        <a:lnSpc>
                          <a:spcPct val="115000"/>
                        </a:lnSpc>
                        <a:spcBef>
                          <a:spcPts val="0"/>
                        </a:spcBef>
                        <a:spcAft>
                          <a:spcPts val="0"/>
                        </a:spcAft>
                      </a:pPr>
                      <a:r>
                        <a:rPr lang="en-US" sz="1000" b="0" i="1" u="none" strike="noStrike" kern="1200" spc="-20" dirty="0">
                          <a:solidFill>
                            <a:schemeClr val="tx1"/>
                          </a:solidFill>
                          <a:effectLst/>
                          <a:latin typeface="+mn-lt"/>
                        </a:rPr>
                        <a:t>(upper bound, end of period)</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1" spc="-20" dirty="0">
                          <a:solidFill>
                            <a:srgbClr val="000000"/>
                          </a:solidFill>
                          <a:effectLst/>
                          <a:latin typeface="+mn-lt"/>
                        </a:rPr>
                        <a:t>4.50%</a:t>
                      </a:r>
                      <a:endParaRPr lang="en-US" sz="1100" b="0" i="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spc="-20" dirty="0">
                          <a:solidFill>
                            <a:srgbClr val="000000"/>
                          </a:solidFill>
                          <a:effectLst/>
                          <a:latin typeface="+mn-lt"/>
                        </a:rPr>
                        <a:t>5.50%</a:t>
                      </a:r>
                      <a:endParaRPr lang="en-US" sz="1100" b="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5.50%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5.50%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5.00%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4.75%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solidFill>
                            <a:srgbClr val="000000"/>
                          </a:solidFill>
                          <a:effectLst/>
                          <a:latin typeface="+mn-lt"/>
                          <a:ea typeface="Calibri" panose="020F0502020204030204" pitchFamily="34" charset="0"/>
                          <a:cs typeface="Times New Roman" panose="02020603050405020304" pitchFamily="18" charset="0"/>
                        </a:rPr>
                        <a:t>4.75%</a:t>
                      </a:r>
                    </a:p>
                    <a:p>
                      <a:pPr marL="0" marR="0" algn="ctr">
                        <a:lnSpc>
                          <a:spcPct val="115000"/>
                        </a:lnSpc>
                        <a:spcBef>
                          <a:spcPts val="0"/>
                        </a:spcBef>
                        <a:spcAft>
                          <a:spcPts val="0"/>
                        </a:spcAft>
                      </a:pPr>
                      <a:r>
                        <a:rPr lang="en-US" sz="700" b="1" dirty="0">
                          <a:solidFill>
                            <a:srgbClr val="000000"/>
                          </a:solidFill>
                          <a:effectLst/>
                          <a:latin typeface="+mn-lt"/>
                          <a:ea typeface="Calibri" panose="020F0502020204030204" pitchFamily="34" charset="0"/>
                          <a:cs typeface="Times New Roman" panose="02020603050405020304" pitchFamily="18" charset="0"/>
                        </a:rPr>
                        <a:t>(end of year)</a:t>
                      </a:r>
                      <a:endParaRPr lang="en-US" sz="1050" b="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3087597929"/>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Total Payroll Growth </a:t>
                      </a:r>
                      <a:r>
                        <a:rPr lang="en-US" sz="1000" b="0" i="1" u="none" strike="noStrike" kern="1200" spc="-20" dirty="0">
                          <a:solidFill>
                            <a:schemeClr val="tx1"/>
                          </a:solidFill>
                          <a:effectLst/>
                          <a:latin typeface="+mn-lt"/>
                        </a:rPr>
                        <a:t>(thousands)</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defTabSz="514350" rtl="0" eaLnBrk="1" latinLnBrk="0" hangingPunct="1">
                        <a:lnSpc>
                          <a:spcPct val="115000"/>
                        </a:lnSpc>
                        <a:spcBef>
                          <a:spcPts val="0"/>
                        </a:spcBef>
                        <a:spcAft>
                          <a:spcPts val="0"/>
                        </a:spcAft>
                      </a:pPr>
                      <a:r>
                        <a:rPr lang="en-US" sz="1000" b="0" i="1" kern="1200" spc="-20" dirty="0">
                          <a:solidFill>
                            <a:srgbClr val="000000"/>
                          </a:solidFill>
                          <a:effectLst/>
                          <a:latin typeface="+mn-lt"/>
                          <a:ea typeface="+mn-ea"/>
                          <a:cs typeface="+mn-cs"/>
                        </a:rPr>
                        <a:t>4,528</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defTabSz="514350" rtl="0" eaLnBrk="1" latinLnBrk="0" hangingPunct="1">
                        <a:lnSpc>
                          <a:spcPct val="115000"/>
                        </a:lnSpc>
                        <a:spcBef>
                          <a:spcPts val="0"/>
                        </a:spcBef>
                        <a:spcAft>
                          <a:spcPts val="0"/>
                        </a:spcAft>
                      </a:pPr>
                      <a:r>
                        <a:rPr lang="en-US" sz="1000" b="1" kern="1200" spc="-20" dirty="0">
                          <a:solidFill>
                            <a:srgbClr val="000000"/>
                          </a:solidFill>
                          <a:effectLst/>
                          <a:latin typeface="+mn-lt"/>
                          <a:ea typeface="+mn-ea"/>
                          <a:cs typeface="+mn-cs"/>
                        </a:rPr>
                        <a:t>3,013</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514350" rtl="0" eaLnBrk="1" latinLnBrk="0" hangingPunct="1">
                        <a:lnSpc>
                          <a:spcPct val="115000"/>
                        </a:lnSpc>
                        <a:spcBef>
                          <a:spcPts val="0"/>
                        </a:spcBef>
                        <a:spcAft>
                          <a:spcPts val="0"/>
                        </a:spcAft>
                      </a:pPr>
                      <a:r>
                        <a:rPr lang="en-US" sz="1000" kern="1200" spc="-20" dirty="0">
                          <a:solidFill>
                            <a:srgbClr val="000000"/>
                          </a:solidFill>
                          <a:effectLst/>
                          <a:latin typeface="+mn-lt"/>
                          <a:ea typeface="+mn-ea"/>
                          <a:cs typeface="+mn-cs"/>
                        </a:rPr>
                        <a:t>802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514350" rtl="0" eaLnBrk="1" latinLnBrk="0" hangingPunct="1">
                        <a:lnSpc>
                          <a:spcPct val="115000"/>
                        </a:lnSpc>
                        <a:spcBef>
                          <a:spcPts val="0"/>
                        </a:spcBef>
                        <a:spcAft>
                          <a:spcPts val="0"/>
                        </a:spcAft>
                      </a:pPr>
                      <a:r>
                        <a:rPr lang="en-US" sz="1000" kern="1200" spc="-20" dirty="0">
                          <a:solidFill>
                            <a:srgbClr val="000000"/>
                          </a:solidFill>
                          <a:effectLst/>
                          <a:latin typeface="+mn-lt"/>
                          <a:ea typeface="+mn-ea"/>
                          <a:cs typeface="+mn-cs"/>
                        </a:rPr>
                        <a:t>442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514350" rtl="0" eaLnBrk="1" latinLnBrk="0" hangingPunct="1">
                        <a:lnSpc>
                          <a:spcPct val="115000"/>
                        </a:lnSpc>
                        <a:spcBef>
                          <a:spcPts val="0"/>
                        </a:spcBef>
                        <a:spcAft>
                          <a:spcPts val="0"/>
                        </a:spcAft>
                      </a:pPr>
                      <a:r>
                        <a:rPr lang="en-US" sz="1000" kern="1200" spc="-20" dirty="0">
                          <a:solidFill>
                            <a:srgbClr val="000000"/>
                          </a:solidFill>
                          <a:effectLst/>
                          <a:latin typeface="+mn-lt"/>
                          <a:ea typeface="+mn-ea"/>
                          <a:cs typeface="+mn-cs"/>
                        </a:rPr>
                        <a:t>557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514350" rtl="0" eaLnBrk="1" latinLnBrk="0" hangingPunct="1">
                        <a:lnSpc>
                          <a:spcPct val="115000"/>
                        </a:lnSpc>
                        <a:spcBef>
                          <a:spcPts val="0"/>
                        </a:spcBef>
                        <a:spcAft>
                          <a:spcPts val="0"/>
                        </a:spcAft>
                      </a:pPr>
                      <a:r>
                        <a:rPr lang="en-US" sz="1000" kern="1200" spc="-20" dirty="0">
                          <a:solidFill>
                            <a:srgbClr val="000000"/>
                          </a:solidFill>
                          <a:effectLst/>
                          <a:latin typeface="+mn-lt"/>
                          <a:ea typeface="+mn-ea"/>
                          <a:cs typeface="+mn-cs"/>
                        </a:rPr>
                        <a:t>425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514350" rtl="0" eaLnBrk="1" latinLnBrk="0" hangingPunct="1">
                        <a:lnSpc>
                          <a:spcPct val="115000"/>
                        </a:lnSpc>
                        <a:spcBef>
                          <a:spcPts val="0"/>
                        </a:spcBef>
                        <a:spcAft>
                          <a:spcPts val="0"/>
                        </a:spcAft>
                      </a:pPr>
                      <a:r>
                        <a:rPr lang="en-US" sz="1100" b="1" kern="1200" spc="-20" dirty="0">
                          <a:solidFill>
                            <a:srgbClr val="000000"/>
                          </a:solidFill>
                          <a:effectLst/>
                          <a:latin typeface="+mn-lt"/>
                          <a:ea typeface="+mn-ea"/>
                          <a:cs typeface="+mn-cs"/>
                        </a:rPr>
                        <a:t>2,226</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353515510"/>
                  </a:ext>
                </a:extLst>
              </a:tr>
            </a:tbl>
          </a:graphicData>
        </a:graphic>
      </p:graphicFrame>
      <p:pic>
        <p:nvPicPr>
          <p:cNvPr id="28" name="Picture 5" descr="C:\Users\Public\Documents\ELFF\ELFF logo.jpg">
            <a:extLst>
              <a:ext uri="{FF2B5EF4-FFF2-40B4-BE49-F238E27FC236}">
                <a16:creationId xmlns:a16="http://schemas.microsoft.com/office/drawing/2014/main" id="{AB6AAFE3-22FC-4B79-A307-651A17317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ADE773CA-5AB5-4B0A-A55F-BD9DEAF2F706}"/>
              </a:ext>
            </a:extLst>
          </p:cNvPr>
          <p:cNvGrpSpPr/>
          <p:nvPr/>
        </p:nvGrpSpPr>
        <p:grpSpPr>
          <a:xfrm>
            <a:off x="3481452" y="1157296"/>
            <a:ext cx="2181096" cy="354703"/>
            <a:chOff x="3481452" y="1169297"/>
            <a:chExt cx="2181096" cy="354703"/>
          </a:xfrm>
        </p:grpSpPr>
        <p:grpSp>
          <p:nvGrpSpPr>
            <p:cNvPr id="31" name="Group 30">
              <a:extLst>
                <a:ext uri="{FF2B5EF4-FFF2-40B4-BE49-F238E27FC236}">
                  <a16:creationId xmlns:a16="http://schemas.microsoft.com/office/drawing/2014/main" id="{4ED86FCF-E450-4407-826E-5F24DB2FDB03}"/>
                </a:ext>
              </a:extLst>
            </p:cNvPr>
            <p:cNvGrpSpPr/>
            <p:nvPr/>
          </p:nvGrpSpPr>
          <p:grpSpPr>
            <a:xfrm>
              <a:off x="4170628" y="1169297"/>
              <a:ext cx="802744" cy="354703"/>
              <a:chOff x="4170628" y="1169297"/>
              <a:chExt cx="802744" cy="354703"/>
            </a:xfrm>
          </p:grpSpPr>
          <p:sp>
            <p:nvSpPr>
              <p:cNvPr id="40" name="Chevron 157">
                <a:extLst>
                  <a:ext uri="{FF2B5EF4-FFF2-40B4-BE49-F238E27FC236}">
                    <a16:creationId xmlns:a16="http://schemas.microsoft.com/office/drawing/2014/main" id="{1EC9F37C-094C-4478-984F-ED8F735D5962}"/>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41" name="Group 945">
                <a:extLst>
                  <a:ext uri="{FF2B5EF4-FFF2-40B4-BE49-F238E27FC236}">
                    <a16:creationId xmlns:a16="http://schemas.microsoft.com/office/drawing/2014/main" id="{D68DC8D3-4E05-4C18-8D39-645B73CE780D}"/>
                  </a:ext>
                </a:extLst>
              </p:cNvPr>
              <p:cNvGrpSpPr>
                <a:grpSpLocks noChangeAspect="1"/>
              </p:cNvGrpSpPr>
              <p:nvPr/>
            </p:nvGrpSpPr>
            <p:grpSpPr bwMode="auto">
              <a:xfrm>
                <a:off x="4490966" y="1200403"/>
                <a:ext cx="162069" cy="292491"/>
                <a:chOff x="1570" y="1754"/>
                <a:chExt cx="169" cy="305"/>
              </a:xfrm>
              <a:solidFill>
                <a:schemeClr val="bg1"/>
              </a:solidFill>
            </p:grpSpPr>
            <p:sp>
              <p:nvSpPr>
                <p:cNvPr id="42" name="Freeform 196" descr="© INSCALE GmbH, 21.06.2010">
                  <a:extLst>
                    <a:ext uri="{FF2B5EF4-FFF2-40B4-BE49-F238E27FC236}">
                      <a16:creationId xmlns:a16="http://schemas.microsoft.com/office/drawing/2014/main" id="{094412B2-C709-4E2D-AE13-9F2478E21B2B}"/>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43" name="Freeform 197" descr="© INSCALE GmbH, 21.06.2010">
                  <a:extLst>
                    <a:ext uri="{FF2B5EF4-FFF2-40B4-BE49-F238E27FC236}">
                      <a16:creationId xmlns:a16="http://schemas.microsoft.com/office/drawing/2014/main" id="{65708890-0DBD-4ED2-B051-0811A1EFFE34}"/>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44" name="Freeform 198" descr="© INSCALE GmbH, 21.06.2010">
                  <a:extLst>
                    <a:ext uri="{FF2B5EF4-FFF2-40B4-BE49-F238E27FC236}">
                      <a16:creationId xmlns:a16="http://schemas.microsoft.com/office/drawing/2014/main" id="{D076E362-5F4D-42FC-95FF-60F58BD5DB4B}"/>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32" name="Group 31">
              <a:extLst>
                <a:ext uri="{FF2B5EF4-FFF2-40B4-BE49-F238E27FC236}">
                  <a16:creationId xmlns:a16="http://schemas.microsoft.com/office/drawing/2014/main" id="{1DB617B0-FA05-42AB-B613-67227E53F410}"/>
                </a:ext>
              </a:extLst>
            </p:cNvPr>
            <p:cNvGrpSpPr/>
            <p:nvPr/>
          </p:nvGrpSpPr>
          <p:grpSpPr>
            <a:xfrm>
              <a:off x="3481452" y="1169297"/>
              <a:ext cx="802744" cy="354703"/>
              <a:chOff x="3481452" y="1169297"/>
              <a:chExt cx="802744" cy="354703"/>
            </a:xfrm>
          </p:grpSpPr>
          <p:sp>
            <p:nvSpPr>
              <p:cNvPr id="36" name="Chevron 156">
                <a:extLst>
                  <a:ext uri="{FF2B5EF4-FFF2-40B4-BE49-F238E27FC236}">
                    <a16:creationId xmlns:a16="http://schemas.microsoft.com/office/drawing/2014/main" id="{85B5F9C1-4BE2-46D1-B707-02541444A3DA}"/>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37" name="Gruppieren 18">
                <a:extLst>
                  <a:ext uri="{FF2B5EF4-FFF2-40B4-BE49-F238E27FC236}">
                    <a16:creationId xmlns:a16="http://schemas.microsoft.com/office/drawing/2014/main" id="{959A848D-0286-4CE9-8E25-F4041B96D91D}"/>
                  </a:ext>
                </a:extLst>
              </p:cNvPr>
              <p:cNvGrpSpPr>
                <a:grpSpLocks noChangeAspect="1"/>
              </p:cNvGrpSpPr>
              <p:nvPr/>
            </p:nvGrpSpPr>
            <p:grpSpPr>
              <a:xfrm>
                <a:off x="3701205" y="1219231"/>
                <a:ext cx="363238" cy="254834"/>
                <a:chOff x="5276852" y="3736975"/>
                <a:chExt cx="508000" cy="356394"/>
              </a:xfrm>
              <a:solidFill>
                <a:schemeClr val="bg1"/>
              </a:solidFill>
            </p:grpSpPr>
            <p:sp>
              <p:nvSpPr>
                <p:cNvPr id="38" name="Freeform 332" descr="© INSCALE GmbH, 21.06.2010">
                  <a:extLst>
                    <a:ext uri="{FF2B5EF4-FFF2-40B4-BE49-F238E27FC236}">
                      <a16:creationId xmlns:a16="http://schemas.microsoft.com/office/drawing/2014/main" id="{5ACB8A22-BE7E-46F8-80DF-B9EDEF1890CE}"/>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39" name="Freeform 334" descr="© INSCALE GmbH, 21.06.2010">
                  <a:extLst>
                    <a:ext uri="{FF2B5EF4-FFF2-40B4-BE49-F238E27FC236}">
                      <a16:creationId xmlns:a16="http://schemas.microsoft.com/office/drawing/2014/main" id="{5346A7BB-4FCF-4730-B6A1-51B25C7802F4}"/>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33" name="Group 32">
              <a:extLst>
                <a:ext uri="{FF2B5EF4-FFF2-40B4-BE49-F238E27FC236}">
                  <a16:creationId xmlns:a16="http://schemas.microsoft.com/office/drawing/2014/main" id="{A4AA2951-87F2-462F-8CEB-78AD5ACF0A79}"/>
                </a:ext>
              </a:extLst>
            </p:cNvPr>
            <p:cNvGrpSpPr/>
            <p:nvPr/>
          </p:nvGrpSpPr>
          <p:grpSpPr>
            <a:xfrm>
              <a:off x="4859804" y="1169297"/>
              <a:ext cx="802744" cy="354703"/>
              <a:chOff x="4859804" y="1169297"/>
              <a:chExt cx="802744" cy="354703"/>
            </a:xfrm>
          </p:grpSpPr>
          <p:sp>
            <p:nvSpPr>
              <p:cNvPr id="34" name="Chevron 158">
                <a:extLst>
                  <a:ext uri="{FF2B5EF4-FFF2-40B4-BE49-F238E27FC236}">
                    <a16:creationId xmlns:a16="http://schemas.microsoft.com/office/drawing/2014/main" id="{597EC1F0-74AE-4073-9808-2E64CCE13EAB}"/>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35" name="Freeform 780">
                <a:extLst>
                  <a:ext uri="{FF2B5EF4-FFF2-40B4-BE49-F238E27FC236}">
                    <a16:creationId xmlns:a16="http://schemas.microsoft.com/office/drawing/2014/main" id="{FB8245D2-C95D-4EB9-87D7-4719ADE7236F}"/>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 name="Text Placeholder 4">
            <a:extLst>
              <a:ext uri="{FF2B5EF4-FFF2-40B4-BE49-F238E27FC236}">
                <a16:creationId xmlns:a16="http://schemas.microsoft.com/office/drawing/2014/main" id="{59BCBB7B-FDAB-1A6F-7640-0A51B9481D84}"/>
              </a:ext>
            </a:extLst>
          </p:cNvPr>
          <p:cNvSpPr txBox="1">
            <a:spLocks/>
          </p:cNvSpPr>
          <p:nvPr/>
        </p:nvSpPr>
        <p:spPr>
          <a:xfrm>
            <a:off x="253917" y="6606664"/>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a:t>
            </a:r>
            <a:r>
              <a:rPr lang="en-US" altLang="en-US" sz="700" dirty="0">
                <a:solidFill>
                  <a:srgbClr val="7F7F7F"/>
                </a:solidFill>
              </a:rPr>
              <a:t>2024 Q4 Equipment Leasing &amp; Finance U.S. Economic Outlook </a:t>
            </a:r>
            <a:endParaRPr lang="en-US" sz="700" dirty="0">
              <a:solidFill>
                <a:prstClr val="white">
                  <a:lumMod val="50000"/>
                </a:prstClr>
              </a:solidFill>
            </a:endParaRPr>
          </a:p>
        </p:txBody>
      </p:sp>
    </p:spTree>
    <p:extLst>
      <p:ext uri="{BB962C8B-B14F-4D97-AF65-F5344CB8AC3E}">
        <p14:creationId xmlns:p14="http://schemas.microsoft.com/office/powerpoint/2010/main" val="541629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 name="Chart Placeholder 6"/>
          <p:cNvGraphicFramePr>
            <a:graphicFrameLocks/>
          </p:cNvGraphicFramePr>
          <p:nvPr>
            <p:extLst>
              <p:ext uri="{D42A27DB-BD31-4B8C-83A1-F6EECF244321}">
                <p14:modId xmlns:p14="http://schemas.microsoft.com/office/powerpoint/2010/main" val="3855553370"/>
              </p:ext>
            </p:extLst>
          </p:nvPr>
        </p:nvGraphicFramePr>
        <p:xfrm>
          <a:off x="-3356" y="1126423"/>
          <a:ext cx="9144000" cy="5694855"/>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
          <p:cNvSpPr>
            <a:spLocks noGrp="1"/>
          </p:cNvSpPr>
          <p:nvPr>
            <p:ph type="title"/>
          </p:nvPr>
        </p:nvSpPr>
        <p:spPr>
          <a:xfrm>
            <a:off x="0" y="0"/>
            <a:ext cx="9144000" cy="1097280"/>
          </a:xfr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p>
            <a:pPr>
              <a:lnSpc>
                <a:spcPct val="114000"/>
              </a:lnSpc>
            </a:pPr>
            <a:r>
              <a:rPr lang="en-US" sz="1800" b="1" dirty="0">
                <a:solidFill>
                  <a:srgbClr val="102A7E"/>
                </a:solidFill>
              </a:rPr>
              <a:t>Nonresidential fixed investment has expanded for the last 11 quarters, growing 3.9% (SAAR) in Q2 2024. </a:t>
            </a:r>
            <a:endParaRPr lang="en-US" sz="1800" b="1" dirty="0">
              <a:solidFill>
                <a:srgbClr val="FF0000"/>
              </a:solidFill>
            </a:endParaRPr>
          </a:p>
        </p:txBody>
      </p:sp>
      <p:sp>
        <p:nvSpPr>
          <p:cNvPr id="91" name="TextBox 90"/>
          <p:cNvSpPr txBox="1"/>
          <p:nvPr/>
        </p:nvSpPr>
        <p:spPr>
          <a:xfrm rot="16200000">
            <a:off x="-421682" y="421682"/>
            <a:ext cx="1097280" cy="253916"/>
          </a:xfrm>
          <a:prstGeom prst="rect">
            <a:avLst/>
          </a:prstGeom>
          <a:solidFill>
            <a:schemeClr val="accent1"/>
          </a:solidFill>
        </p:spPr>
        <p:txBody>
          <a:bodyPr wrap="square" rtlCol="0">
            <a:spAutoFit/>
          </a:bodyPr>
          <a:lstStyle/>
          <a:p>
            <a:pPr algn="ctr"/>
            <a:r>
              <a:rPr lang="en-US" sz="1050" b="1" i="1" dirty="0">
                <a:solidFill>
                  <a:prstClr val="white"/>
                </a:solidFill>
              </a:rPr>
              <a:t>Investment</a:t>
            </a:r>
          </a:p>
        </p:txBody>
      </p:sp>
      <p:grpSp>
        <p:nvGrpSpPr>
          <p:cNvPr id="114" name="Group 113"/>
          <p:cNvGrpSpPr/>
          <p:nvPr/>
        </p:nvGrpSpPr>
        <p:grpSpPr>
          <a:xfrm>
            <a:off x="8224474" y="3140627"/>
            <a:ext cx="581892" cy="397502"/>
            <a:chOff x="8048655" y="2350681"/>
            <a:chExt cx="581892" cy="411480"/>
          </a:xfrm>
          <a:solidFill>
            <a:srgbClr val="D2CD00"/>
          </a:solidFill>
        </p:grpSpPr>
        <p:sp>
          <p:nvSpPr>
            <p:cNvPr id="115" name="Teardrop 114"/>
            <p:cNvSpPr/>
            <p:nvPr/>
          </p:nvSpPr>
          <p:spPr>
            <a:xfrm rot="8100553">
              <a:off x="8125152" y="2350681"/>
              <a:ext cx="411480" cy="411480"/>
            </a:xfrm>
            <a:prstGeom prst="teardrop">
              <a:avLst>
                <a:gd name="adj" fmla="val 200000"/>
              </a:avLst>
            </a:prstGeom>
            <a:solidFill>
              <a:srgbClr val="EF6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prstClr val="white"/>
                </a:solidFill>
              </a:endParaRPr>
            </a:p>
          </p:txBody>
        </p:sp>
        <p:sp>
          <p:nvSpPr>
            <p:cNvPr id="126" name="TextBox 125"/>
            <p:cNvSpPr txBox="1"/>
            <p:nvPr/>
          </p:nvSpPr>
          <p:spPr>
            <a:xfrm>
              <a:off x="8048655" y="2442290"/>
              <a:ext cx="581892" cy="286740"/>
            </a:xfrm>
            <a:prstGeom prst="rect">
              <a:avLst/>
            </a:prstGeom>
            <a:noFill/>
          </p:spPr>
          <p:txBody>
            <a:bodyPr wrap="square" rtlCol="0">
              <a:spAutoFit/>
            </a:bodyPr>
            <a:lstStyle/>
            <a:p>
              <a:pPr algn="ctr"/>
              <a:r>
                <a:rPr lang="en-US" sz="1200" b="1" dirty="0">
                  <a:solidFill>
                    <a:prstClr val="white"/>
                  </a:solidFill>
                </a:rPr>
                <a:t>3.9%</a:t>
              </a:r>
            </a:p>
          </p:txBody>
        </p:sp>
      </p:grpSp>
      <p:grpSp>
        <p:nvGrpSpPr>
          <p:cNvPr id="124" name="Group 123"/>
          <p:cNvGrpSpPr/>
          <p:nvPr/>
        </p:nvGrpSpPr>
        <p:grpSpPr>
          <a:xfrm>
            <a:off x="3481452" y="1169297"/>
            <a:ext cx="2181096" cy="354703"/>
            <a:chOff x="3481452" y="1169297"/>
            <a:chExt cx="2181096" cy="354703"/>
          </a:xfrm>
        </p:grpSpPr>
        <p:grpSp>
          <p:nvGrpSpPr>
            <p:cNvPr id="125" name="Group 124"/>
            <p:cNvGrpSpPr/>
            <p:nvPr/>
          </p:nvGrpSpPr>
          <p:grpSpPr>
            <a:xfrm>
              <a:off x="4170628" y="1169297"/>
              <a:ext cx="802744" cy="354703"/>
              <a:chOff x="4170628" y="1169297"/>
              <a:chExt cx="802744" cy="354703"/>
            </a:xfrm>
          </p:grpSpPr>
          <p:sp>
            <p:nvSpPr>
              <p:cNvPr id="200" name="Chevron 157"/>
              <p:cNvSpPr/>
              <p:nvPr/>
            </p:nvSpPr>
            <p:spPr>
              <a:xfrm>
                <a:off x="4170628" y="1169297"/>
                <a:ext cx="802744" cy="354703"/>
              </a:xfrm>
              <a:prstGeom prst="chevron">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201" name="Group 945"/>
              <p:cNvGrpSpPr>
                <a:grpSpLocks noChangeAspect="1"/>
              </p:cNvGrpSpPr>
              <p:nvPr/>
            </p:nvGrpSpPr>
            <p:grpSpPr bwMode="auto">
              <a:xfrm>
                <a:off x="4490966" y="1200403"/>
                <a:ext cx="162069" cy="292491"/>
                <a:chOff x="1570" y="1754"/>
                <a:chExt cx="169" cy="305"/>
              </a:xfrm>
              <a:solidFill>
                <a:schemeClr val="bg1"/>
              </a:solidFill>
            </p:grpSpPr>
            <p:sp>
              <p:nvSpPr>
                <p:cNvPr id="202"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03"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04"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92" name="Group 191"/>
            <p:cNvGrpSpPr/>
            <p:nvPr/>
          </p:nvGrpSpPr>
          <p:grpSpPr>
            <a:xfrm>
              <a:off x="3481452" y="1169297"/>
              <a:ext cx="802744" cy="354703"/>
              <a:chOff x="3481452" y="1169297"/>
              <a:chExt cx="802744" cy="354703"/>
            </a:xfrm>
          </p:grpSpPr>
          <p:sp>
            <p:nvSpPr>
              <p:cNvPr id="196"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97" name="Gruppieren 18"/>
              <p:cNvGrpSpPr>
                <a:grpSpLocks noChangeAspect="1"/>
              </p:cNvGrpSpPr>
              <p:nvPr/>
            </p:nvGrpSpPr>
            <p:grpSpPr>
              <a:xfrm>
                <a:off x="3701205" y="1219231"/>
                <a:ext cx="363238" cy="254834"/>
                <a:chOff x="5276852" y="3736975"/>
                <a:chExt cx="508000" cy="356394"/>
              </a:xfrm>
              <a:solidFill>
                <a:schemeClr val="bg1"/>
              </a:solidFill>
            </p:grpSpPr>
            <p:sp>
              <p:nvSpPr>
                <p:cNvPr id="198"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99"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93" name="Group 192"/>
            <p:cNvGrpSpPr/>
            <p:nvPr/>
          </p:nvGrpSpPr>
          <p:grpSpPr>
            <a:xfrm>
              <a:off x="4859804" y="1169297"/>
              <a:ext cx="802744" cy="354703"/>
              <a:chOff x="4859804" y="1169297"/>
              <a:chExt cx="802744" cy="354703"/>
            </a:xfrm>
          </p:grpSpPr>
          <p:sp>
            <p:nvSpPr>
              <p:cNvPr id="194"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95"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05"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9</a:t>
            </a:r>
          </a:p>
        </p:txBody>
      </p:sp>
      <p:pic>
        <p:nvPicPr>
          <p:cNvPr id="29" name="Picture 5" descr="C:\Users\Public\Documents\ELFF\ELFF logo.jpg">
            <a:extLst>
              <a:ext uri="{FF2B5EF4-FFF2-40B4-BE49-F238E27FC236}">
                <a16:creationId xmlns:a16="http://schemas.microsoft.com/office/drawing/2014/main" id="{71729B79-272F-4E97-A7D4-B9562C0722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30" name="Arrow: Down 29">
            <a:extLst>
              <a:ext uri="{FF2B5EF4-FFF2-40B4-BE49-F238E27FC236}">
                <a16:creationId xmlns:a16="http://schemas.microsoft.com/office/drawing/2014/main" id="{5388BDCB-82E1-8369-8BE1-74D90E198B59}"/>
              </a:ext>
            </a:extLst>
          </p:cNvPr>
          <p:cNvSpPr/>
          <p:nvPr/>
        </p:nvSpPr>
        <p:spPr>
          <a:xfrm>
            <a:off x="7100754" y="5149414"/>
            <a:ext cx="146029" cy="82296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184794B-A933-5DD6-5908-2CB2A270524A}"/>
              </a:ext>
            </a:extLst>
          </p:cNvPr>
          <p:cNvSpPr txBox="1"/>
          <p:nvPr/>
        </p:nvSpPr>
        <p:spPr>
          <a:xfrm>
            <a:off x="320040" y="1600200"/>
            <a:ext cx="57668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Business Investment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Real Nonresidential Fixed Investment, % Change from Prior Quarter</a:t>
            </a:r>
          </a:p>
        </p:txBody>
      </p:sp>
      <p:sp>
        <p:nvSpPr>
          <p:cNvPr id="3" name="TextBox 2">
            <a:extLst>
              <a:ext uri="{FF2B5EF4-FFF2-40B4-BE49-F238E27FC236}">
                <a16:creationId xmlns:a16="http://schemas.microsoft.com/office/drawing/2014/main" id="{A50EF88D-81C5-661D-4E0D-2A66B777EEF6}"/>
              </a:ext>
            </a:extLst>
          </p:cNvPr>
          <p:cNvSpPr txBox="1"/>
          <p:nvPr/>
        </p:nvSpPr>
        <p:spPr>
          <a:xfrm rot="5400000">
            <a:off x="6469509" y="4971368"/>
            <a:ext cx="628864" cy="246221"/>
          </a:xfrm>
          <a:prstGeom prst="rect">
            <a:avLst/>
          </a:prstGeom>
          <a:noFill/>
        </p:spPr>
        <p:txBody>
          <a:bodyPr wrap="square" rtlCol="0">
            <a:spAutoFit/>
          </a:bodyPr>
          <a:lstStyle/>
          <a:p>
            <a:pPr algn="r"/>
            <a:r>
              <a:rPr lang="en-US" sz="1000" b="1" dirty="0">
                <a:solidFill>
                  <a:schemeClr val="bg1"/>
                </a:solidFill>
              </a:rPr>
              <a:t>-29.4%</a:t>
            </a:r>
          </a:p>
        </p:txBody>
      </p:sp>
      <p:sp>
        <p:nvSpPr>
          <p:cNvPr id="5" name="Text Placeholder 4">
            <a:extLst>
              <a:ext uri="{FF2B5EF4-FFF2-40B4-BE49-F238E27FC236}">
                <a16:creationId xmlns:a16="http://schemas.microsoft.com/office/drawing/2014/main" id="{20A59426-3DEE-DE42-3188-C9DA9BB73CC2}"/>
              </a:ext>
            </a:extLst>
          </p:cNvPr>
          <p:cNvSpPr txBox="1">
            <a:spLocks/>
          </p:cNvSpPr>
          <p:nvPr/>
        </p:nvSpPr>
        <p:spPr>
          <a:xfrm>
            <a:off x="253917" y="6606664"/>
            <a:ext cx="8377238" cy="104818"/>
          </a:xfrm>
          <a:prstGeom prst="rect">
            <a:avLst/>
          </a:prstGeom>
        </p:spPr>
        <p:txBody>
          <a:bodyPr/>
          <a:lstStyle>
            <a:lvl1pPr marL="342900" indent="-342900" algn="l" rtl="0" eaLnBrk="0" fontAlgn="base" hangingPunct="0">
              <a:spcBef>
                <a:spcPct val="20000"/>
              </a:spcBef>
              <a:spcAft>
                <a:spcPct val="0"/>
              </a:spcAft>
              <a:buBlip>
                <a:blip r:embed="rId5"/>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U.S. Bureau of Economic Analysis</a:t>
            </a:r>
          </a:p>
        </p:txBody>
      </p:sp>
      <p:sp>
        <p:nvSpPr>
          <p:cNvPr id="6" name="Arrow: Down 5">
            <a:extLst>
              <a:ext uri="{FF2B5EF4-FFF2-40B4-BE49-F238E27FC236}">
                <a16:creationId xmlns:a16="http://schemas.microsoft.com/office/drawing/2014/main" id="{A76DC85F-7116-B2F9-B8CF-93A0E3B6FC58}"/>
              </a:ext>
            </a:extLst>
          </p:cNvPr>
          <p:cNvSpPr/>
          <p:nvPr/>
        </p:nvSpPr>
        <p:spPr>
          <a:xfrm>
            <a:off x="5576588" y="4917480"/>
            <a:ext cx="121282" cy="1012681"/>
          </a:xfrm>
          <a:prstGeom prst="down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7" name="Speech Bubble: Rectangle 6">
            <a:extLst>
              <a:ext uri="{FF2B5EF4-FFF2-40B4-BE49-F238E27FC236}">
                <a16:creationId xmlns:a16="http://schemas.microsoft.com/office/drawing/2014/main" id="{632A7DE1-7E81-24AC-EF5E-80A8D4305810}"/>
              </a:ext>
            </a:extLst>
          </p:cNvPr>
          <p:cNvSpPr>
            <a:spLocks noChangeAspect="1"/>
          </p:cNvSpPr>
          <p:nvPr/>
        </p:nvSpPr>
        <p:spPr>
          <a:xfrm>
            <a:off x="5773716" y="5554813"/>
            <a:ext cx="659782" cy="303156"/>
          </a:xfrm>
          <a:prstGeom prst="wedgeRectCallout">
            <a:avLst>
              <a:gd name="adj1" fmla="val -75764"/>
              <a:gd name="adj2" fmla="val 171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cs typeface="Calibri" panose="020F0502020204030204" pitchFamily="34" charset="0"/>
              </a:rPr>
              <a:t>-28.5%</a:t>
            </a:r>
          </a:p>
        </p:txBody>
      </p:sp>
    </p:spTree>
    <p:extLst>
      <p:ext uri="{BB962C8B-B14F-4D97-AF65-F5344CB8AC3E}">
        <p14:creationId xmlns:p14="http://schemas.microsoft.com/office/powerpoint/2010/main" val="3166701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3B7563AE-FE62-A1FF-3113-B4BAC10B1214}"/>
              </a:ext>
            </a:extLst>
          </p:cNvPr>
          <p:cNvGrpSpPr/>
          <p:nvPr/>
        </p:nvGrpSpPr>
        <p:grpSpPr>
          <a:xfrm>
            <a:off x="2282006" y="2343955"/>
            <a:ext cx="4267777" cy="4128868"/>
            <a:chOff x="2710539" y="2531305"/>
            <a:chExt cx="3585088" cy="3539927"/>
          </a:xfrm>
        </p:grpSpPr>
        <p:sp>
          <p:nvSpPr>
            <p:cNvPr id="3" name="Title 1">
              <a:extLst>
                <a:ext uri="{FF2B5EF4-FFF2-40B4-BE49-F238E27FC236}">
                  <a16:creationId xmlns:a16="http://schemas.microsoft.com/office/drawing/2014/main" id="{7C8DA56D-03A4-6F9E-2280-CB2E11D679D1}"/>
                </a:ext>
              </a:extLst>
            </p:cNvPr>
            <p:cNvSpPr txBox="1">
              <a:spLocks/>
            </p:cNvSpPr>
            <p:nvPr/>
          </p:nvSpPr>
          <p:spPr bwMode="auto">
            <a:xfrm>
              <a:off x="4744205" y="2531305"/>
              <a:ext cx="1320609" cy="242502"/>
            </a:xfrm>
            <a:prstGeom prst="rect">
              <a:avLst/>
            </a:prstGeom>
            <a:solidFill>
              <a:sysClr val="window" lastClr="FFFFFF">
                <a:lumMod val="95000"/>
              </a:sysClr>
            </a:solidFill>
            <a:ln w="9525">
              <a:noFill/>
              <a:miter lim="800000"/>
              <a:headEnd/>
              <a:tailEnd/>
            </a:ln>
          </p:spPr>
          <p:txBody>
            <a:bodyPr vert="horz" wrap="square" lIns="0" tIns="91440" rIns="0" bIns="0" numCol="1" anchor="ctr" anchorCtr="0" compatLnSpc="1">
              <a:prstTxWarp prst="textNoShape">
                <a:avLst/>
              </a:prstTxWarp>
            </a:bodyPr>
            <a:lstStyle>
              <a:lvl1pPr algn="l" rtl="0" eaLnBrk="0" fontAlgn="base" hangingPunct="0">
                <a:spcBef>
                  <a:spcPct val="0"/>
                </a:spcBef>
                <a:spcAft>
                  <a:spcPct val="0"/>
                </a:spcAft>
                <a:defRPr sz="2200" kern="1200" baseline="0">
                  <a:solidFill>
                    <a:schemeClr val="bg1"/>
                  </a:solidFill>
                  <a:latin typeface="+mn-lt"/>
                  <a:ea typeface="+mj-ea"/>
                  <a:cs typeface="+mj-cs"/>
                </a:defRPr>
              </a:lvl1pPr>
              <a:lvl2pPr algn="l" rtl="0" eaLnBrk="0" fontAlgn="base" hangingPunct="0">
                <a:spcBef>
                  <a:spcPct val="0"/>
                </a:spcBef>
                <a:spcAft>
                  <a:spcPct val="0"/>
                </a:spcAft>
                <a:defRPr sz="2700">
                  <a:solidFill>
                    <a:srgbClr val="0B1E59"/>
                  </a:solidFill>
                  <a:latin typeface="Century Schoolbook" pitchFamily="18" charset="0"/>
                </a:defRPr>
              </a:lvl2pPr>
              <a:lvl3pPr algn="l" rtl="0" eaLnBrk="0" fontAlgn="base" hangingPunct="0">
                <a:spcBef>
                  <a:spcPct val="0"/>
                </a:spcBef>
                <a:spcAft>
                  <a:spcPct val="0"/>
                </a:spcAft>
                <a:defRPr sz="2700">
                  <a:solidFill>
                    <a:srgbClr val="0B1E59"/>
                  </a:solidFill>
                  <a:latin typeface="Century Schoolbook" pitchFamily="18" charset="0"/>
                </a:defRPr>
              </a:lvl3pPr>
              <a:lvl4pPr algn="l" rtl="0" eaLnBrk="0" fontAlgn="base" hangingPunct="0">
                <a:spcBef>
                  <a:spcPct val="0"/>
                </a:spcBef>
                <a:spcAft>
                  <a:spcPct val="0"/>
                </a:spcAft>
                <a:defRPr sz="2700">
                  <a:solidFill>
                    <a:srgbClr val="0B1E59"/>
                  </a:solidFill>
                  <a:latin typeface="Century Schoolbook" pitchFamily="18" charset="0"/>
                </a:defRPr>
              </a:lvl4pPr>
              <a:lvl5pPr algn="l" rtl="0" eaLnBrk="0" fontAlgn="base" hangingPunct="0">
                <a:spcBef>
                  <a:spcPct val="0"/>
                </a:spcBef>
                <a:spcAft>
                  <a:spcPct val="0"/>
                </a:spcAft>
                <a:defRPr sz="2700">
                  <a:solidFill>
                    <a:srgbClr val="0B1E59"/>
                  </a:solidFill>
                  <a:latin typeface="Century Schoolbook" pitchFamily="18" charset="0"/>
                </a:defRPr>
              </a:lvl5pPr>
              <a:lvl6pPr marL="509400" algn="l" rtl="0" fontAlgn="base">
                <a:spcBef>
                  <a:spcPct val="0"/>
                </a:spcBef>
                <a:spcAft>
                  <a:spcPct val="0"/>
                </a:spcAft>
                <a:defRPr sz="2700">
                  <a:solidFill>
                    <a:srgbClr val="0B1E59"/>
                  </a:solidFill>
                  <a:latin typeface="Century Schoolbook" pitchFamily="18" charset="0"/>
                </a:defRPr>
              </a:lvl6pPr>
              <a:lvl7pPr marL="1018799" algn="l" rtl="0" fontAlgn="base">
                <a:spcBef>
                  <a:spcPct val="0"/>
                </a:spcBef>
                <a:spcAft>
                  <a:spcPct val="0"/>
                </a:spcAft>
                <a:defRPr sz="2700">
                  <a:solidFill>
                    <a:srgbClr val="0B1E59"/>
                  </a:solidFill>
                  <a:latin typeface="Century Schoolbook" pitchFamily="18" charset="0"/>
                </a:defRPr>
              </a:lvl7pPr>
              <a:lvl8pPr marL="1528199" algn="l" rtl="0" fontAlgn="base">
                <a:spcBef>
                  <a:spcPct val="0"/>
                </a:spcBef>
                <a:spcAft>
                  <a:spcPct val="0"/>
                </a:spcAft>
                <a:defRPr sz="2700">
                  <a:solidFill>
                    <a:srgbClr val="0B1E59"/>
                  </a:solidFill>
                  <a:latin typeface="Century Schoolbook" pitchFamily="18" charset="0"/>
                </a:defRPr>
              </a:lvl8pPr>
              <a:lvl9pPr marL="2037598" algn="l" rtl="0" fontAlgn="base">
                <a:spcBef>
                  <a:spcPct val="0"/>
                </a:spcBef>
                <a:spcAft>
                  <a:spcPct val="0"/>
                </a:spcAft>
                <a:defRPr sz="2700">
                  <a:solidFill>
                    <a:srgbClr val="0B1E59"/>
                  </a:solidFill>
                  <a:latin typeface="Century Schoolbook" pitchFamily="18" charset="0"/>
                </a:defRPr>
              </a:lvl9pPr>
            </a:lstStyle>
            <a:p>
              <a:pPr marL="0" marR="0" lvl="0" indent="0" algn="ctr" defTabSz="1018824" rtl="0" eaLnBrk="0" fontAlgn="base" latinLnBrk="0" hangingPunct="0">
                <a:lnSpc>
                  <a:spcPct val="0"/>
                </a:lnSpc>
                <a:spcBef>
                  <a:spcPct val="0"/>
                </a:spcBef>
                <a:spcAft>
                  <a:spcPct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Lucida Sans" panose="020B0602030504020204" pitchFamily="34" charset="0"/>
                  <a:cs typeface="Arial"/>
                </a:rPr>
                <a:t>Expanding / Thriving</a:t>
              </a:r>
            </a:p>
          </p:txBody>
        </p:sp>
        <p:graphicFrame>
          <p:nvGraphicFramePr>
            <p:cNvPr id="4" name="Chart 3">
              <a:extLst>
                <a:ext uri="{FF2B5EF4-FFF2-40B4-BE49-F238E27FC236}">
                  <a16:creationId xmlns:a16="http://schemas.microsoft.com/office/drawing/2014/main" id="{9AB50BAE-7427-EA58-8DC4-D429AFB65AF0}"/>
                </a:ext>
              </a:extLst>
            </p:cNvPr>
            <p:cNvGraphicFramePr/>
            <p:nvPr>
              <p:extLst>
                <p:ext uri="{D42A27DB-BD31-4B8C-83A1-F6EECF244321}">
                  <p14:modId xmlns:p14="http://schemas.microsoft.com/office/powerpoint/2010/main" val="2141592787"/>
                </p:ext>
              </p:extLst>
            </p:nvPr>
          </p:nvGraphicFramePr>
          <p:xfrm>
            <a:off x="2810492" y="2711909"/>
            <a:ext cx="3448805" cy="3034942"/>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52D29831-3040-E909-7F56-81D42070A31A}"/>
                </a:ext>
              </a:extLst>
            </p:cNvPr>
            <p:cNvSpPr txBox="1">
              <a:spLocks/>
            </p:cNvSpPr>
            <p:nvPr/>
          </p:nvSpPr>
          <p:spPr bwMode="auto">
            <a:xfrm>
              <a:off x="3226634" y="2531305"/>
              <a:ext cx="1320609" cy="240596"/>
            </a:xfrm>
            <a:prstGeom prst="rect">
              <a:avLst/>
            </a:prstGeom>
            <a:solidFill>
              <a:sysClr val="window" lastClr="FFFFFF">
                <a:lumMod val="95000"/>
              </a:sysClr>
            </a:solidFill>
            <a:ln w="9525">
              <a:noFill/>
              <a:miter lim="800000"/>
              <a:headEnd/>
              <a:tailEnd/>
            </a:ln>
          </p:spPr>
          <p:txBody>
            <a:bodyPr vert="horz" wrap="square" lIns="0" tIns="91440" rIns="0" bIns="0" numCol="1" anchor="ctr" anchorCtr="0" compatLnSpc="1">
              <a:prstTxWarp prst="textNoShape">
                <a:avLst/>
              </a:prstTxWarp>
            </a:bodyPr>
            <a:lstStyle>
              <a:lvl1pPr algn="l" rtl="0" eaLnBrk="0" fontAlgn="base" hangingPunct="0">
                <a:spcBef>
                  <a:spcPct val="0"/>
                </a:spcBef>
                <a:spcAft>
                  <a:spcPct val="0"/>
                </a:spcAft>
                <a:defRPr sz="2200" kern="1200" baseline="0">
                  <a:solidFill>
                    <a:schemeClr val="bg1"/>
                  </a:solidFill>
                  <a:latin typeface="+mn-lt"/>
                  <a:ea typeface="+mj-ea"/>
                  <a:cs typeface="+mj-cs"/>
                </a:defRPr>
              </a:lvl1pPr>
              <a:lvl2pPr algn="l" rtl="0" eaLnBrk="0" fontAlgn="base" hangingPunct="0">
                <a:spcBef>
                  <a:spcPct val="0"/>
                </a:spcBef>
                <a:spcAft>
                  <a:spcPct val="0"/>
                </a:spcAft>
                <a:defRPr sz="2700">
                  <a:solidFill>
                    <a:srgbClr val="0B1E59"/>
                  </a:solidFill>
                  <a:latin typeface="Century Schoolbook" pitchFamily="18" charset="0"/>
                </a:defRPr>
              </a:lvl2pPr>
              <a:lvl3pPr algn="l" rtl="0" eaLnBrk="0" fontAlgn="base" hangingPunct="0">
                <a:spcBef>
                  <a:spcPct val="0"/>
                </a:spcBef>
                <a:spcAft>
                  <a:spcPct val="0"/>
                </a:spcAft>
                <a:defRPr sz="2700">
                  <a:solidFill>
                    <a:srgbClr val="0B1E59"/>
                  </a:solidFill>
                  <a:latin typeface="Century Schoolbook" pitchFamily="18" charset="0"/>
                </a:defRPr>
              </a:lvl3pPr>
              <a:lvl4pPr algn="l" rtl="0" eaLnBrk="0" fontAlgn="base" hangingPunct="0">
                <a:spcBef>
                  <a:spcPct val="0"/>
                </a:spcBef>
                <a:spcAft>
                  <a:spcPct val="0"/>
                </a:spcAft>
                <a:defRPr sz="2700">
                  <a:solidFill>
                    <a:srgbClr val="0B1E59"/>
                  </a:solidFill>
                  <a:latin typeface="Century Schoolbook" pitchFamily="18" charset="0"/>
                </a:defRPr>
              </a:lvl4pPr>
              <a:lvl5pPr algn="l" rtl="0" eaLnBrk="0" fontAlgn="base" hangingPunct="0">
                <a:spcBef>
                  <a:spcPct val="0"/>
                </a:spcBef>
                <a:spcAft>
                  <a:spcPct val="0"/>
                </a:spcAft>
                <a:defRPr sz="2700">
                  <a:solidFill>
                    <a:srgbClr val="0B1E59"/>
                  </a:solidFill>
                  <a:latin typeface="Century Schoolbook" pitchFamily="18" charset="0"/>
                </a:defRPr>
              </a:lvl5pPr>
              <a:lvl6pPr marL="509400" algn="l" rtl="0" fontAlgn="base">
                <a:spcBef>
                  <a:spcPct val="0"/>
                </a:spcBef>
                <a:spcAft>
                  <a:spcPct val="0"/>
                </a:spcAft>
                <a:defRPr sz="2700">
                  <a:solidFill>
                    <a:srgbClr val="0B1E59"/>
                  </a:solidFill>
                  <a:latin typeface="Century Schoolbook" pitchFamily="18" charset="0"/>
                </a:defRPr>
              </a:lvl6pPr>
              <a:lvl7pPr marL="1018799" algn="l" rtl="0" fontAlgn="base">
                <a:spcBef>
                  <a:spcPct val="0"/>
                </a:spcBef>
                <a:spcAft>
                  <a:spcPct val="0"/>
                </a:spcAft>
                <a:defRPr sz="2700">
                  <a:solidFill>
                    <a:srgbClr val="0B1E59"/>
                  </a:solidFill>
                  <a:latin typeface="Century Schoolbook" pitchFamily="18" charset="0"/>
                </a:defRPr>
              </a:lvl7pPr>
              <a:lvl8pPr marL="1528199" algn="l" rtl="0" fontAlgn="base">
                <a:spcBef>
                  <a:spcPct val="0"/>
                </a:spcBef>
                <a:spcAft>
                  <a:spcPct val="0"/>
                </a:spcAft>
                <a:defRPr sz="2700">
                  <a:solidFill>
                    <a:srgbClr val="0B1E59"/>
                  </a:solidFill>
                  <a:latin typeface="Century Schoolbook" pitchFamily="18" charset="0"/>
                </a:defRPr>
              </a:lvl8pPr>
              <a:lvl9pPr marL="2037598" algn="l" rtl="0" fontAlgn="base">
                <a:spcBef>
                  <a:spcPct val="0"/>
                </a:spcBef>
                <a:spcAft>
                  <a:spcPct val="0"/>
                </a:spcAft>
                <a:defRPr sz="2700">
                  <a:solidFill>
                    <a:srgbClr val="0B1E59"/>
                  </a:solidFill>
                  <a:latin typeface="Century Schoolbook" pitchFamily="18" charset="0"/>
                </a:defRPr>
              </a:lvl9pPr>
            </a:lstStyle>
            <a:p>
              <a:pPr marL="0" marR="0" lvl="0" indent="0" algn="ctr" defTabSz="1018824" rtl="0" eaLnBrk="0" fontAlgn="base" latinLnBrk="0" hangingPunct="0">
                <a:lnSpc>
                  <a:spcPct val="0"/>
                </a:lnSpc>
                <a:spcBef>
                  <a:spcPct val="0"/>
                </a:spcBef>
                <a:spcAft>
                  <a:spcPct val="0"/>
                </a:spcAft>
                <a:buClrTx/>
                <a:buSzTx/>
                <a:buFontTx/>
                <a:buNone/>
                <a:tabLst/>
                <a:defRPr/>
              </a:pPr>
              <a:r>
                <a:rPr lang="en-US" sz="800" b="1" dirty="0">
                  <a:solidFill>
                    <a:schemeClr val="accent1"/>
                  </a:solidFill>
                  <a:latin typeface="Lucida Sans" panose="020B0602030504020204" pitchFamily="34" charset="0"/>
                  <a:cs typeface="Arial"/>
                </a:rPr>
                <a:t>Peaking / Slowing</a:t>
              </a:r>
              <a:endParaRPr kumimoji="0" lang="en-US" sz="800" b="1" i="0" u="none" strike="noStrike" kern="1200" cap="none" spc="0" normalizeH="0" baseline="0" noProof="0" dirty="0">
                <a:ln>
                  <a:noFill/>
                </a:ln>
                <a:solidFill>
                  <a:schemeClr val="accent1"/>
                </a:solidFill>
                <a:effectLst/>
                <a:uLnTx/>
                <a:uFillTx/>
                <a:latin typeface="Lucida Sans" panose="020B0602030504020204" pitchFamily="34" charset="0"/>
                <a:cs typeface="Arial"/>
              </a:endParaRPr>
            </a:p>
          </p:txBody>
        </p:sp>
        <p:grpSp>
          <p:nvGrpSpPr>
            <p:cNvPr id="7" name="Group 6">
              <a:extLst>
                <a:ext uri="{FF2B5EF4-FFF2-40B4-BE49-F238E27FC236}">
                  <a16:creationId xmlns:a16="http://schemas.microsoft.com/office/drawing/2014/main" id="{50503792-CB3A-DFBF-7DA0-CCE636510813}"/>
                </a:ext>
              </a:extLst>
            </p:cNvPr>
            <p:cNvGrpSpPr/>
            <p:nvPr/>
          </p:nvGrpSpPr>
          <p:grpSpPr>
            <a:xfrm rot="16200000">
              <a:off x="1542841" y="3913024"/>
              <a:ext cx="2779011" cy="443616"/>
              <a:chOff x="546200" y="4215757"/>
              <a:chExt cx="2898526" cy="462692"/>
            </a:xfrm>
          </p:grpSpPr>
          <p:sp>
            <p:nvSpPr>
              <p:cNvPr id="8" name="TextBox 7">
                <a:extLst>
                  <a:ext uri="{FF2B5EF4-FFF2-40B4-BE49-F238E27FC236}">
                    <a16:creationId xmlns:a16="http://schemas.microsoft.com/office/drawing/2014/main" id="{17C49F92-54AF-63BC-B03B-560C38965720}"/>
                  </a:ext>
                </a:extLst>
              </p:cNvPr>
              <p:cNvSpPr txBox="1"/>
              <p:nvPr/>
            </p:nvSpPr>
            <p:spPr>
              <a:xfrm>
                <a:off x="704850" y="4215757"/>
                <a:ext cx="2667001" cy="240758"/>
              </a:xfrm>
              <a:prstGeom prst="rect">
                <a:avLst/>
              </a:prstGeom>
              <a:noFill/>
            </p:spPr>
            <p:txBody>
              <a:bodyPr wrap="square" rtlCol="0">
                <a:spAutoFit/>
              </a:bodyPr>
              <a:lstStyle/>
              <a:p>
                <a:pPr marL="0" marR="0" lvl="0" indent="0" algn="ctr" defTabSz="1018824" eaLnBrk="1" fontAlgn="auto" latinLnBrk="0" hangingPunct="1">
                  <a:lnSpc>
                    <a:spcPct val="100000"/>
                  </a:lnSpc>
                  <a:spcBef>
                    <a:spcPts val="0"/>
                  </a:spcBef>
                  <a:spcAft>
                    <a:spcPts val="0"/>
                  </a:spcAft>
                  <a:buClrTx/>
                  <a:buSzTx/>
                  <a:buFontTx/>
                  <a:buNone/>
                  <a:tabLst/>
                  <a:defRPr/>
                </a:pPr>
                <a:r>
                  <a:rPr kumimoji="0" lang="en-US" sz="900" b="0" u="none" strike="noStrike" kern="0" cap="none" spc="0" normalizeH="0" baseline="0" noProof="0" dirty="0">
                    <a:ln>
                      <a:noFill/>
                    </a:ln>
                    <a:effectLst/>
                    <a:uLnTx/>
                    <a:uFillTx/>
                    <a:latin typeface="Lucida Sans" panose="020B0602030504020204" pitchFamily="34" charset="0"/>
                    <a:cs typeface="Arial"/>
                  </a:rPr>
                  <a:t>Historical Strength</a:t>
                </a:r>
              </a:p>
            </p:txBody>
          </p:sp>
          <p:sp>
            <p:nvSpPr>
              <p:cNvPr id="9" name="TextBox 8">
                <a:extLst>
                  <a:ext uri="{FF2B5EF4-FFF2-40B4-BE49-F238E27FC236}">
                    <a16:creationId xmlns:a16="http://schemas.microsoft.com/office/drawing/2014/main" id="{DC044703-D61C-2A9C-782F-F7BCD4A49BF2}"/>
                  </a:ext>
                </a:extLst>
              </p:cNvPr>
              <p:cNvSpPr txBox="1"/>
              <p:nvPr/>
            </p:nvSpPr>
            <p:spPr>
              <a:xfrm>
                <a:off x="1093150" y="4383215"/>
                <a:ext cx="914401" cy="224708"/>
              </a:xfrm>
              <a:prstGeom prst="rect">
                <a:avLst/>
              </a:prstGeom>
              <a:noFill/>
            </p:spPr>
            <p:txBody>
              <a:bodyPr wrap="square" rtlCol="0">
                <a:spAutoFit/>
              </a:bodyPr>
              <a:lstStyle/>
              <a:p>
                <a:pPr marL="0" marR="0" lvl="0" indent="0" algn="ctr" defTabSz="1018824" eaLnBrk="1" fontAlgn="auto" latinLnBrk="0" hangingPunct="1">
                  <a:lnSpc>
                    <a:spcPct val="100000"/>
                  </a:lnSpc>
                  <a:spcBef>
                    <a:spcPts val="0"/>
                  </a:spcBef>
                  <a:spcAft>
                    <a:spcPts val="0"/>
                  </a:spcAft>
                  <a:buClrTx/>
                  <a:buSzTx/>
                  <a:buFontTx/>
                  <a:buNone/>
                  <a:tabLst/>
                  <a:defRPr/>
                </a:pPr>
                <a:r>
                  <a:rPr kumimoji="0" lang="en-US" sz="750" b="0" i="1" u="none" strike="noStrike" kern="0" cap="none" spc="0" normalizeH="0" baseline="0" noProof="0" dirty="0">
                    <a:ln>
                      <a:noFill/>
                    </a:ln>
                    <a:effectLst/>
                    <a:uLnTx/>
                    <a:uFillTx/>
                    <a:latin typeface="Lucida Sans" panose="020B0602030504020204" pitchFamily="34" charset="0"/>
                    <a:cs typeface="Arial"/>
                  </a:rPr>
                  <a:t>Weak</a:t>
                </a:r>
              </a:p>
            </p:txBody>
          </p:sp>
          <p:sp>
            <p:nvSpPr>
              <p:cNvPr id="10" name="TextBox 9">
                <a:extLst>
                  <a:ext uri="{FF2B5EF4-FFF2-40B4-BE49-F238E27FC236}">
                    <a16:creationId xmlns:a16="http://schemas.microsoft.com/office/drawing/2014/main" id="{AF91912E-D6B1-1E14-4C1F-6377AFA79939}"/>
                  </a:ext>
                </a:extLst>
              </p:cNvPr>
              <p:cNvSpPr txBox="1"/>
              <p:nvPr/>
            </p:nvSpPr>
            <p:spPr>
              <a:xfrm>
                <a:off x="2060492" y="4387228"/>
                <a:ext cx="914401" cy="216682"/>
              </a:xfrm>
              <a:prstGeom prst="rect">
                <a:avLst/>
              </a:prstGeom>
              <a:noFill/>
            </p:spPr>
            <p:txBody>
              <a:bodyPr wrap="square" rtlCol="0">
                <a:spAutoFit/>
              </a:bodyPr>
              <a:lstStyle/>
              <a:p>
                <a:pPr marL="0" marR="0" lvl="0" indent="0" algn="ctr" defTabSz="1018824" eaLnBrk="1" fontAlgn="auto" latinLnBrk="0" hangingPunct="1">
                  <a:lnSpc>
                    <a:spcPct val="100000"/>
                  </a:lnSpc>
                  <a:spcBef>
                    <a:spcPts val="0"/>
                  </a:spcBef>
                  <a:spcAft>
                    <a:spcPts val="0"/>
                  </a:spcAft>
                  <a:buClrTx/>
                  <a:buSzTx/>
                  <a:buFontTx/>
                  <a:buNone/>
                  <a:tabLst/>
                  <a:defRPr/>
                </a:pPr>
                <a:r>
                  <a:rPr kumimoji="0" lang="en-US" sz="750" b="0" i="1" u="none" strike="noStrike" kern="0" cap="none" spc="0" normalizeH="0" baseline="0" noProof="0" dirty="0">
                    <a:ln>
                      <a:noFill/>
                    </a:ln>
                    <a:effectLst/>
                    <a:uLnTx/>
                    <a:uFillTx/>
                    <a:latin typeface="Lucida Sans" panose="020B0602030504020204" pitchFamily="34" charset="0"/>
                    <a:cs typeface="Arial"/>
                  </a:rPr>
                  <a:t>Strong</a:t>
                </a:r>
              </a:p>
            </p:txBody>
          </p:sp>
          <p:sp>
            <p:nvSpPr>
              <p:cNvPr id="11" name="TextBox 10">
                <a:extLst>
                  <a:ext uri="{FF2B5EF4-FFF2-40B4-BE49-F238E27FC236}">
                    <a16:creationId xmlns:a16="http://schemas.microsoft.com/office/drawing/2014/main" id="{3F514134-9363-BBBF-E182-F2B628D3538E}"/>
                  </a:ext>
                </a:extLst>
              </p:cNvPr>
              <p:cNvSpPr txBox="1"/>
              <p:nvPr/>
            </p:nvSpPr>
            <p:spPr>
              <a:xfrm rot="5400000">
                <a:off x="475675" y="4383214"/>
                <a:ext cx="365760" cy="224709"/>
              </a:xfrm>
              <a:prstGeom prst="rect">
                <a:avLst/>
              </a:prstGeom>
              <a:noFill/>
            </p:spPr>
            <p:txBody>
              <a:bodyPr wrap="square" rtlCol="0">
                <a:spAutoFit/>
              </a:bodyPr>
              <a:lstStyle/>
              <a:p>
                <a:pPr marL="0" marR="0" lvl="0" indent="0" algn="ctr" defTabSz="1018824"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effectLst/>
                    <a:uLnTx/>
                    <a:uFillTx/>
                    <a:latin typeface="Lucida Sans" panose="020B0602030504020204" pitchFamily="34" charset="0"/>
                    <a:cs typeface="Arial"/>
                  </a:rPr>
                  <a:t>0</a:t>
                </a:r>
              </a:p>
            </p:txBody>
          </p:sp>
          <p:sp>
            <p:nvSpPr>
              <p:cNvPr id="12" name="TextBox 11">
                <a:extLst>
                  <a:ext uri="{FF2B5EF4-FFF2-40B4-BE49-F238E27FC236}">
                    <a16:creationId xmlns:a16="http://schemas.microsoft.com/office/drawing/2014/main" id="{4B6810B6-241F-D0C1-94DE-1582BC856015}"/>
                  </a:ext>
                </a:extLst>
              </p:cNvPr>
              <p:cNvSpPr txBox="1"/>
              <p:nvPr/>
            </p:nvSpPr>
            <p:spPr>
              <a:xfrm rot="5400000">
                <a:off x="3149492" y="4383213"/>
                <a:ext cx="365760" cy="224709"/>
              </a:xfrm>
              <a:prstGeom prst="rect">
                <a:avLst/>
              </a:prstGeom>
              <a:noFill/>
            </p:spPr>
            <p:txBody>
              <a:bodyPr wrap="square" rtlCol="0">
                <a:spAutoFit/>
              </a:bodyPr>
              <a:lstStyle/>
              <a:p>
                <a:pPr marL="0" marR="0" lvl="0" indent="0" algn="ctr" defTabSz="1018824"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effectLst/>
                    <a:uLnTx/>
                    <a:uFillTx/>
                    <a:latin typeface="Lucida Sans" panose="020B0602030504020204" pitchFamily="34" charset="0"/>
                    <a:cs typeface="Arial"/>
                  </a:rPr>
                  <a:t>10</a:t>
                </a:r>
              </a:p>
            </p:txBody>
          </p:sp>
          <p:cxnSp>
            <p:nvCxnSpPr>
              <p:cNvPr id="13" name="Straight Arrow Connector 12">
                <a:extLst>
                  <a:ext uri="{FF2B5EF4-FFF2-40B4-BE49-F238E27FC236}">
                    <a16:creationId xmlns:a16="http://schemas.microsoft.com/office/drawing/2014/main" id="{BF181C7F-D813-F76C-5565-7C40C7B18E7D}"/>
                  </a:ext>
                </a:extLst>
              </p:cNvPr>
              <p:cNvCxnSpPr/>
              <p:nvPr/>
            </p:nvCxnSpPr>
            <p:spPr>
              <a:xfrm rot="10800000">
                <a:off x="772826" y="4494776"/>
                <a:ext cx="548640" cy="1588"/>
              </a:xfrm>
              <a:prstGeom prst="straightConnector1">
                <a:avLst/>
              </a:prstGeom>
              <a:noFill/>
              <a:ln w="9525" cap="flat" cmpd="sng" algn="ctr">
                <a:solidFill>
                  <a:sysClr val="window" lastClr="FFFFFF">
                    <a:lumMod val="50000"/>
                  </a:sysClr>
                </a:solidFill>
                <a:prstDash val="solid"/>
                <a:headEnd type="none"/>
                <a:tailEnd type="triangle" w="sm" len="sm"/>
              </a:ln>
              <a:effectLst/>
            </p:spPr>
          </p:cxnSp>
          <p:cxnSp>
            <p:nvCxnSpPr>
              <p:cNvPr id="14" name="Straight Arrow Connector 13">
                <a:extLst>
                  <a:ext uri="{FF2B5EF4-FFF2-40B4-BE49-F238E27FC236}">
                    <a16:creationId xmlns:a16="http://schemas.microsoft.com/office/drawing/2014/main" id="{1C5874A4-94B5-39C1-4569-109EA1B226B8}"/>
                  </a:ext>
                </a:extLst>
              </p:cNvPr>
              <p:cNvCxnSpPr/>
              <p:nvPr/>
            </p:nvCxnSpPr>
            <p:spPr>
              <a:xfrm flipV="1">
                <a:off x="2713380" y="4494775"/>
                <a:ext cx="548640" cy="1588"/>
              </a:xfrm>
              <a:prstGeom prst="straightConnector1">
                <a:avLst/>
              </a:prstGeom>
              <a:noFill/>
              <a:ln w="9525" cap="flat" cmpd="sng" algn="ctr">
                <a:solidFill>
                  <a:sysClr val="window" lastClr="FFFFFF">
                    <a:lumMod val="50000"/>
                  </a:sysClr>
                </a:solidFill>
                <a:prstDash val="solid"/>
                <a:headEnd type="none"/>
                <a:tailEnd type="triangle" w="sm" len="sm"/>
              </a:ln>
              <a:effectLst/>
            </p:spPr>
          </p:cxnSp>
        </p:grpSp>
        <p:grpSp>
          <p:nvGrpSpPr>
            <p:cNvPr id="15" name="Group 14">
              <a:extLst>
                <a:ext uri="{FF2B5EF4-FFF2-40B4-BE49-F238E27FC236}">
                  <a16:creationId xmlns:a16="http://schemas.microsoft.com/office/drawing/2014/main" id="{E22F6A50-55C1-FE28-1723-8254CA0AD5B4}"/>
                </a:ext>
              </a:extLst>
            </p:cNvPr>
            <p:cNvGrpSpPr/>
            <p:nvPr/>
          </p:nvGrpSpPr>
          <p:grpSpPr>
            <a:xfrm>
              <a:off x="3010442" y="5708302"/>
              <a:ext cx="3285185" cy="362930"/>
              <a:chOff x="323850" y="4387850"/>
              <a:chExt cx="3426460" cy="378538"/>
            </a:xfrm>
          </p:grpSpPr>
          <p:sp>
            <p:nvSpPr>
              <p:cNvPr id="16" name="TextBox 15">
                <a:extLst>
                  <a:ext uri="{FF2B5EF4-FFF2-40B4-BE49-F238E27FC236}">
                    <a16:creationId xmlns:a16="http://schemas.microsoft.com/office/drawing/2014/main" id="{EB5E6E1B-FA59-9568-585F-56EA2414F6D2}"/>
                  </a:ext>
                </a:extLst>
              </p:cNvPr>
              <p:cNvSpPr txBox="1"/>
              <p:nvPr/>
            </p:nvSpPr>
            <p:spPr>
              <a:xfrm>
                <a:off x="704850" y="4525629"/>
                <a:ext cx="2667000" cy="240759"/>
              </a:xfrm>
              <a:prstGeom prst="rect">
                <a:avLst/>
              </a:prstGeom>
              <a:noFill/>
            </p:spPr>
            <p:txBody>
              <a:bodyPr wrap="square" rtlCol="0">
                <a:spAutoFit/>
              </a:bodyPr>
              <a:lstStyle/>
              <a:p>
                <a:pPr marL="0" marR="0" lvl="0" indent="0" algn="ctr" defTabSz="1018824"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effectLst/>
                    <a:uLnTx/>
                    <a:uFillTx/>
                    <a:latin typeface="Lucida Sans" panose="020B0602030504020204" pitchFamily="34" charset="0"/>
                    <a:cs typeface="Arial"/>
                  </a:rPr>
                  <a:t>Recent Momentum</a:t>
                </a:r>
              </a:p>
            </p:txBody>
          </p:sp>
          <p:sp>
            <p:nvSpPr>
              <p:cNvPr id="17" name="TextBox 16">
                <a:extLst>
                  <a:ext uri="{FF2B5EF4-FFF2-40B4-BE49-F238E27FC236}">
                    <a16:creationId xmlns:a16="http://schemas.microsoft.com/office/drawing/2014/main" id="{EB262F08-294E-DCF7-0338-288000D86A03}"/>
                  </a:ext>
                </a:extLst>
              </p:cNvPr>
              <p:cNvSpPr txBox="1"/>
              <p:nvPr/>
            </p:nvSpPr>
            <p:spPr>
              <a:xfrm>
                <a:off x="958851" y="4387850"/>
                <a:ext cx="914400" cy="224709"/>
              </a:xfrm>
              <a:prstGeom prst="rect">
                <a:avLst/>
              </a:prstGeom>
              <a:noFill/>
            </p:spPr>
            <p:txBody>
              <a:bodyPr wrap="square" rtlCol="0">
                <a:spAutoFit/>
              </a:bodyPr>
              <a:lstStyle/>
              <a:p>
                <a:pPr marL="0" marR="0" lvl="0" indent="0" algn="ctr" defTabSz="1018824" eaLnBrk="1" fontAlgn="auto" latinLnBrk="0" hangingPunct="1">
                  <a:lnSpc>
                    <a:spcPct val="100000"/>
                  </a:lnSpc>
                  <a:spcBef>
                    <a:spcPts val="0"/>
                  </a:spcBef>
                  <a:spcAft>
                    <a:spcPts val="0"/>
                  </a:spcAft>
                  <a:buClrTx/>
                  <a:buSzTx/>
                  <a:buFontTx/>
                  <a:buNone/>
                  <a:tabLst/>
                  <a:defRPr/>
                </a:pPr>
                <a:r>
                  <a:rPr kumimoji="0" lang="en-US" sz="750" b="0" i="1" u="none" strike="noStrike" kern="0" cap="none" spc="0" normalizeH="0" baseline="0" noProof="0" dirty="0">
                    <a:ln>
                      <a:noFill/>
                    </a:ln>
                    <a:effectLst/>
                    <a:uLnTx/>
                    <a:uFillTx/>
                    <a:latin typeface="Lucida Sans" panose="020B0602030504020204" pitchFamily="34" charset="0"/>
                    <a:cs typeface="Arial"/>
                  </a:rPr>
                  <a:t>Decelerating</a:t>
                </a:r>
              </a:p>
            </p:txBody>
          </p:sp>
          <p:sp>
            <p:nvSpPr>
              <p:cNvPr id="18" name="TextBox 17">
                <a:extLst>
                  <a:ext uri="{FF2B5EF4-FFF2-40B4-BE49-F238E27FC236}">
                    <a16:creationId xmlns:a16="http://schemas.microsoft.com/office/drawing/2014/main" id="{F6440F66-704D-1290-CEF4-3E931CD6C7A2}"/>
                  </a:ext>
                </a:extLst>
              </p:cNvPr>
              <p:cNvSpPr txBox="1"/>
              <p:nvPr/>
            </p:nvSpPr>
            <p:spPr>
              <a:xfrm>
                <a:off x="2220936" y="4387850"/>
                <a:ext cx="914400" cy="224709"/>
              </a:xfrm>
              <a:prstGeom prst="rect">
                <a:avLst/>
              </a:prstGeom>
              <a:noFill/>
            </p:spPr>
            <p:txBody>
              <a:bodyPr wrap="square" rtlCol="0">
                <a:spAutoFit/>
              </a:bodyPr>
              <a:lstStyle/>
              <a:p>
                <a:pPr marL="0" marR="0" lvl="0" indent="0" algn="ctr" defTabSz="1018824" eaLnBrk="1" fontAlgn="auto" latinLnBrk="0" hangingPunct="1">
                  <a:lnSpc>
                    <a:spcPct val="100000"/>
                  </a:lnSpc>
                  <a:spcBef>
                    <a:spcPts val="0"/>
                  </a:spcBef>
                  <a:spcAft>
                    <a:spcPts val="0"/>
                  </a:spcAft>
                  <a:buClrTx/>
                  <a:buSzTx/>
                  <a:buFontTx/>
                  <a:buNone/>
                  <a:tabLst/>
                  <a:defRPr/>
                </a:pPr>
                <a:r>
                  <a:rPr kumimoji="0" lang="en-US" sz="750" b="0" i="1" u="none" strike="noStrike" kern="0" cap="none" spc="0" normalizeH="0" baseline="0" noProof="0" dirty="0">
                    <a:ln>
                      <a:noFill/>
                    </a:ln>
                    <a:effectLst/>
                    <a:uLnTx/>
                    <a:uFillTx/>
                    <a:latin typeface="Lucida Sans" panose="020B0602030504020204" pitchFamily="34" charset="0"/>
                    <a:cs typeface="Arial"/>
                  </a:rPr>
                  <a:t>Accelerating</a:t>
                </a:r>
              </a:p>
            </p:txBody>
          </p:sp>
          <p:sp>
            <p:nvSpPr>
              <p:cNvPr id="19" name="TextBox 18">
                <a:extLst>
                  <a:ext uri="{FF2B5EF4-FFF2-40B4-BE49-F238E27FC236}">
                    <a16:creationId xmlns:a16="http://schemas.microsoft.com/office/drawing/2014/main" id="{569BCADE-9EFA-AEE5-4224-4768465D07F1}"/>
                  </a:ext>
                </a:extLst>
              </p:cNvPr>
              <p:cNvSpPr txBox="1"/>
              <p:nvPr/>
            </p:nvSpPr>
            <p:spPr>
              <a:xfrm>
                <a:off x="323850" y="4387850"/>
                <a:ext cx="365759" cy="224709"/>
              </a:xfrm>
              <a:prstGeom prst="rect">
                <a:avLst/>
              </a:prstGeom>
              <a:noFill/>
            </p:spPr>
            <p:txBody>
              <a:bodyPr wrap="square" rtlCol="0">
                <a:spAutoFit/>
              </a:bodyPr>
              <a:lstStyle/>
              <a:p>
                <a:pPr marL="0" marR="0" lvl="0" indent="0" algn="ctr" defTabSz="1018824"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effectLst/>
                    <a:uLnTx/>
                    <a:uFillTx/>
                    <a:latin typeface="Lucida Sans" panose="020B0602030504020204" pitchFamily="34" charset="0"/>
                    <a:cs typeface="Arial"/>
                  </a:rPr>
                  <a:t>0</a:t>
                </a:r>
              </a:p>
            </p:txBody>
          </p:sp>
          <p:sp>
            <p:nvSpPr>
              <p:cNvPr id="20" name="TextBox 19">
                <a:extLst>
                  <a:ext uri="{FF2B5EF4-FFF2-40B4-BE49-F238E27FC236}">
                    <a16:creationId xmlns:a16="http://schemas.microsoft.com/office/drawing/2014/main" id="{7BF4A354-8B11-DFDC-A64C-C3DFD096AAB4}"/>
                  </a:ext>
                </a:extLst>
              </p:cNvPr>
              <p:cNvSpPr txBox="1"/>
              <p:nvPr/>
            </p:nvSpPr>
            <p:spPr>
              <a:xfrm>
                <a:off x="3384551" y="4387850"/>
                <a:ext cx="365759" cy="224709"/>
              </a:xfrm>
              <a:prstGeom prst="rect">
                <a:avLst/>
              </a:prstGeom>
              <a:noFill/>
            </p:spPr>
            <p:txBody>
              <a:bodyPr wrap="square" rtlCol="0">
                <a:spAutoFit/>
              </a:bodyPr>
              <a:lstStyle/>
              <a:p>
                <a:pPr marL="0" marR="0" lvl="0" indent="0" algn="ctr" defTabSz="1018824"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effectLst/>
                    <a:uLnTx/>
                    <a:uFillTx/>
                    <a:latin typeface="Lucida Sans" panose="020B0602030504020204" pitchFamily="34" charset="0"/>
                    <a:cs typeface="Arial"/>
                  </a:rPr>
                  <a:t>10</a:t>
                </a:r>
              </a:p>
            </p:txBody>
          </p:sp>
          <p:cxnSp>
            <p:nvCxnSpPr>
              <p:cNvPr id="21" name="Straight Arrow Connector 20">
                <a:extLst>
                  <a:ext uri="{FF2B5EF4-FFF2-40B4-BE49-F238E27FC236}">
                    <a16:creationId xmlns:a16="http://schemas.microsoft.com/office/drawing/2014/main" id="{5E42900D-F5A7-6EC4-5D54-95E9E21E8032}"/>
                  </a:ext>
                </a:extLst>
              </p:cNvPr>
              <p:cNvCxnSpPr/>
              <p:nvPr/>
            </p:nvCxnSpPr>
            <p:spPr>
              <a:xfrm rot="10800000">
                <a:off x="590550" y="4489803"/>
                <a:ext cx="457200" cy="1588"/>
              </a:xfrm>
              <a:prstGeom prst="straightConnector1">
                <a:avLst/>
              </a:prstGeom>
              <a:noFill/>
              <a:ln w="9525" cap="flat" cmpd="sng" algn="ctr">
                <a:solidFill>
                  <a:srgbClr val="7F7F7F"/>
                </a:solidFill>
                <a:prstDash val="solid"/>
                <a:headEnd type="none"/>
                <a:tailEnd type="triangle" w="sm" len="sm"/>
              </a:ln>
              <a:effectLst/>
            </p:spPr>
          </p:cxnSp>
          <p:cxnSp>
            <p:nvCxnSpPr>
              <p:cNvPr id="22" name="Straight Arrow Connector 21">
                <a:extLst>
                  <a:ext uri="{FF2B5EF4-FFF2-40B4-BE49-F238E27FC236}">
                    <a16:creationId xmlns:a16="http://schemas.microsoft.com/office/drawing/2014/main" id="{9FBAAEB9-D557-20AF-7D28-56259E609DA4}"/>
                  </a:ext>
                </a:extLst>
              </p:cNvPr>
              <p:cNvCxnSpPr/>
              <p:nvPr/>
            </p:nvCxnSpPr>
            <p:spPr>
              <a:xfrm flipV="1">
                <a:off x="3028032" y="4489804"/>
                <a:ext cx="457200" cy="1588"/>
              </a:xfrm>
              <a:prstGeom prst="straightConnector1">
                <a:avLst/>
              </a:prstGeom>
              <a:noFill/>
              <a:ln w="9525" cap="flat" cmpd="sng" algn="ctr">
                <a:solidFill>
                  <a:srgbClr val="7F7F7F"/>
                </a:solidFill>
                <a:prstDash val="solid"/>
                <a:headEnd type="none"/>
                <a:tailEnd type="triangle" w="sm" len="sm"/>
              </a:ln>
              <a:effectLst/>
            </p:spPr>
          </p:cxnSp>
        </p:grpSp>
        <p:sp>
          <p:nvSpPr>
            <p:cNvPr id="23" name="Title 1">
              <a:extLst>
                <a:ext uri="{FF2B5EF4-FFF2-40B4-BE49-F238E27FC236}">
                  <a16:creationId xmlns:a16="http://schemas.microsoft.com/office/drawing/2014/main" id="{0A35C846-B78D-8C85-18F2-645CD3E672B6}"/>
                </a:ext>
              </a:extLst>
            </p:cNvPr>
            <p:cNvSpPr txBox="1">
              <a:spLocks/>
            </p:cNvSpPr>
            <p:nvPr/>
          </p:nvSpPr>
          <p:spPr bwMode="auto">
            <a:xfrm>
              <a:off x="4744205" y="5454716"/>
              <a:ext cx="1320609" cy="242502"/>
            </a:xfrm>
            <a:prstGeom prst="rect">
              <a:avLst/>
            </a:prstGeom>
            <a:solidFill>
              <a:sysClr val="window" lastClr="FFFFFF">
                <a:lumMod val="95000"/>
              </a:sysClr>
            </a:solidFill>
            <a:ln w="9525">
              <a:noFill/>
              <a:miter lim="800000"/>
              <a:headEnd/>
              <a:tailEnd/>
            </a:ln>
          </p:spPr>
          <p:txBody>
            <a:bodyPr vert="horz" wrap="square" lIns="0" tIns="91440" rIns="0" bIns="0" numCol="1" anchor="ctr" anchorCtr="0" compatLnSpc="1">
              <a:prstTxWarp prst="textNoShape">
                <a:avLst/>
              </a:prstTxWarp>
            </a:bodyPr>
            <a:lstStyle>
              <a:lvl1pPr algn="l" rtl="0" eaLnBrk="0" fontAlgn="base" hangingPunct="0">
                <a:spcBef>
                  <a:spcPct val="0"/>
                </a:spcBef>
                <a:spcAft>
                  <a:spcPct val="0"/>
                </a:spcAft>
                <a:defRPr sz="2200" kern="1200" baseline="0">
                  <a:solidFill>
                    <a:schemeClr val="bg1"/>
                  </a:solidFill>
                  <a:latin typeface="+mn-lt"/>
                  <a:ea typeface="+mj-ea"/>
                  <a:cs typeface="+mj-cs"/>
                </a:defRPr>
              </a:lvl1pPr>
              <a:lvl2pPr algn="l" rtl="0" eaLnBrk="0" fontAlgn="base" hangingPunct="0">
                <a:spcBef>
                  <a:spcPct val="0"/>
                </a:spcBef>
                <a:spcAft>
                  <a:spcPct val="0"/>
                </a:spcAft>
                <a:defRPr sz="2700">
                  <a:solidFill>
                    <a:srgbClr val="0B1E59"/>
                  </a:solidFill>
                  <a:latin typeface="Century Schoolbook" pitchFamily="18" charset="0"/>
                </a:defRPr>
              </a:lvl2pPr>
              <a:lvl3pPr algn="l" rtl="0" eaLnBrk="0" fontAlgn="base" hangingPunct="0">
                <a:spcBef>
                  <a:spcPct val="0"/>
                </a:spcBef>
                <a:spcAft>
                  <a:spcPct val="0"/>
                </a:spcAft>
                <a:defRPr sz="2700">
                  <a:solidFill>
                    <a:srgbClr val="0B1E59"/>
                  </a:solidFill>
                  <a:latin typeface="Century Schoolbook" pitchFamily="18" charset="0"/>
                </a:defRPr>
              </a:lvl3pPr>
              <a:lvl4pPr algn="l" rtl="0" eaLnBrk="0" fontAlgn="base" hangingPunct="0">
                <a:spcBef>
                  <a:spcPct val="0"/>
                </a:spcBef>
                <a:spcAft>
                  <a:spcPct val="0"/>
                </a:spcAft>
                <a:defRPr sz="2700">
                  <a:solidFill>
                    <a:srgbClr val="0B1E59"/>
                  </a:solidFill>
                  <a:latin typeface="Century Schoolbook" pitchFamily="18" charset="0"/>
                </a:defRPr>
              </a:lvl4pPr>
              <a:lvl5pPr algn="l" rtl="0" eaLnBrk="0" fontAlgn="base" hangingPunct="0">
                <a:spcBef>
                  <a:spcPct val="0"/>
                </a:spcBef>
                <a:spcAft>
                  <a:spcPct val="0"/>
                </a:spcAft>
                <a:defRPr sz="2700">
                  <a:solidFill>
                    <a:srgbClr val="0B1E59"/>
                  </a:solidFill>
                  <a:latin typeface="Century Schoolbook" pitchFamily="18" charset="0"/>
                </a:defRPr>
              </a:lvl5pPr>
              <a:lvl6pPr marL="509400" algn="l" rtl="0" fontAlgn="base">
                <a:spcBef>
                  <a:spcPct val="0"/>
                </a:spcBef>
                <a:spcAft>
                  <a:spcPct val="0"/>
                </a:spcAft>
                <a:defRPr sz="2700">
                  <a:solidFill>
                    <a:srgbClr val="0B1E59"/>
                  </a:solidFill>
                  <a:latin typeface="Century Schoolbook" pitchFamily="18" charset="0"/>
                </a:defRPr>
              </a:lvl6pPr>
              <a:lvl7pPr marL="1018799" algn="l" rtl="0" fontAlgn="base">
                <a:spcBef>
                  <a:spcPct val="0"/>
                </a:spcBef>
                <a:spcAft>
                  <a:spcPct val="0"/>
                </a:spcAft>
                <a:defRPr sz="2700">
                  <a:solidFill>
                    <a:srgbClr val="0B1E59"/>
                  </a:solidFill>
                  <a:latin typeface="Century Schoolbook" pitchFamily="18" charset="0"/>
                </a:defRPr>
              </a:lvl7pPr>
              <a:lvl8pPr marL="1528199" algn="l" rtl="0" fontAlgn="base">
                <a:spcBef>
                  <a:spcPct val="0"/>
                </a:spcBef>
                <a:spcAft>
                  <a:spcPct val="0"/>
                </a:spcAft>
                <a:defRPr sz="2700">
                  <a:solidFill>
                    <a:srgbClr val="0B1E59"/>
                  </a:solidFill>
                  <a:latin typeface="Century Schoolbook" pitchFamily="18" charset="0"/>
                </a:defRPr>
              </a:lvl8pPr>
              <a:lvl9pPr marL="2037598" algn="l" rtl="0" fontAlgn="base">
                <a:spcBef>
                  <a:spcPct val="0"/>
                </a:spcBef>
                <a:spcAft>
                  <a:spcPct val="0"/>
                </a:spcAft>
                <a:defRPr sz="2700">
                  <a:solidFill>
                    <a:srgbClr val="0B1E59"/>
                  </a:solidFill>
                  <a:latin typeface="Century Schoolbook" pitchFamily="18" charset="0"/>
                </a:defRPr>
              </a:lvl9pPr>
            </a:lstStyle>
            <a:p>
              <a:pPr marL="0" marR="0" lvl="0" indent="0" algn="ctr" defTabSz="1018824" rtl="0" eaLnBrk="0" fontAlgn="base" latinLnBrk="0" hangingPunct="0">
                <a:lnSpc>
                  <a:spcPct val="0"/>
                </a:lnSpc>
                <a:spcBef>
                  <a:spcPct val="0"/>
                </a:spcBef>
                <a:spcAft>
                  <a:spcPct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Lucida Sans" panose="020B0602030504020204" pitchFamily="34" charset="0"/>
                  <a:cs typeface="Arial"/>
                </a:rPr>
                <a:t>Recovering / Emerging</a:t>
              </a:r>
            </a:p>
          </p:txBody>
        </p:sp>
        <p:sp>
          <p:nvSpPr>
            <p:cNvPr id="24" name="Title 1">
              <a:extLst>
                <a:ext uri="{FF2B5EF4-FFF2-40B4-BE49-F238E27FC236}">
                  <a16:creationId xmlns:a16="http://schemas.microsoft.com/office/drawing/2014/main" id="{0451FE8D-9D24-2066-E187-25A25EC6E3E5}"/>
                </a:ext>
              </a:extLst>
            </p:cNvPr>
            <p:cNvSpPr txBox="1">
              <a:spLocks/>
            </p:cNvSpPr>
            <p:nvPr/>
          </p:nvSpPr>
          <p:spPr bwMode="auto">
            <a:xfrm>
              <a:off x="3226634" y="5454716"/>
              <a:ext cx="1320609" cy="242502"/>
            </a:xfrm>
            <a:prstGeom prst="rect">
              <a:avLst/>
            </a:prstGeom>
            <a:solidFill>
              <a:sysClr val="window" lastClr="FFFFFF">
                <a:lumMod val="95000"/>
              </a:sysClr>
            </a:solidFill>
            <a:ln w="9525">
              <a:noFill/>
              <a:miter lim="800000"/>
              <a:headEnd/>
              <a:tailEnd/>
            </a:ln>
          </p:spPr>
          <p:txBody>
            <a:bodyPr vert="horz" wrap="square" lIns="0" tIns="91440" rIns="0" bIns="0" numCol="1" anchor="ctr" anchorCtr="0" compatLnSpc="1">
              <a:prstTxWarp prst="textNoShape">
                <a:avLst/>
              </a:prstTxWarp>
            </a:bodyPr>
            <a:lstStyle>
              <a:lvl1pPr algn="l" rtl="0" eaLnBrk="0" fontAlgn="base" hangingPunct="0">
                <a:spcBef>
                  <a:spcPct val="0"/>
                </a:spcBef>
                <a:spcAft>
                  <a:spcPct val="0"/>
                </a:spcAft>
                <a:defRPr sz="2200" kern="1200" baseline="0">
                  <a:solidFill>
                    <a:schemeClr val="bg1"/>
                  </a:solidFill>
                  <a:latin typeface="+mn-lt"/>
                  <a:ea typeface="+mj-ea"/>
                  <a:cs typeface="+mj-cs"/>
                </a:defRPr>
              </a:lvl1pPr>
              <a:lvl2pPr algn="l" rtl="0" eaLnBrk="0" fontAlgn="base" hangingPunct="0">
                <a:spcBef>
                  <a:spcPct val="0"/>
                </a:spcBef>
                <a:spcAft>
                  <a:spcPct val="0"/>
                </a:spcAft>
                <a:defRPr sz="2700">
                  <a:solidFill>
                    <a:srgbClr val="0B1E59"/>
                  </a:solidFill>
                  <a:latin typeface="Century Schoolbook" pitchFamily="18" charset="0"/>
                </a:defRPr>
              </a:lvl2pPr>
              <a:lvl3pPr algn="l" rtl="0" eaLnBrk="0" fontAlgn="base" hangingPunct="0">
                <a:spcBef>
                  <a:spcPct val="0"/>
                </a:spcBef>
                <a:spcAft>
                  <a:spcPct val="0"/>
                </a:spcAft>
                <a:defRPr sz="2700">
                  <a:solidFill>
                    <a:srgbClr val="0B1E59"/>
                  </a:solidFill>
                  <a:latin typeface="Century Schoolbook" pitchFamily="18" charset="0"/>
                </a:defRPr>
              </a:lvl3pPr>
              <a:lvl4pPr algn="l" rtl="0" eaLnBrk="0" fontAlgn="base" hangingPunct="0">
                <a:spcBef>
                  <a:spcPct val="0"/>
                </a:spcBef>
                <a:spcAft>
                  <a:spcPct val="0"/>
                </a:spcAft>
                <a:defRPr sz="2700">
                  <a:solidFill>
                    <a:srgbClr val="0B1E59"/>
                  </a:solidFill>
                  <a:latin typeface="Century Schoolbook" pitchFamily="18" charset="0"/>
                </a:defRPr>
              </a:lvl4pPr>
              <a:lvl5pPr algn="l" rtl="0" eaLnBrk="0" fontAlgn="base" hangingPunct="0">
                <a:spcBef>
                  <a:spcPct val="0"/>
                </a:spcBef>
                <a:spcAft>
                  <a:spcPct val="0"/>
                </a:spcAft>
                <a:defRPr sz="2700">
                  <a:solidFill>
                    <a:srgbClr val="0B1E59"/>
                  </a:solidFill>
                  <a:latin typeface="Century Schoolbook" pitchFamily="18" charset="0"/>
                </a:defRPr>
              </a:lvl5pPr>
              <a:lvl6pPr marL="509400" algn="l" rtl="0" fontAlgn="base">
                <a:spcBef>
                  <a:spcPct val="0"/>
                </a:spcBef>
                <a:spcAft>
                  <a:spcPct val="0"/>
                </a:spcAft>
                <a:defRPr sz="2700">
                  <a:solidFill>
                    <a:srgbClr val="0B1E59"/>
                  </a:solidFill>
                  <a:latin typeface="Century Schoolbook" pitchFamily="18" charset="0"/>
                </a:defRPr>
              </a:lvl6pPr>
              <a:lvl7pPr marL="1018799" algn="l" rtl="0" fontAlgn="base">
                <a:spcBef>
                  <a:spcPct val="0"/>
                </a:spcBef>
                <a:spcAft>
                  <a:spcPct val="0"/>
                </a:spcAft>
                <a:defRPr sz="2700">
                  <a:solidFill>
                    <a:srgbClr val="0B1E59"/>
                  </a:solidFill>
                  <a:latin typeface="Century Schoolbook" pitchFamily="18" charset="0"/>
                </a:defRPr>
              </a:lvl7pPr>
              <a:lvl8pPr marL="1528199" algn="l" rtl="0" fontAlgn="base">
                <a:spcBef>
                  <a:spcPct val="0"/>
                </a:spcBef>
                <a:spcAft>
                  <a:spcPct val="0"/>
                </a:spcAft>
                <a:defRPr sz="2700">
                  <a:solidFill>
                    <a:srgbClr val="0B1E59"/>
                  </a:solidFill>
                  <a:latin typeface="Century Schoolbook" pitchFamily="18" charset="0"/>
                </a:defRPr>
              </a:lvl8pPr>
              <a:lvl9pPr marL="2037598" algn="l" rtl="0" fontAlgn="base">
                <a:spcBef>
                  <a:spcPct val="0"/>
                </a:spcBef>
                <a:spcAft>
                  <a:spcPct val="0"/>
                </a:spcAft>
                <a:defRPr sz="2700">
                  <a:solidFill>
                    <a:srgbClr val="0B1E59"/>
                  </a:solidFill>
                  <a:latin typeface="Century Schoolbook" pitchFamily="18" charset="0"/>
                </a:defRPr>
              </a:lvl9pPr>
            </a:lstStyle>
            <a:p>
              <a:pPr marL="0" marR="0" lvl="0" indent="0" algn="ctr" defTabSz="1018824" rtl="0" eaLnBrk="0" fontAlgn="base" latinLnBrk="0" hangingPunct="0">
                <a:lnSpc>
                  <a:spcPct val="0"/>
                </a:lnSpc>
                <a:spcBef>
                  <a:spcPct val="0"/>
                </a:spcBef>
                <a:spcAft>
                  <a:spcPct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Lucida Sans" panose="020B0602030504020204" pitchFamily="34" charset="0"/>
                  <a:cs typeface="Arial"/>
                </a:rPr>
                <a:t>Weakening / Struggling </a:t>
              </a:r>
            </a:p>
          </p:txBody>
        </p:sp>
      </p:grpSp>
      <p:sp>
        <p:nvSpPr>
          <p:cNvPr id="290" name="Title 1"/>
          <p:cNvSpPr>
            <a:spLocks noGrp="1"/>
          </p:cNvSpPr>
          <p:nvPr>
            <p:ph type="title"/>
          </p:nvPr>
        </p:nvSpPr>
        <p:spPr>
          <a:xfrm>
            <a:off x="0" y="0"/>
            <a:ext cx="9144000" cy="1097280"/>
          </a:xfr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p>
            <a:pPr>
              <a:lnSpc>
                <a:spcPct val="114000"/>
              </a:lnSpc>
            </a:pPr>
            <a:r>
              <a:rPr lang="en-US" sz="1800" b="1" dirty="0">
                <a:solidFill>
                  <a:srgbClr val="102A7E"/>
                </a:solidFill>
              </a:rPr>
              <a:t>Momentum readings indicate a bifurcated market across equipment verticals, with 6 of 12 verticals accelerating and 6 verticals decelerating.</a:t>
            </a:r>
          </a:p>
        </p:txBody>
      </p:sp>
      <p:sp>
        <p:nvSpPr>
          <p:cNvPr id="291" name="TextBox 290"/>
          <p:cNvSpPr txBox="1"/>
          <p:nvPr/>
        </p:nvSpPr>
        <p:spPr>
          <a:xfrm rot="16200000">
            <a:off x="-421682" y="421682"/>
            <a:ext cx="1097280" cy="253916"/>
          </a:xfrm>
          <a:prstGeom prst="rect">
            <a:avLst/>
          </a:prstGeom>
          <a:solidFill>
            <a:schemeClr val="accent1"/>
          </a:solidFill>
        </p:spPr>
        <p:txBody>
          <a:bodyPr wrap="square" rtlCol="0">
            <a:spAutoFit/>
          </a:bodyPr>
          <a:lstStyle/>
          <a:p>
            <a:pPr algn="ctr"/>
            <a:r>
              <a:rPr lang="en-US" sz="1050" b="1" i="1" dirty="0">
                <a:solidFill>
                  <a:prstClr val="white"/>
                </a:solidFill>
              </a:rPr>
              <a:t>Investment</a:t>
            </a:r>
          </a:p>
        </p:txBody>
      </p:sp>
      <p:grpSp>
        <p:nvGrpSpPr>
          <p:cNvPr id="403" name="Group 402"/>
          <p:cNvGrpSpPr/>
          <p:nvPr/>
        </p:nvGrpSpPr>
        <p:grpSpPr>
          <a:xfrm>
            <a:off x="3481452" y="1169297"/>
            <a:ext cx="2181096" cy="354703"/>
            <a:chOff x="3481452" y="1169297"/>
            <a:chExt cx="2181096" cy="354703"/>
          </a:xfrm>
        </p:grpSpPr>
        <p:grpSp>
          <p:nvGrpSpPr>
            <p:cNvPr id="404" name="Group 403"/>
            <p:cNvGrpSpPr/>
            <p:nvPr/>
          </p:nvGrpSpPr>
          <p:grpSpPr>
            <a:xfrm>
              <a:off x="4170628" y="1169297"/>
              <a:ext cx="802744" cy="354703"/>
              <a:chOff x="4170628" y="1169297"/>
              <a:chExt cx="802744" cy="354703"/>
            </a:xfrm>
          </p:grpSpPr>
          <p:sp>
            <p:nvSpPr>
              <p:cNvPr id="413" name="Chevron 157"/>
              <p:cNvSpPr/>
              <p:nvPr/>
            </p:nvSpPr>
            <p:spPr>
              <a:xfrm>
                <a:off x="4170628" y="1169297"/>
                <a:ext cx="802744" cy="354703"/>
              </a:xfrm>
              <a:prstGeom prst="chevron">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414" name="Group 945"/>
              <p:cNvGrpSpPr>
                <a:grpSpLocks noChangeAspect="1"/>
              </p:cNvGrpSpPr>
              <p:nvPr/>
            </p:nvGrpSpPr>
            <p:grpSpPr bwMode="auto">
              <a:xfrm>
                <a:off x="4490966" y="1200403"/>
                <a:ext cx="162069" cy="292491"/>
                <a:chOff x="1570" y="1754"/>
                <a:chExt cx="169" cy="305"/>
              </a:xfrm>
              <a:solidFill>
                <a:schemeClr val="bg1"/>
              </a:solidFill>
            </p:grpSpPr>
            <p:sp>
              <p:nvSpPr>
                <p:cNvPr id="415"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416"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417"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405" name="Group 404"/>
            <p:cNvGrpSpPr/>
            <p:nvPr/>
          </p:nvGrpSpPr>
          <p:grpSpPr>
            <a:xfrm>
              <a:off x="3481452" y="1169297"/>
              <a:ext cx="802744" cy="354703"/>
              <a:chOff x="3481452" y="1169297"/>
              <a:chExt cx="802744" cy="354703"/>
            </a:xfrm>
          </p:grpSpPr>
          <p:sp>
            <p:nvSpPr>
              <p:cNvPr id="409"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410" name="Gruppieren 18"/>
              <p:cNvGrpSpPr>
                <a:grpSpLocks noChangeAspect="1"/>
              </p:cNvGrpSpPr>
              <p:nvPr/>
            </p:nvGrpSpPr>
            <p:grpSpPr>
              <a:xfrm>
                <a:off x="3701205" y="1219231"/>
                <a:ext cx="363238" cy="254834"/>
                <a:chOff x="5276852" y="3736975"/>
                <a:chExt cx="508000" cy="356394"/>
              </a:xfrm>
              <a:solidFill>
                <a:schemeClr val="bg1"/>
              </a:solidFill>
            </p:grpSpPr>
            <p:sp>
              <p:nvSpPr>
                <p:cNvPr id="411"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412"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406" name="Group 405"/>
            <p:cNvGrpSpPr/>
            <p:nvPr/>
          </p:nvGrpSpPr>
          <p:grpSpPr>
            <a:xfrm>
              <a:off x="4859804" y="1169297"/>
              <a:ext cx="802744" cy="354703"/>
              <a:chOff x="4859804" y="1169297"/>
              <a:chExt cx="802744" cy="354703"/>
            </a:xfrm>
          </p:grpSpPr>
          <p:sp>
            <p:nvSpPr>
              <p:cNvPr id="407"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408"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59"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10</a:t>
            </a:r>
          </a:p>
        </p:txBody>
      </p:sp>
      <p:sp>
        <p:nvSpPr>
          <p:cNvPr id="1387" name="Rectangle 1386"/>
          <p:cNvSpPr/>
          <p:nvPr/>
        </p:nvSpPr>
        <p:spPr>
          <a:xfrm>
            <a:off x="137090" y="6493966"/>
            <a:ext cx="8294212" cy="359073"/>
          </a:xfrm>
          <a:prstGeom prst="rect">
            <a:avLst/>
          </a:prstGeom>
        </p:spPr>
        <p:txBody>
          <a:bodyPr wrap="square">
            <a:spAutoFit/>
          </a:bodyPr>
          <a:lstStyle/>
          <a:p>
            <a:pPr>
              <a:spcAft>
                <a:spcPts val="400"/>
              </a:spcAft>
            </a:pPr>
            <a:r>
              <a:rPr lang="en-US" sz="700" dirty="0">
                <a:solidFill>
                  <a:prstClr val="white">
                    <a:lumMod val="50000"/>
                  </a:prstClr>
                </a:solidFill>
              </a:rPr>
              <a:t>Source: </a:t>
            </a:r>
            <a:r>
              <a:rPr lang="en-US" altLang="en-US" sz="700" dirty="0">
                <a:solidFill>
                  <a:srgbClr val="7F7F7F"/>
                </a:solidFill>
              </a:rPr>
              <a:t>2024 Q4 Equipment Leasing &amp; Finance U.S. Economic Outlook </a:t>
            </a:r>
          </a:p>
          <a:p>
            <a:r>
              <a:rPr lang="en-US" sz="700" dirty="0">
                <a:solidFill>
                  <a:prstClr val="white">
                    <a:lumMod val="50000"/>
                  </a:prstClr>
                </a:solidFill>
              </a:rPr>
              <a:t>For more information on how to use the Momentum Monitors, see final slide.</a:t>
            </a:r>
          </a:p>
        </p:txBody>
      </p:sp>
      <p:pic>
        <p:nvPicPr>
          <p:cNvPr id="26" name="Picture 5" descr="C:\Users\Public\Documents\ELFF\ELFF logo.jpg">
            <a:extLst>
              <a:ext uri="{FF2B5EF4-FFF2-40B4-BE49-F238E27FC236}">
                <a16:creationId xmlns:a16="http://schemas.microsoft.com/office/drawing/2014/main" id="{A323070D-01E1-49AD-B922-F3F361C411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8355" y="640652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6B1218B-9BE8-704D-50B6-BCB228C15993}"/>
              </a:ext>
            </a:extLst>
          </p:cNvPr>
          <p:cNvSpPr txBox="1"/>
          <p:nvPr/>
        </p:nvSpPr>
        <p:spPr>
          <a:xfrm>
            <a:off x="320040" y="1600200"/>
            <a:ext cx="62407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Equipment &amp; Software Investment Momentum Monitor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Equipment Vertical Performance Matrix</a:t>
            </a:r>
          </a:p>
        </p:txBody>
      </p:sp>
    </p:spTree>
    <p:extLst>
      <p:ext uri="{BB962C8B-B14F-4D97-AF65-F5344CB8AC3E}">
        <p14:creationId xmlns:p14="http://schemas.microsoft.com/office/powerpoint/2010/main" val="3848099055"/>
      </p:ext>
    </p:extLst>
  </p:cSld>
  <p:clrMapOvr>
    <a:masterClrMapping/>
  </p:clrMapOvr>
</p:sld>
</file>

<file path=ppt/theme/theme1.xml><?xml version="1.0" encoding="utf-8"?>
<a:theme xmlns:a="http://schemas.openxmlformats.org/drawingml/2006/main" name="1_Office Theme">
  <a:themeElements>
    <a:clrScheme name="Custom 4">
      <a:dk1>
        <a:srgbClr val="102A7E"/>
      </a:dk1>
      <a:lt1>
        <a:sysClr val="window" lastClr="FFFFFF"/>
      </a:lt1>
      <a:dk2>
        <a:srgbClr val="EBEBEB"/>
      </a:dk2>
      <a:lt2>
        <a:srgbClr val="E6EAFA"/>
      </a:lt2>
      <a:accent1>
        <a:srgbClr val="5371D3"/>
      </a:accent1>
      <a:accent2>
        <a:srgbClr val="98B5E8"/>
      </a:accent2>
      <a:accent3>
        <a:srgbClr val="CED5EA"/>
      </a:accent3>
      <a:accent4>
        <a:srgbClr val="CABDE3"/>
      </a:accent4>
      <a:accent5>
        <a:srgbClr val="BF97D5"/>
      </a:accent5>
      <a:accent6>
        <a:srgbClr val="693B8B"/>
      </a:accent6>
      <a:hlink>
        <a:srgbClr val="0B2759"/>
      </a:hlink>
      <a:folHlink>
        <a:srgbClr val="0B2759"/>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ELFF">
      <a:dk1>
        <a:srgbClr val="333333"/>
      </a:dk1>
      <a:lt1>
        <a:sysClr val="window" lastClr="FFFFFF"/>
      </a:lt1>
      <a:dk2>
        <a:srgbClr val="003399"/>
      </a:dk2>
      <a:lt2>
        <a:srgbClr val="EEECE1"/>
      </a:lt2>
      <a:accent1>
        <a:srgbClr val="009DD9"/>
      </a:accent1>
      <a:accent2>
        <a:srgbClr val="FFD200"/>
      </a:accent2>
      <a:accent3>
        <a:srgbClr val="F08400"/>
      </a:accent3>
      <a:accent4>
        <a:srgbClr val="6EA20A"/>
      </a:accent4>
      <a:accent5>
        <a:srgbClr val="42571F"/>
      </a:accent5>
      <a:accent6>
        <a:srgbClr val="523A58"/>
      </a:accent6>
      <a:hlink>
        <a:srgbClr val="0000FF"/>
      </a:hlink>
      <a:folHlink>
        <a:srgbClr val="AA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eybridge Slide Deck">
    <a:dk1>
      <a:srgbClr val="0B1E59"/>
    </a:dk1>
    <a:lt1>
      <a:srgbClr val="FFFFFF"/>
    </a:lt1>
    <a:dk2>
      <a:srgbClr val="0B1E59"/>
    </a:dk2>
    <a:lt2>
      <a:srgbClr val="FFFFFF"/>
    </a:lt2>
    <a:accent1>
      <a:srgbClr val="0B2759"/>
    </a:accent1>
    <a:accent2>
      <a:srgbClr val="496BA7"/>
    </a:accent2>
    <a:accent3>
      <a:srgbClr val="9DADDF"/>
    </a:accent3>
    <a:accent4>
      <a:srgbClr val="593E76"/>
    </a:accent4>
    <a:accent5>
      <a:srgbClr val="776090"/>
    </a:accent5>
    <a:accent6>
      <a:srgbClr val="AB9ED4"/>
    </a:accent6>
    <a:hlink>
      <a:srgbClr val="CCCC00"/>
    </a:hlink>
    <a:folHlink>
      <a:srgbClr val="CCCC00"/>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eybridge Slide Deck">
    <a:dk1>
      <a:srgbClr val="0B1E59"/>
    </a:dk1>
    <a:lt1>
      <a:srgbClr val="FFFFFF"/>
    </a:lt1>
    <a:dk2>
      <a:srgbClr val="0B1E59"/>
    </a:dk2>
    <a:lt2>
      <a:srgbClr val="FFFFFF"/>
    </a:lt2>
    <a:accent1>
      <a:srgbClr val="0B2759"/>
    </a:accent1>
    <a:accent2>
      <a:srgbClr val="496BA7"/>
    </a:accent2>
    <a:accent3>
      <a:srgbClr val="9DADDF"/>
    </a:accent3>
    <a:accent4>
      <a:srgbClr val="593E76"/>
    </a:accent4>
    <a:accent5>
      <a:srgbClr val="776090"/>
    </a:accent5>
    <a:accent6>
      <a:srgbClr val="AB9ED4"/>
    </a:accent6>
    <a:hlink>
      <a:srgbClr val="CCCC00"/>
    </a:hlink>
    <a:folHlink>
      <a:srgbClr val="CCCC00"/>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4">
    <a:dk1>
      <a:srgbClr val="102A7E"/>
    </a:dk1>
    <a:lt1>
      <a:sysClr val="window" lastClr="FFFFFF"/>
    </a:lt1>
    <a:dk2>
      <a:srgbClr val="EBEBEB"/>
    </a:dk2>
    <a:lt2>
      <a:srgbClr val="E6EAFA"/>
    </a:lt2>
    <a:accent1>
      <a:srgbClr val="5371D3"/>
    </a:accent1>
    <a:accent2>
      <a:srgbClr val="98B5E8"/>
    </a:accent2>
    <a:accent3>
      <a:srgbClr val="CED5EA"/>
    </a:accent3>
    <a:accent4>
      <a:srgbClr val="CABDE3"/>
    </a:accent4>
    <a:accent5>
      <a:srgbClr val="BF97D5"/>
    </a:accent5>
    <a:accent6>
      <a:srgbClr val="693B8B"/>
    </a:accent6>
    <a:hlink>
      <a:srgbClr val="0B2759"/>
    </a:hlink>
    <a:folHlink>
      <a:srgbClr val="0B2759"/>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4">
    <a:dk1>
      <a:srgbClr val="102A7E"/>
    </a:dk1>
    <a:lt1>
      <a:sysClr val="window" lastClr="FFFFFF"/>
    </a:lt1>
    <a:dk2>
      <a:srgbClr val="EBEBEB"/>
    </a:dk2>
    <a:lt2>
      <a:srgbClr val="E6EAFA"/>
    </a:lt2>
    <a:accent1>
      <a:srgbClr val="5371D3"/>
    </a:accent1>
    <a:accent2>
      <a:srgbClr val="98B5E8"/>
    </a:accent2>
    <a:accent3>
      <a:srgbClr val="CED5EA"/>
    </a:accent3>
    <a:accent4>
      <a:srgbClr val="CABDE3"/>
    </a:accent4>
    <a:accent5>
      <a:srgbClr val="BF97D5"/>
    </a:accent5>
    <a:accent6>
      <a:srgbClr val="693B8B"/>
    </a:accent6>
    <a:hlink>
      <a:srgbClr val="0B2759"/>
    </a:hlink>
    <a:folHlink>
      <a:srgbClr val="0B2759"/>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Keybridge Slide Deck">
    <a:dk1>
      <a:srgbClr val="0B1E59"/>
    </a:dk1>
    <a:lt1>
      <a:srgbClr val="FFFFFF"/>
    </a:lt1>
    <a:dk2>
      <a:srgbClr val="0B1E59"/>
    </a:dk2>
    <a:lt2>
      <a:srgbClr val="FFFFFF"/>
    </a:lt2>
    <a:accent1>
      <a:srgbClr val="0B2759"/>
    </a:accent1>
    <a:accent2>
      <a:srgbClr val="496BA7"/>
    </a:accent2>
    <a:accent3>
      <a:srgbClr val="9DADDF"/>
    </a:accent3>
    <a:accent4>
      <a:srgbClr val="593E76"/>
    </a:accent4>
    <a:accent5>
      <a:srgbClr val="776090"/>
    </a:accent5>
    <a:accent6>
      <a:srgbClr val="AB9ED4"/>
    </a:accent6>
    <a:hlink>
      <a:srgbClr val="CCCC00"/>
    </a:hlink>
    <a:folHlink>
      <a:srgbClr val="CCCC00"/>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CA49FA4B1DF4B4FB3157A1EF559E18F" ma:contentTypeVersion="22" ma:contentTypeDescription="Create a new document." ma:contentTypeScope="" ma:versionID="a477622157614f6b102d635d7a94457d">
  <xsd:schema xmlns:xsd="http://www.w3.org/2001/XMLSchema" xmlns:xs="http://www.w3.org/2001/XMLSchema" xmlns:p="http://schemas.microsoft.com/office/2006/metadata/properties" xmlns:ns2="c75074cb-a24d-42d9-b253-f37c4aba73e7" xmlns:ns3="d3ab7be1-5101-443e-92f4-2d0f12ad1c07" targetNamespace="http://schemas.microsoft.com/office/2006/metadata/properties" ma:root="true" ma:fieldsID="189244879651853ee77bac25fa322f62" ns2:_="" ns3:_="">
    <xsd:import namespace="c75074cb-a24d-42d9-b253-f37c4aba73e7"/>
    <xsd:import namespace="d3ab7be1-5101-443e-92f4-2d0f12ad1c0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5074cb-a24d-42d9-b253-f37c4aba73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83c28c9-2f5a-4ed6-adf4-3efad334633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ab7be1-5101-443e-92f4-2d0f12ad1c0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5df7ab3-0134-4c28-98d6-4c98b8efbc83}" ma:internalName="TaxCatchAll" ma:showField="CatchAllData" ma:web="d3ab7be1-5101-443e-92f4-2d0f12ad1c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A83F5F-A0F7-496F-BE38-CE2F6CA56AB1}">
  <ds:schemaRefs>
    <ds:schemaRef ds:uri="http://schemas.microsoft.com/sharepoint/v3/contenttype/forms"/>
  </ds:schemaRefs>
</ds:datastoreItem>
</file>

<file path=customXml/itemProps2.xml><?xml version="1.0" encoding="utf-8"?>
<ds:datastoreItem xmlns:ds="http://schemas.openxmlformats.org/officeDocument/2006/customXml" ds:itemID="{F0060033-90E2-4B41-9702-47BD1B1A8E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5074cb-a24d-42d9-b253-f37c4aba73e7"/>
    <ds:schemaRef ds:uri="d3ab7be1-5101-443e-92f4-2d0f12ad1c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50754</TotalTime>
  <Words>3620</Words>
  <Application>Microsoft Office PowerPoint</Application>
  <PresentationFormat>On-screen Show (4:3)</PresentationFormat>
  <Paragraphs>329</Paragraphs>
  <Slides>16</Slides>
  <Notes>16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Meiryo UI</vt:lpstr>
      <vt:lpstr>Arial</vt:lpstr>
      <vt:lpstr>Arial Narrow</vt:lpstr>
      <vt:lpstr>Calibri</vt:lpstr>
      <vt:lpstr>Century Gothic</vt:lpstr>
      <vt:lpstr>Century Schoolbook</vt:lpstr>
      <vt:lpstr>Courier New</vt:lpstr>
      <vt:lpstr>Lato</vt:lpstr>
      <vt:lpstr>Lucida Sans</vt:lpstr>
      <vt:lpstr>Wingdings</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Nonresidential fixed investment has expanded for the last 11 quarters, growing 3.9% (SAAR) in Q2 2024. </vt:lpstr>
      <vt:lpstr>Momentum readings indicate a bifurcated market across equipment verticals, with 6 of 12 verticals accelerating and 6 verticals decelerating.</vt:lpstr>
      <vt:lpstr>After expanding 7.0% (annualized) in Q2, E&amp;S investment growth is expected to moderate in the latter half of 2024.</vt:lpstr>
      <vt:lpstr>New business volume was up 3.4% year-to-date in August, currently outpacing of the rate of inflation.</vt:lpstr>
      <vt:lpstr>Nominal new business volume growth declined nearly 10% year-over-year in August but is still up 3.5% year-to-date.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Rust</dc:creator>
  <cp:lastModifiedBy>Stephanie Fisher</cp:lastModifiedBy>
  <cp:revision>6865</cp:revision>
  <cp:lastPrinted>2023-12-20T18:44:13Z</cp:lastPrinted>
  <dcterms:created xsi:type="dcterms:W3CDTF">2016-08-24T18:10:49Z</dcterms:created>
  <dcterms:modified xsi:type="dcterms:W3CDTF">2024-10-23T17:47:44Z</dcterms:modified>
</cp:coreProperties>
</file>