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381" r:id="rId6"/>
    <p:sldId id="259" r:id="rId7"/>
    <p:sldId id="260" r:id="rId8"/>
    <p:sldId id="373" r:id="rId9"/>
    <p:sldId id="374" r:id="rId10"/>
    <p:sldId id="375" r:id="rId11"/>
    <p:sldId id="263" r:id="rId12"/>
    <p:sldId id="257" r:id="rId13"/>
    <p:sldId id="261" r:id="rId14"/>
    <p:sldId id="262"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92" r:id="rId29"/>
    <p:sldId id="326" r:id="rId30"/>
    <p:sldId id="366" r:id="rId31"/>
    <p:sldId id="367" r:id="rId32"/>
    <p:sldId id="368" r:id="rId33"/>
    <p:sldId id="369" r:id="rId34"/>
    <p:sldId id="370" r:id="rId35"/>
    <p:sldId id="371" r:id="rId36"/>
    <p:sldId id="3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C7C"/>
    <a:srgbClr val="008DA8"/>
    <a:srgbClr val="C2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14366-1F96-4534-961C-2BD9C0F59093}" v="27" dt="2024-11-10T20:52:48.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0"/>
    <p:restoredTop sz="86695" autoAdjust="0"/>
  </p:normalViewPr>
  <p:slideViewPr>
    <p:cSldViewPr snapToGrid="0">
      <p:cViewPr varScale="1">
        <p:scale>
          <a:sx n="74" d="100"/>
          <a:sy n="74" d="100"/>
        </p:scale>
        <p:origin x="1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60B14366-1F96-4534-961C-2BD9C0F59093}"/>
    <pc:docChg chg="custSel modSld">
      <pc:chgData name="Stephanie Fisher" userId="4a8d9212-f9a0-4b32-979f-fab227be859c" providerId="ADAL" clId="{60B14366-1F96-4534-961C-2BD9C0F59093}" dt="2024-11-10T20:55:23.581" v="113" actId="20577"/>
      <pc:docMkLst>
        <pc:docMk/>
      </pc:docMkLst>
      <pc:sldChg chg="addSp delSp modSp mod">
        <pc:chgData name="Stephanie Fisher" userId="4a8d9212-f9a0-4b32-979f-fab227be859c" providerId="ADAL" clId="{60B14366-1F96-4534-961C-2BD9C0F59093}" dt="2024-11-10T20:54:45.141" v="52" actId="14100"/>
        <pc:sldMkLst>
          <pc:docMk/>
          <pc:sldMk cId="741425528" sldId="260"/>
        </pc:sldMkLst>
        <pc:spChg chg="add mod">
          <ac:chgData name="Stephanie Fisher" userId="4a8d9212-f9a0-4b32-979f-fab227be859c" providerId="ADAL" clId="{60B14366-1F96-4534-961C-2BD9C0F59093}" dt="2024-11-10T20:50:35.451" v="23" actId="1076"/>
          <ac:spMkLst>
            <pc:docMk/>
            <pc:sldMk cId="741425528" sldId="260"/>
            <ac:spMk id="6" creationId="{D192562A-D381-B0C1-0B60-6455BB55F43D}"/>
          </ac:spMkLst>
        </pc:spChg>
        <pc:spChg chg="add mod">
          <ac:chgData name="Stephanie Fisher" userId="4a8d9212-f9a0-4b32-979f-fab227be859c" providerId="ADAL" clId="{60B14366-1F96-4534-961C-2BD9C0F59093}" dt="2024-11-10T20:50:35.451" v="23" actId="1076"/>
          <ac:spMkLst>
            <pc:docMk/>
            <pc:sldMk cId="741425528" sldId="260"/>
            <ac:spMk id="8" creationId="{0DBCC140-60FE-B3BD-4638-D83569525DE4}"/>
          </ac:spMkLst>
        </pc:spChg>
        <pc:spChg chg="add mod">
          <ac:chgData name="Stephanie Fisher" userId="4a8d9212-f9a0-4b32-979f-fab227be859c" providerId="ADAL" clId="{60B14366-1F96-4534-961C-2BD9C0F59093}" dt="2024-11-10T20:53:07.672" v="48" actId="1076"/>
          <ac:spMkLst>
            <pc:docMk/>
            <pc:sldMk cId="741425528" sldId="260"/>
            <ac:spMk id="10" creationId="{37C06157-8799-4248-F326-CCC8818DE8D3}"/>
          </ac:spMkLst>
        </pc:spChg>
        <pc:spChg chg="mod">
          <ac:chgData name="Stephanie Fisher" userId="4a8d9212-f9a0-4b32-979f-fab227be859c" providerId="ADAL" clId="{60B14366-1F96-4534-961C-2BD9C0F59093}" dt="2024-11-10T20:54:36.699" v="51"/>
          <ac:spMkLst>
            <pc:docMk/>
            <pc:sldMk cId="741425528" sldId="260"/>
            <ac:spMk id="12" creationId="{02B06A09-1803-9513-E2D0-68B4857425CC}"/>
          </ac:spMkLst>
        </pc:spChg>
        <pc:spChg chg="add mod">
          <ac:chgData name="Stephanie Fisher" userId="4a8d9212-f9a0-4b32-979f-fab227be859c" providerId="ADAL" clId="{60B14366-1F96-4534-961C-2BD9C0F59093}" dt="2024-11-10T20:53:15.572" v="50" actId="1076"/>
          <ac:spMkLst>
            <pc:docMk/>
            <pc:sldMk cId="741425528" sldId="260"/>
            <ac:spMk id="14" creationId="{1EF7F472-1C01-BE98-AD0E-A39737C5F969}"/>
          </ac:spMkLst>
        </pc:spChg>
        <pc:grpChg chg="mod">
          <ac:chgData name="Stephanie Fisher" userId="4a8d9212-f9a0-4b32-979f-fab227be859c" providerId="ADAL" clId="{60B14366-1F96-4534-961C-2BD9C0F59093}" dt="2024-11-10T20:52:48.906" v="42" actId="1076"/>
          <ac:grpSpMkLst>
            <pc:docMk/>
            <pc:sldMk cId="741425528" sldId="260"/>
            <ac:grpSpMk id="3" creationId="{A64F7BA0-1FE8-7CD0-257D-DCC57E7B64F0}"/>
          </ac:grpSpMkLst>
        </pc:grpChg>
        <pc:graphicFrameChg chg="del">
          <ac:chgData name="Stephanie Fisher" userId="4a8d9212-f9a0-4b32-979f-fab227be859c" providerId="ADAL" clId="{60B14366-1F96-4534-961C-2BD9C0F59093}" dt="2024-11-10T20:47:32.859" v="0" actId="478"/>
          <ac:graphicFrameMkLst>
            <pc:docMk/>
            <pc:sldMk cId="741425528" sldId="260"/>
            <ac:graphicFrameMk id="2" creationId="{6B8CEE8B-4571-2087-BE01-9FF1192910DD}"/>
          </ac:graphicFrameMkLst>
        </pc:graphicFrameChg>
        <pc:graphicFrameChg chg="add mod">
          <ac:chgData name="Stephanie Fisher" userId="4a8d9212-f9a0-4b32-979f-fab227be859c" providerId="ADAL" clId="{60B14366-1F96-4534-961C-2BD9C0F59093}" dt="2024-11-10T20:50:35.451" v="23" actId="1076"/>
          <ac:graphicFrameMkLst>
            <pc:docMk/>
            <pc:sldMk cId="741425528" sldId="260"/>
            <ac:graphicFrameMk id="7" creationId="{1930C08A-E026-C299-D309-9A7766BBDF75}"/>
          </ac:graphicFrameMkLst>
        </pc:graphicFrameChg>
        <pc:graphicFrameChg chg="add mod">
          <ac:chgData name="Stephanie Fisher" userId="4a8d9212-f9a0-4b32-979f-fab227be859c" providerId="ADAL" clId="{60B14366-1F96-4534-961C-2BD9C0F59093}" dt="2024-11-10T20:54:45.141" v="52" actId="14100"/>
          <ac:graphicFrameMkLst>
            <pc:docMk/>
            <pc:sldMk cId="741425528" sldId="260"/>
            <ac:graphicFrameMk id="15" creationId="{E3397D4E-1115-16F3-5EEC-714274A3A02A}"/>
          </ac:graphicFrameMkLst>
        </pc:graphicFrameChg>
        <pc:picChg chg="mod">
          <ac:chgData name="Stephanie Fisher" userId="4a8d9212-f9a0-4b32-979f-fab227be859c" providerId="ADAL" clId="{60B14366-1F96-4534-961C-2BD9C0F59093}" dt="2024-11-10T20:52:48.906" v="42" actId="1076"/>
          <ac:picMkLst>
            <pc:docMk/>
            <pc:sldMk cId="741425528" sldId="260"/>
            <ac:picMk id="4" creationId="{214FE6CF-1B08-76CE-670D-1526808FA23B}"/>
          </ac:picMkLst>
        </pc:picChg>
        <pc:picChg chg="mod">
          <ac:chgData name="Stephanie Fisher" userId="4a8d9212-f9a0-4b32-979f-fab227be859c" providerId="ADAL" clId="{60B14366-1F96-4534-961C-2BD9C0F59093}" dt="2024-11-10T20:52:48.906" v="42" actId="1076"/>
          <ac:picMkLst>
            <pc:docMk/>
            <pc:sldMk cId="741425528" sldId="260"/>
            <ac:picMk id="5" creationId="{BCCD0AFC-9D74-89A8-9F99-137161C13DCB}"/>
          </ac:picMkLst>
        </pc:picChg>
        <pc:cxnChg chg="del">
          <ac:chgData name="Stephanie Fisher" userId="4a8d9212-f9a0-4b32-979f-fab227be859c" providerId="ADAL" clId="{60B14366-1F96-4534-961C-2BD9C0F59093}" dt="2024-11-10T20:51:32.550" v="30" actId="478"/>
          <ac:cxnSpMkLst>
            <pc:docMk/>
            <pc:sldMk cId="741425528" sldId="260"/>
            <ac:cxnSpMk id="13" creationId="{36680BD7-B571-3171-0621-81FD4F8BF833}"/>
          </ac:cxnSpMkLst>
        </pc:cxnChg>
      </pc:sldChg>
      <pc:sldChg chg="modSp mod">
        <pc:chgData name="Stephanie Fisher" userId="4a8d9212-f9a0-4b32-979f-fab227be859c" providerId="ADAL" clId="{60B14366-1F96-4534-961C-2BD9C0F59093}" dt="2024-11-10T20:55:23.581" v="113" actId="20577"/>
        <pc:sldMkLst>
          <pc:docMk/>
          <pc:sldMk cId="1867959649" sldId="371"/>
        </pc:sldMkLst>
        <pc:spChg chg="mod">
          <ac:chgData name="Stephanie Fisher" userId="4a8d9212-f9a0-4b32-979f-fab227be859c" providerId="ADAL" clId="{60B14366-1F96-4534-961C-2BD9C0F59093}" dt="2024-11-10T20:55:18.010" v="104" actId="20577"/>
          <ac:spMkLst>
            <pc:docMk/>
            <pc:sldMk cId="1867959649" sldId="371"/>
            <ac:spMk id="8" creationId="{A02F87B5-BB10-9243-2DA5-F8AF6D0E9597}"/>
          </ac:spMkLst>
        </pc:spChg>
        <pc:spChg chg="mod">
          <ac:chgData name="Stephanie Fisher" userId="4a8d9212-f9a0-4b32-979f-fab227be859c" providerId="ADAL" clId="{60B14366-1F96-4534-961C-2BD9C0F59093}" dt="2024-11-10T20:55:23.581" v="113" actId="20577"/>
          <ac:spMkLst>
            <pc:docMk/>
            <pc:sldMk cId="1867959649" sldId="371"/>
            <ac:spMk id="9" creationId="{EDCE3725-A866-72D4-4A28-1A2B2DCABC57}"/>
          </ac:spMkLst>
        </pc:spChg>
      </pc:sldChg>
    </pc:docChg>
  </pc:docChgLst>
  <pc:docChgLst>
    <pc:chgData name="Stephanie Fisher" userId="4a8d9212-f9a0-4b32-979f-fab227be859c" providerId="ADAL" clId="{0FFC215E-A8D7-4975-9F84-D67B5CEC03B7}"/>
    <pc:docChg chg="addSld delSld modSld">
      <pc:chgData name="Stephanie Fisher" userId="4a8d9212-f9a0-4b32-979f-fab227be859c" providerId="ADAL" clId="{0FFC215E-A8D7-4975-9F84-D67B5CEC03B7}" dt="2024-09-09T21:48:25.827" v="3" actId="47"/>
      <pc:docMkLst>
        <pc:docMk/>
      </pc:docMkLst>
      <pc:sldChg chg="del">
        <pc:chgData name="Stephanie Fisher" userId="4a8d9212-f9a0-4b32-979f-fab227be859c" providerId="ADAL" clId="{0FFC215E-A8D7-4975-9F84-D67B5CEC03B7}" dt="2024-09-09T21:48:25.827" v="3" actId="47"/>
        <pc:sldMkLst>
          <pc:docMk/>
          <pc:sldMk cId="3438527400" sldId="258"/>
        </pc:sldMkLst>
      </pc:sldChg>
      <pc:sldChg chg="del">
        <pc:chgData name="Stephanie Fisher" userId="4a8d9212-f9a0-4b32-979f-fab227be859c" providerId="ADAL" clId="{0FFC215E-A8D7-4975-9F84-D67B5CEC03B7}" dt="2024-09-09T21:48:10.191" v="1" actId="47"/>
        <pc:sldMkLst>
          <pc:docMk/>
          <pc:sldMk cId="2063015957" sldId="379"/>
        </pc:sldMkLst>
      </pc:sldChg>
      <pc:sldChg chg="del">
        <pc:chgData name="Stephanie Fisher" userId="4a8d9212-f9a0-4b32-979f-fab227be859c" providerId="ADAL" clId="{0FFC215E-A8D7-4975-9F84-D67B5CEC03B7}" dt="2024-09-09T21:48:15.982" v="2" actId="47"/>
        <pc:sldMkLst>
          <pc:docMk/>
          <pc:sldMk cId="1228369993" sldId="380"/>
        </pc:sldMkLst>
      </pc:sldChg>
      <pc:sldChg chg="add">
        <pc:chgData name="Stephanie Fisher" userId="4a8d9212-f9a0-4b32-979f-fab227be859c" providerId="ADAL" clId="{0FFC215E-A8D7-4975-9F84-D67B5CEC03B7}" dt="2024-09-09T21:48:08.344" v="0"/>
        <pc:sldMkLst>
          <pc:docMk/>
          <pc:sldMk cId="0" sldId="3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131897305940183E-2"/>
          <c:y val="0.14728158980127501"/>
          <c:w val="0.90755000452529644"/>
          <c:h val="0.75910287110525498"/>
        </c:manualLayout>
      </c:layout>
      <c:barChart>
        <c:barDir val="col"/>
        <c:grouping val="stacked"/>
        <c:varyColors val="0"/>
        <c:ser>
          <c:idx val="0"/>
          <c:order val="0"/>
          <c:tx>
            <c:strRef>
              <c:f>Sheet1!$B$1</c:f>
              <c:strCache>
                <c:ptCount val="1"/>
                <c:pt idx="0">
                  <c:v>Financed E&amp;S Investment</c:v>
                </c:pt>
              </c:strCache>
            </c:strRef>
          </c:tx>
          <c:spPr>
            <a:solidFill>
              <a:srgbClr val="4F2270"/>
            </a:solidFill>
            <a:ln w="3175">
              <a:solidFill>
                <a:sysClr val="window" lastClr="FFFFFF"/>
              </a:solidFill>
            </a:ln>
          </c:spPr>
          <c:invertIfNegative val="0"/>
          <c:dLbls>
            <c:numFmt formatCode="\$#,##0" sourceLinked="0"/>
            <c:spPr>
              <a:noFill/>
              <a:ln w="25394">
                <a:noFill/>
              </a:ln>
            </c:spPr>
            <c:txPr>
              <a:bodyPr/>
              <a:lstStyle/>
              <a:p>
                <a:pPr>
                  <a:defRPr sz="800" b="1">
                    <a:solidFill>
                      <a:schemeClr val="bg1"/>
                    </a:solidFill>
                    <a:latin typeface="Californian FB" panose="0207040306080B030204" pitchFamily="18" charset="0"/>
                    <a:ea typeface="Meiryo UI" pitchFamily="34" charset="-128"/>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2016</c:v>
                </c:pt>
                <c:pt idx="1">
                  <c:v>2017</c:v>
                </c:pt>
                <c:pt idx="2">
                  <c:v>2018</c:v>
                </c:pt>
                <c:pt idx="3">
                  <c:v>2019</c:v>
                </c:pt>
                <c:pt idx="4">
                  <c:v>2020</c:v>
                </c:pt>
                <c:pt idx="5">
                  <c:v>2021</c:v>
                </c:pt>
                <c:pt idx="6">
                  <c:v>2022</c:v>
                </c:pt>
                <c:pt idx="7">
                  <c:v>2023</c:v>
                </c:pt>
                <c:pt idx="8">
                  <c:v>2024e</c:v>
                </c:pt>
                <c:pt idx="9">
                  <c:v>2025e</c:v>
                </c:pt>
                <c:pt idx="10">
                  <c:v>2026e</c:v>
                </c:pt>
                <c:pt idx="11">
                  <c:v>2027e</c:v>
                </c:pt>
              </c:strCache>
            </c:strRef>
          </c:cat>
          <c:val>
            <c:numRef>
              <c:f>Sheet1!$B$2:$B$15</c:f>
              <c:numCache>
                <c:formatCode>"$"#,##0</c:formatCode>
                <c:ptCount val="12"/>
                <c:pt idx="0">
                  <c:v>1020.685891550779</c:v>
                </c:pt>
                <c:pt idx="1">
                  <c:v>1051.344661634974</c:v>
                </c:pt>
                <c:pt idx="2">
                  <c:v>933.8797325136984</c:v>
                </c:pt>
                <c:pt idx="3">
                  <c:v>1004.6024130062145</c:v>
                </c:pt>
                <c:pt idx="4">
                  <c:v>991.58355350291527</c:v>
                </c:pt>
                <c:pt idx="5">
                  <c:v>1123.9289145557984</c:v>
                </c:pt>
                <c:pt idx="6">
                  <c:v>1247.5399626349847</c:v>
                </c:pt>
                <c:pt idx="7">
                  <c:v>1335.9791753194047</c:v>
                </c:pt>
                <c:pt idx="8">
                  <c:v>1394.2691281356633</c:v>
                </c:pt>
                <c:pt idx="9">
                  <c:v>1426.8913967042618</c:v>
                </c:pt>
                <c:pt idx="10">
                  <c:v>1460.0476015792663</c:v>
                </c:pt>
                <c:pt idx="11">
                  <c:v>1496.2272797942085</c:v>
                </c:pt>
              </c:numCache>
            </c:numRef>
          </c:val>
          <c:extLst>
            <c:ext xmlns:c16="http://schemas.microsoft.com/office/drawing/2014/chart" uri="{C3380CC4-5D6E-409C-BE32-E72D297353CC}">
              <c16:uniqueId val="{00000000-6157-4FF8-8BCD-CDA91725C7D3}"/>
            </c:ext>
          </c:extLst>
        </c:ser>
        <c:ser>
          <c:idx val="1"/>
          <c:order val="1"/>
          <c:tx>
            <c:strRef>
              <c:f>Sheet1!$C$1</c:f>
              <c:strCache>
                <c:ptCount val="1"/>
                <c:pt idx="0">
                  <c:v>Non-Financed E&amp;S Investment</c:v>
                </c:pt>
              </c:strCache>
            </c:strRef>
          </c:tx>
          <c:spPr>
            <a:solidFill>
              <a:srgbClr val="D9D9D9"/>
            </a:solidFill>
            <a:ln w="3175">
              <a:solidFill>
                <a:sysClr val="window" lastClr="FFFFFF"/>
              </a:solidFill>
            </a:ln>
          </c:spPr>
          <c:invertIfNegative val="0"/>
          <c:dLbls>
            <c:numFmt formatCode="\$#,##0" sourceLinked="0"/>
            <c:spPr>
              <a:noFill/>
              <a:ln w="25394">
                <a:noFill/>
              </a:ln>
            </c:spPr>
            <c:txPr>
              <a:bodyPr/>
              <a:lstStyle/>
              <a:p>
                <a:pPr>
                  <a:defRPr sz="800" b="1">
                    <a:solidFill>
                      <a:srgbClr val="4D4D4D"/>
                    </a:solidFill>
                    <a:latin typeface="Californian FB" panose="0207040306080B030204" pitchFamily="18" charset="0"/>
                    <a:ea typeface="Meiryo UI" pitchFamily="34" charset="-128"/>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2016</c:v>
                </c:pt>
                <c:pt idx="1">
                  <c:v>2017</c:v>
                </c:pt>
                <c:pt idx="2">
                  <c:v>2018</c:v>
                </c:pt>
                <c:pt idx="3">
                  <c:v>2019</c:v>
                </c:pt>
                <c:pt idx="4">
                  <c:v>2020</c:v>
                </c:pt>
                <c:pt idx="5">
                  <c:v>2021</c:v>
                </c:pt>
                <c:pt idx="6">
                  <c:v>2022</c:v>
                </c:pt>
                <c:pt idx="7">
                  <c:v>2023</c:v>
                </c:pt>
                <c:pt idx="8">
                  <c:v>2024e</c:v>
                </c:pt>
                <c:pt idx="9">
                  <c:v>2025e</c:v>
                </c:pt>
                <c:pt idx="10">
                  <c:v>2026e</c:v>
                </c:pt>
                <c:pt idx="11">
                  <c:v>2027e</c:v>
                </c:pt>
              </c:strCache>
            </c:strRef>
          </c:cat>
          <c:val>
            <c:numRef>
              <c:f>Sheet1!$C$2:$C$15</c:f>
              <c:numCache>
                <c:formatCode>"$"#,##0</c:formatCode>
                <c:ptCount val="12"/>
                <c:pt idx="0">
                  <c:v>637.84635844922093</c:v>
                </c:pt>
                <c:pt idx="1">
                  <c:v>697.45533836502591</c:v>
                </c:pt>
                <c:pt idx="2">
                  <c:v>941.45076748630163</c:v>
                </c:pt>
                <c:pt idx="3">
                  <c:v>924.48158699378553</c:v>
                </c:pt>
                <c:pt idx="4">
                  <c:v>851.04044649708476</c:v>
                </c:pt>
                <c:pt idx="5">
                  <c:v>861.95758544420164</c:v>
                </c:pt>
                <c:pt idx="6">
                  <c:v>950.35703736501523</c:v>
                </c:pt>
                <c:pt idx="7">
                  <c:v>977.40657468059521</c:v>
                </c:pt>
                <c:pt idx="8">
                  <c:v>1032.3875748681216</c:v>
                </c:pt>
                <c:pt idx="9">
                  <c:v>1090.003470683479</c:v>
                </c:pt>
                <c:pt idx="10">
                  <c:v>1150.4544384323747</c:v>
                </c:pt>
                <c:pt idx="11">
                  <c:v>1211.3772887326606</c:v>
                </c:pt>
              </c:numCache>
            </c:numRef>
          </c:val>
          <c:extLst>
            <c:ext xmlns:c16="http://schemas.microsoft.com/office/drawing/2014/chart" uri="{C3380CC4-5D6E-409C-BE32-E72D297353CC}">
              <c16:uniqueId val="{00000001-6157-4FF8-8BCD-CDA91725C7D3}"/>
            </c:ext>
          </c:extLst>
        </c:ser>
        <c:dLbls>
          <c:showLegendKey val="0"/>
          <c:showVal val="0"/>
          <c:showCatName val="0"/>
          <c:showSerName val="0"/>
          <c:showPercent val="0"/>
          <c:showBubbleSize val="0"/>
        </c:dLbls>
        <c:gapWidth val="38"/>
        <c:overlap val="100"/>
        <c:axId val="2071894648"/>
        <c:axId val="2071898136"/>
      </c:barChart>
      <c:catAx>
        <c:axId val="2071894648"/>
        <c:scaling>
          <c:orientation val="minMax"/>
        </c:scaling>
        <c:delete val="0"/>
        <c:axPos val="b"/>
        <c:numFmt formatCode="General" sourceLinked="1"/>
        <c:majorTickMark val="out"/>
        <c:minorTickMark val="none"/>
        <c:tickLblPos val="nextTo"/>
        <c:spPr>
          <a:ln>
            <a:noFill/>
          </a:ln>
        </c:spPr>
        <c:txPr>
          <a:bodyPr/>
          <a:lstStyle/>
          <a:p>
            <a:pPr>
              <a:defRPr sz="900">
                <a:solidFill>
                  <a:schemeClr val="bg1">
                    <a:lumMod val="50000"/>
                  </a:schemeClr>
                </a:solidFill>
                <a:latin typeface="Californian FB" panose="0207040306080B030204" pitchFamily="18" charset="0"/>
                <a:cs typeface="Helvetica" panose="020B0604020202020204" pitchFamily="34" charset="0"/>
              </a:defRPr>
            </a:pPr>
            <a:endParaRPr lang="en-US"/>
          </a:p>
        </c:txPr>
        <c:crossAx val="2071898136"/>
        <c:crosses val="autoZero"/>
        <c:auto val="1"/>
        <c:lblAlgn val="ctr"/>
        <c:lblOffset val="100"/>
        <c:noMultiLvlLbl val="0"/>
      </c:catAx>
      <c:valAx>
        <c:axId val="2071898136"/>
        <c:scaling>
          <c:orientation val="minMax"/>
          <c:min val="0"/>
        </c:scaling>
        <c:delete val="0"/>
        <c:axPos val="l"/>
        <c:numFmt formatCode="\$#,##0" sourceLinked="0"/>
        <c:majorTickMark val="cross"/>
        <c:minorTickMark val="none"/>
        <c:tickLblPos val="nextTo"/>
        <c:spPr>
          <a:ln>
            <a:noFill/>
          </a:ln>
        </c:spPr>
        <c:txPr>
          <a:bodyPr/>
          <a:lstStyle/>
          <a:p>
            <a:pPr>
              <a:defRPr sz="900">
                <a:solidFill>
                  <a:schemeClr val="bg1">
                    <a:lumMod val="50000"/>
                  </a:schemeClr>
                </a:solidFill>
                <a:latin typeface="Californian FB" panose="0207040306080B030204" pitchFamily="18" charset="0"/>
                <a:ea typeface="Meiryo UI" pitchFamily="34" charset="-128"/>
                <a:cs typeface="Helvetica" panose="020B0604020202020204" pitchFamily="34" charset="0"/>
              </a:defRPr>
            </a:pPr>
            <a:endParaRPr lang="en-US"/>
          </a:p>
        </c:txPr>
        <c:crossAx val="2071894648"/>
        <c:crosses val="autoZero"/>
        <c:crossBetween val="between"/>
        <c:majorUnit val="500"/>
      </c:valAx>
      <c:spPr>
        <a:noFill/>
        <a:ln>
          <a:solidFill>
            <a:schemeClr val="bg1">
              <a:lumMod val="75000"/>
            </a:schemeClr>
          </a:solidFill>
        </a:ln>
      </c:spPr>
    </c:plotArea>
    <c:legend>
      <c:legendPos val="b"/>
      <c:layout>
        <c:manualLayout>
          <c:xMode val="edge"/>
          <c:yMode val="edge"/>
          <c:x val="0.16034980541225499"/>
          <c:y val="4.78206871868289E-2"/>
          <c:w val="0.67784256559766698"/>
          <c:h val="7.5342465753424695E-2"/>
        </c:manualLayout>
      </c:layout>
      <c:overlay val="0"/>
      <c:spPr>
        <a:noFill/>
      </c:spPr>
      <c:txPr>
        <a:bodyPr/>
        <a:lstStyle/>
        <a:p>
          <a:pPr>
            <a:defRPr sz="1000">
              <a:solidFill>
                <a:schemeClr val="tx1">
                  <a:lumMod val="75000"/>
                </a:schemeClr>
              </a:solidFill>
              <a:latin typeface="Californian FB" panose="0207040306080B030204" pitchFamily="18" charset="0"/>
              <a:ea typeface="Meiryo UI" pitchFamily="34" charset="-128"/>
              <a:cs typeface="Helvetica" panose="020B0604020202020204" pitchFamily="34" charset="0"/>
            </a:defRPr>
          </a:pPr>
          <a:endParaRPr lang="en-US"/>
        </a:p>
      </c:txPr>
    </c:legend>
    <c:plotVisOnly val="1"/>
    <c:dispBlanksAs val="gap"/>
    <c:showDLblsOverMax val="0"/>
  </c:chart>
  <c:spPr>
    <a:solidFill>
      <a:schemeClr val="bg1"/>
    </a:solidFill>
    <a:ln w="3175">
      <a:solidFill>
        <a:sysClr val="window" lastClr="FFFFFF">
          <a:lumMod val="75000"/>
        </a:sysClr>
      </a:solidFill>
    </a:ln>
  </c:spPr>
  <c:txPr>
    <a:bodyPr/>
    <a:lstStyle/>
    <a:p>
      <a:pPr>
        <a:spcAft>
          <a:spcPts val="200"/>
        </a:spcAft>
        <a:defRPr sz="900">
          <a:latin typeface="Meiryo" pitchFamily="34" charset="-128"/>
          <a:ea typeface="Meiryo" pitchFamily="34" charset="-128"/>
          <a:cs typeface="Meiryo" pitchFamily="34" charset="-128"/>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0.68271</cdr:x>
      <cdr:y>0.14342</cdr:y>
    </cdr:from>
    <cdr:to>
      <cdr:x>0.68271</cdr:x>
      <cdr:y>0.90358</cdr:y>
    </cdr:to>
    <cdr:cxnSp macro="">
      <cdr:nvCxnSpPr>
        <cdr:cNvPr id="2" name="Straight Connector 1">
          <a:extLst xmlns:a="http://schemas.openxmlformats.org/drawingml/2006/main">
            <a:ext uri="{FF2B5EF4-FFF2-40B4-BE49-F238E27FC236}">
              <a16:creationId xmlns:a16="http://schemas.microsoft.com/office/drawing/2014/main" id="{1C26368E-0AC7-3C42-52E6-7424ADA90854}"/>
            </a:ext>
          </a:extLst>
        </cdr:cNvPr>
        <cdr:cNvCxnSpPr/>
      </cdr:nvCxnSpPr>
      <cdr:spPr>
        <a:xfrm xmlns:a="http://schemas.openxmlformats.org/drawingml/2006/main" flipV="1">
          <a:off x="4525956" y="375124"/>
          <a:ext cx="0" cy="1988248"/>
        </a:xfrm>
        <a:prstGeom xmlns:a="http://schemas.openxmlformats.org/drawingml/2006/main" prst="line">
          <a:avLst/>
        </a:prstGeom>
        <a:ln xmlns:a="http://schemas.openxmlformats.org/drawingml/2006/main">
          <a:solidFill>
            <a:srgbClr val="4D4D4D"/>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0.68343</cdr:x>
      <cdr:y>0.14956</cdr:y>
    </cdr:from>
    <cdr:to>
      <cdr:x>0.78113</cdr:x>
      <cdr:y>0.21121</cdr:y>
    </cdr:to>
    <cdr:sp macro="" textlink="">
      <cdr:nvSpPr>
        <cdr:cNvPr id="3" name="Pentagon 2"/>
        <cdr:cNvSpPr/>
      </cdr:nvSpPr>
      <cdr:spPr>
        <a:xfrm xmlns:a="http://schemas.openxmlformats.org/drawingml/2006/main">
          <a:off x="4530744" y="391184"/>
          <a:ext cx="647692" cy="161249"/>
        </a:xfrm>
        <a:prstGeom xmlns:a="http://schemas.openxmlformats.org/drawingml/2006/main" prst="homePlate">
          <a:avLst/>
        </a:prstGeom>
        <a:solidFill xmlns:a="http://schemas.openxmlformats.org/drawingml/2006/main">
          <a:srgbClr val="5A2781"/>
        </a:solidFill>
        <a:ln xmlns:a="http://schemas.openxmlformats.org/drawingml/2006/main">
          <a:solidFill>
            <a:srgbClr val="5A278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sz="900">
              <a:solidFill>
                <a:schemeClr val="bg1"/>
              </a:solidFill>
              <a:latin typeface="Californian FB" panose="0207040306080B030204" pitchFamily="18" charset="0"/>
              <a:cs typeface="Helvetica" panose="020B0604020202020204" pitchFamily="34" charset="0"/>
            </a:rPr>
            <a:t>Forecast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2AAD4-8132-F649-8911-25E4DAB87005}"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FE156-8BB7-C243-8B57-8B6D1D57944D}" type="slidenum">
              <a:rPr lang="en-US" smtClean="0"/>
              <a:t>‹#›</a:t>
            </a:fld>
            <a:endParaRPr lang="en-US"/>
          </a:p>
        </p:txBody>
      </p:sp>
    </p:spTree>
    <p:extLst>
      <p:ext uri="{BB962C8B-B14F-4D97-AF65-F5344CB8AC3E}">
        <p14:creationId xmlns:p14="http://schemas.microsoft.com/office/powerpoint/2010/main" val="411659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4</a:t>
            </a:fld>
            <a:endParaRPr lang="en-US"/>
          </a:p>
        </p:txBody>
      </p:sp>
    </p:spTree>
    <p:extLst>
      <p:ext uri="{BB962C8B-B14F-4D97-AF65-F5344CB8AC3E}">
        <p14:creationId xmlns:p14="http://schemas.microsoft.com/office/powerpoint/2010/main" val="255884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ELFA Equity – DEI initiatives, Equity Forum conference</a:t>
            </a:r>
          </a:p>
          <a:p>
            <a:endParaRPr lang="en-US"/>
          </a:p>
          <a:p>
            <a:r>
              <a:rPr lang="en-US"/>
              <a:t>Emerging Talent Advisory Council (ETAC) – young professionals, Emergence leadership conference, podcast, networking events, career pathways</a:t>
            </a:r>
          </a:p>
          <a:p>
            <a:endParaRPr lang="en-US"/>
          </a:p>
          <a:p>
            <a:r>
              <a:rPr lang="en-US"/>
              <a:t>Women’s Council – Focused on women’s leadership, men welcome too!  Annual Women’s Leadership Forum is one of the most popular ELFA conferences.</a:t>
            </a:r>
          </a:p>
        </p:txBody>
      </p:sp>
    </p:spTree>
    <p:extLst>
      <p:ext uri="{BB962C8B-B14F-4D97-AF65-F5344CB8AC3E}">
        <p14:creationId xmlns:p14="http://schemas.microsoft.com/office/powerpoint/2010/main" val="29396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10</a:t>
            </a:fld>
            <a:endParaRPr lang="en-US"/>
          </a:p>
        </p:txBody>
      </p:sp>
    </p:spTree>
    <p:extLst>
      <p:ext uri="{BB962C8B-B14F-4D97-AF65-F5344CB8AC3E}">
        <p14:creationId xmlns:p14="http://schemas.microsoft.com/office/powerpoint/2010/main" val="322949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There are many different careers paths within the field of equipment finance. It’s not just for finance and accounting students! </a:t>
            </a:r>
          </a:p>
          <a:p>
            <a:pPr marL="0" indent="0">
              <a:buNone/>
            </a:pPr>
            <a:endParaRPr dirty="0"/>
          </a:p>
        </p:txBody>
      </p:sp>
    </p:spTree>
    <p:extLst>
      <p:ext uri="{BB962C8B-B14F-4D97-AF65-F5344CB8AC3E}">
        <p14:creationId xmlns:p14="http://schemas.microsoft.com/office/powerpoint/2010/main" val="384971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29</a:t>
            </a:fld>
            <a:endParaRPr lang="en-US"/>
          </a:p>
        </p:txBody>
      </p:sp>
    </p:spTree>
    <p:extLst>
      <p:ext uri="{BB962C8B-B14F-4D97-AF65-F5344CB8AC3E}">
        <p14:creationId xmlns:p14="http://schemas.microsoft.com/office/powerpoint/2010/main" val="381305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30</a:t>
            </a:fld>
            <a:endParaRPr lang="en-US"/>
          </a:p>
        </p:txBody>
      </p:sp>
    </p:spTree>
    <p:extLst>
      <p:ext uri="{BB962C8B-B14F-4D97-AF65-F5344CB8AC3E}">
        <p14:creationId xmlns:p14="http://schemas.microsoft.com/office/powerpoint/2010/main" val="214959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31</a:t>
            </a:fld>
            <a:endParaRPr lang="en-US"/>
          </a:p>
        </p:txBody>
      </p:sp>
    </p:spTree>
    <p:extLst>
      <p:ext uri="{BB962C8B-B14F-4D97-AF65-F5344CB8AC3E}">
        <p14:creationId xmlns:p14="http://schemas.microsoft.com/office/powerpoint/2010/main" val="381306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E156-8BB7-C243-8B57-8B6D1D57944D}" type="slidenum">
              <a:rPr lang="en-US" smtClean="0"/>
              <a:t>32</a:t>
            </a:fld>
            <a:endParaRPr lang="en-US"/>
          </a:p>
        </p:txBody>
      </p:sp>
    </p:spTree>
    <p:extLst>
      <p:ext uri="{BB962C8B-B14F-4D97-AF65-F5344CB8AC3E}">
        <p14:creationId xmlns:p14="http://schemas.microsoft.com/office/powerpoint/2010/main" val="193924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1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01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FAE7-19E6-E872-04F6-B93D8E1617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08F43-A43C-C694-C650-090696AAC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F0B7F-FF27-9DA1-49D2-09526CB828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27842-6B50-9BFD-617C-FCF3B70B4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A1A40-1854-EE40-7A58-BD532DC477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95F4D-0FAF-8DBE-B2CC-4DE6269B0549}"/>
              </a:ext>
            </a:extLst>
          </p:cNvPr>
          <p:cNvSpPr>
            <a:spLocks noGrp="1"/>
          </p:cNvSpPr>
          <p:nvPr>
            <p:ph type="dt" sz="half" idx="10"/>
          </p:nvPr>
        </p:nvSpPr>
        <p:spPr/>
        <p:txBody>
          <a:bodyPr/>
          <a:lstStyle/>
          <a:p>
            <a:fld id="{0CD28E11-0489-134F-9120-F111FD89CD1C}" type="datetimeFigureOut">
              <a:rPr lang="en-US" smtClean="0"/>
              <a:t>11/10/2024</a:t>
            </a:fld>
            <a:endParaRPr lang="en-US"/>
          </a:p>
        </p:txBody>
      </p:sp>
      <p:sp>
        <p:nvSpPr>
          <p:cNvPr id="8" name="Footer Placeholder 7">
            <a:extLst>
              <a:ext uri="{FF2B5EF4-FFF2-40B4-BE49-F238E27FC236}">
                <a16:creationId xmlns:a16="http://schemas.microsoft.com/office/drawing/2014/main" id="{0902A054-CF3F-CC68-BAB1-76D2AD3E3B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8889C-40DA-9D0D-07B0-A0312E111F5B}"/>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358981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E71ACE-95A1-33E1-8CF1-5214672D2C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74903" y="0"/>
            <a:ext cx="14666903" cy="6858000"/>
          </a:xfrm>
          <a:prstGeom prst="rect">
            <a:avLst/>
          </a:prstGeom>
        </p:spPr>
      </p:pic>
      <p:sp>
        <p:nvSpPr>
          <p:cNvPr id="6" name="Freeform 5">
            <a:extLst>
              <a:ext uri="{FF2B5EF4-FFF2-40B4-BE49-F238E27FC236}">
                <a16:creationId xmlns:a16="http://schemas.microsoft.com/office/drawing/2014/main" id="{B75B923E-26E2-F365-7DE0-40A9738E6635}"/>
              </a:ext>
            </a:extLst>
          </p:cNvPr>
          <p:cNvSpPr/>
          <p:nvPr userDrawn="1"/>
        </p:nvSpPr>
        <p:spPr>
          <a:xfrm>
            <a:off x="-3190240" y="0"/>
            <a:ext cx="18572480" cy="1238491"/>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563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95235-545F-DD11-9C54-972AA28FFCC9}"/>
              </a:ext>
            </a:extLst>
          </p:cNvPr>
          <p:cNvSpPr>
            <a:spLocks noGrp="1"/>
          </p:cNvSpPr>
          <p:nvPr>
            <p:ph type="dt" sz="half" idx="10"/>
          </p:nvPr>
        </p:nvSpPr>
        <p:spPr/>
        <p:txBody>
          <a:bodyPr/>
          <a:lstStyle/>
          <a:p>
            <a:fld id="{0CD28E11-0489-134F-9120-F111FD89CD1C}" type="datetimeFigureOut">
              <a:rPr lang="en-US" smtClean="0"/>
              <a:t>11/10/2024</a:t>
            </a:fld>
            <a:endParaRPr lang="en-US"/>
          </a:p>
        </p:txBody>
      </p:sp>
      <p:sp>
        <p:nvSpPr>
          <p:cNvPr id="3" name="Footer Placeholder 2">
            <a:extLst>
              <a:ext uri="{FF2B5EF4-FFF2-40B4-BE49-F238E27FC236}">
                <a16:creationId xmlns:a16="http://schemas.microsoft.com/office/drawing/2014/main" id="{DD88D7F5-8688-318F-B683-3461997C4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6C650F-6734-FEA5-4159-7F72305517D9}"/>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66223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795A-D0AE-C4F8-7EB7-C87BE5DD0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A04BF2-00E1-D9AF-BA4B-F840A5A27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DC9BD-5156-7754-2E60-A65EFA9B3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D3F0D-CDD5-051C-D70B-0E6399D6E0AC}"/>
              </a:ext>
            </a:extLst>
          </p:cNvPr>
          <p:cNvSpPr>
            <a:spLocks noGrp="1"/>
          </p:cNvSpPr>
          <p:nvPr>
            <p:ph type="dt" sz="half" idx="10"/>
          </p:nvPr>
        </p:nvSpPr>
        <p:spPr/>
        <p:txBody>
          <a:bodyPr/>
          <a:lstStyle/>
          <a:p>
            <a:fld id="{0CD28E11-0489-134F-9120-F111FD89CD1C}" type="datetimeFigureOut">
              <a:rPr lang="en-US" smtClean="0"/>
              <a:t>11/10/2024</a:t>
            </a:fld>
            <a:endParaRPr lang="en-US"/>
          </a:p>
        </p:txBody>
      </p:sp>
      <p:sp>
        <p:nvSpPr>
          <p:cNvPr id="6" name="Footer Placeholder 5">
            <a:extLst>
              <a:ext uri="{FF2B5EF4-FFF2-40B4-BE49-F238E27FC236}">
                <a16:creationId xmlns:a16="http://schemas.microsoft.com/office/drawing/2014/main" id="{555EF01E-C68B-1FF1-DCE3-4ABF5F120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D0C2A-1119-FAEB-B1C1-74D766A7B238}"/>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267926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4605-2D01-FD77-88DF-522091A07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D555F-9C99-34EF-57C0-2E390B5FA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84A84-E226-BDBB-DB78-6E01FD272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1DEDB-AA4B-82D2-1EF9-A376F51EBAB0}"/>
              </a:ext>
            </a:extLst>
          </p:cNvPr>
          <p:cNvSpPr>
            <a:spLocks noGrp="1"/>
          </p:cNvSpPr>
          <p:nvPr>
            <p:ph type="dt" sz="half" idx="10"/>
          </p:nvPr>
        </p:nvSpPr>
        <p:spPr/>
        <p:txBody>
          <a:bodyPr/>
          <a:lstStyle/>
          <a:p>
            <a:fld id="{0CD28E11-0489-134F-9120-F111FD89CD1C}" type="datetimeFigureOut">
              <a:rPr lang="en-US" smtClean="0"/>
              <a:t>11/10/2024</a:t>
            </a:fld>
            <a:endParaRPr lang="en-US"/>
          </a:p>
        </p:txBody>
      </p:sp>
      <p:sp>
        <p:nvSpPr>
          <p:cNvPr id="6" name="Footer Placeholder 5">
            <a:extLst>
              <a:ext uri="{FF2B5EF4-FFF2-40B4-BE49-F238E27FC236}">
                <a16:creationId xmlns:a16="http://schemas.microsoft.com/office/drawing/2014/main" id="{8A863157-CEAE-01D0-85B6-1A7589B95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079DD-2BF2-FB2C-1B87-12F15BE8F0DC}"/>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21694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D170-6C0C-1256-E89F-47C57BFB9D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460BE-72A0-EFB6-E254-CA77B3874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2F2DB-2A0F-5669-738E-BD94D859E503}"/>
              </a:ext>
            </a:extLst>
          </p:cNvPr>
          <p:cNvSpPr>
            <a:spLocks noGrp="1"/>
          </p:cNvSpPr>
          <p:nvPr>
            <p:ph type="dt" sz="half" idx="10"/>
          </p:nvPr>
        </p:nvSpPr>
        <p:spPr/>
        <p:txBody>
          <a:bodyPr/>
          <a:lstStyle/>
          <a:p>
            <a:fld id="{0CD28E11-0489-134F-9120-F111FD89CD1C}" type="datetimeFigureOut">
              <a:rPr lang="en-US" smtClean="0"/>
              <a:t>11/10/2024</a:t>
            </a:fld>
            <a:endParaRPr lang="en-US"/>
          </a:p>
        </p:txBody>
      </p:sp>
      <p:sp>
        <p:nvSpPr>
          <p:cNvPr id="5" name="Footer Placeholder 4">
            <a:extLst>
              <a:ext uri="{FF2B5EF4-FFF2-40B4-BE49-F238E27FC236}">
                <a16:creationId xmlns:a16="http://schemas.microsoft.com/office/drawing/2014/main" id="{B0846FCE-BD17-1F5B-9447-4AE334D42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2C7E2-6BC3-C32E-FAB3-18CE09502F32}"/>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350437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0E113-82FD-AF0A-5E31-89A630C9B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F10DD7-84BF-D609-A322-6B85A72B8B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763B3-D42C-78D8-5D68-A060FA55058D}"/>
              </a:ext>
            </a:extLst>
          </p:cNvPr>
          <p:cNvSpPr>
            <a:spLocks noGrp="1"/>
          </p:cNvSpPr>
          <p:nvPr>
            <p:ph type="dt" sz="half" idx="10"/>
          </p:nvPr>
        </p:nvSpPr>
        <p:spPr/>
        <p:txBody>
          <a:bodyPr/>
          <a:lstStyle/>
          <a:p>
            <a:fld id="{0CD28E11-0489-134F-9120-F111FD89CD1C}" type="datetimeFigureOut">
              <a:rPr lang="en-US" smtClean="0"/>
              <a:t>11/10/2024</a:t>
            </a:fld>
            <a:endParaRPr lang="en-US"/>
          </a:p>
        </p:txBody>
      </p:sp>
      <p:sp>
        <p:nvSpPr>
          <p:cNvPr id="5" name="Footer Placeholder 4">
            <a:extLst>
              <a:ext uri="{FF2B5EF4-FFF2-40B4-BE49-F238E27FC236}">
                <a16:creationId xmlns:a16="http://schemas.microsoft.com/office/drawing/2014/main" id="{B0B4CD2B-65F0-6627-C98C-190510F21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2F502-78B0-BB74-BA4C-6842E9D21341}"/>
              </a:ext>
            </a:extLst>
          </p:cNvPr>
          <p:cNvSpPr>
            <a:spLocks noGrp="1"/>
          </p:cNvSpPr>
          <p:nvPr>
            <p:ph type="sldNum" sz="quarter" idx="12"/>
          </p:nvPr>
        </p:nvSpPr>
        <p:spPr/>
        <p:txBody>
          <a:bodyPr/>
          <a:lstStyle/>
          <a:p>
            <a:fld id="{3193C920-9036-294D-B165-22A2E351B89C}" type="slidenum">
              <a:rPr lang="en-US" smtClean="0"/>
              <a:t>‹#›</a:t>
            </a:fld>
            <a:endParaRPr lang="en-US"/>
          </a:p>
        </p:txBody>
      </p:sp>
    </p:spTree>
    <p:extLst>
      <p:ext uri="{BB962C8B-B14F-4D97-AF65-F5344CB8AC3E}">
        <p14:creationId xmlns:p14="http://schemas.microsoft.com/office/powerpoint/2010/main" val="4260889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1539200" y="3635133"/>
            <a:ext cx="9113600" cy="1546400"/>
          </a:xfrm>
          <a:prstGeom prst="rect">
            <a:avLst/>
          </a:prstGeom>
        </p:spPr>
        <p:txBody>
          <a:bodyPr spcFirstLastPara="1" wrap="square" lIns="91425" tIns="91425" rIns="91425" bIns="91425" anchor="t" anchorCtr="0"/>
          <a:lstStyle>
            <a:lvl1pPr lvl="0" rtl="0">
              <a:spcBef>
                <a:spcPts val="0"/>
              </a:spcBef>
              <a:spcAft>
                <a:spcPts val="0"/>
              </a:spcAft>
              <a:buClr>
                <a:srgbClr val="00BEF2"/>
              </a:buClr>
              <a:buSzPts val="3000"/>
              <a:buNone/>
              <a:defRPr sz="4000">
                <a:solidFill>
                  <a:srgbClr val="00BEF2"/>
                </a:solidFill>
              </a:defRPr>
            </a:lvl1pPr>
            <a:lvl2pPr lvl="1" rtl="0">
              <a:spcBef>
                <a:spcPts val="0"/>
              </a:spcBef>
              <a:spcAft>
                <a:spcPts val="0"/>
              </a:spcAft>
              <a:buClr>
                <a:srgbClr val="00BEF2"/>
              </a:buClr>
              <a:buSzPts val="3000"/>
              <a:buNone/>
              <a:defRPr sz="4000">
                <a:solidFill>
                  <a:srgbClr val="00BEF2"/>
                </a:solidFill>
              </a:defRPr>
            </a:lvl2pPr>
            <a:lvl3pPr lvl="2" rtl="0">
              <a:spcBef>
                <a:spcPts val="0"/>
              </a:spcBef>
              <a:spcAft>
                <a:spcPts val="0"/>
              </a:spcAft>
              <a:buClr>
                <a:srgbClr val="00BEF2"/>
              </a:buClr>
              <a:buSzPts val="3000"/>
              <a:buNone/>
              <a:defRPr sz="4000">
                <a:solidFill>
                  <a:srgbClr val="00BEF2"/>
                </a:solidFill>
              </a:defRPr>
            </a:lvl3pPr>
            <a:lvl4pPr lvl="3" rtl="0">
              <a:spcBef>
                <a:spcPts val="0"/>
              </a:spcBef>
              <a:spcAft>
                <a:spcPts val="0"/>
              </a:spcAft>
              <a:buClr>
                <a:srgbClr val="00BEF2"/>
              </a:buClr>
              <a:buSzPts val="3000"/>
              <a:buNone/>
              <a:defRPr sz="4000">
                <a:solidFill>
                  <a:srgbClr val="00BEF2"/>
                </a:solidFill>
              </a:defRPr>
            </a:lvl4pPr>
            <a:lvl5pPr lvl="4" rtl="0">
              <a:spcBef>
                <a:spcPts val="0"/>
              </a:spcBef>
              <a:spcAft>
                <a:spcPts val="0"/>
              </a:spcAft>
              <a:buClr>
                <a:srgbClr val="00BEF2"/>
              </a:buClr>
              <a:buSzPts val="3000"/>
              <a:buNone/>
              <a:defRPr sz="4000">
                <a:solidFill>
                  <a:srgbClr val="00BEF2"/>
                </a:solidFill>
              </a:defRPr>
            </a:lvl5pPr>
            <a:lvl6pPr lvl="5" rtl="0">
              <a:spcBef>
                <a:spcPts val="0"/>
              </a:spcBef>
              <a:spcAft>
                <a:spcPts val="0"/>
              </a:spcAft>
              <a:buClr>
                <a:srgbClr val="00BEF2"/>
              </a:buClr>
              <a:buSzPts val="3000"/>
              <a:buNone/>
              <a:defRPr sz="4000">
                <a:solidFill>
                  <a:srgbClr val="00BEF2"/>
                </a:solidFill>
              </a:defRPr>
            </a:lvl6pPr>
            <a:lvl7pPr lvl="6" rtl="0">
              <a:spcBef>
                <a:spcPts val="0"/>
              </a:spcBef>
              <a:spcAft>
                <a:spcPts val="0"/>
              </a:spcAft>
              <a:buClr>
                <a:srgbClr val="00BEF2"/>
              </a:buClr>
              <a:buSzPts val="3000"/>
              <a:buNone/>
              <a:defRPr sz="4000">
                <a:solidFill>
                  <a:srgbClr val="00BEF2"/>
                </a:solidFill>
              </a:defRPr>
            </a:lvl7pPr>
            <a:lvl8pPr lvl="7" rtl="0">
              <a:spcBef>
                <a:spcPts val="0"/>
              </a:spcBef>
              <a:spcAft>
                <a:spcPts val="0"/>
              </a:spcAft>
              <a:buClr>
                <a:srgbClr val="00BEF2"/>
              </a:buClr>
              <a:buSzPts val="3000"/>
              <a:buNone/>
              <a:defRPr sz="4000">
                <a:solidFill>
                  <a:srgbClr val="00BEF2"/>
                </a:solidFill>
              </a:defRPr>
            </a:lvl8pPr>
            <a:lvl9pPr lvl="8" rtl="0">
              <a:spcBef>
                <a:spcPts val="0"/>
              </a:spcBef>
              <a:spcAft>
                <a:spcPts val="0"/>
              </a:spcAft>
              <a:buClr>
                <a:srgbClr val="00BEF2"/>
              </a:buClr>
              <a:buSzPts val="3000"/>
              <a:buNone/>
              <a:defRPr sz="4000">
                <a:solidFill>
                  <a:srgbClr val="00BEF2"/>
                </a:solidFill>
              </a:defRPr>
            </a:lvl9pPr>
          </a:lstStyle>
          <a:p>
            <a:endParaRPr/>
          </a:p>
        </p:txBody>
      </p:sp>
      <p:sp>
        <p:nvSpPr>
          <p:cNvPr id="17" name="Google Shape;17;p3"/>
          <p:cNvSpPr txBox="1">
            <a:spLocks noGrp="1"/>
          </p:cNvSpPr>
          <p:nvPr>
            <p:ph type="subTitle" idx="1"/>
          </p:nvPr>
        </p:nvSpPr>
        <p:spPr>
          <a:xfrm>
            <a:off x="1539200" y="4294733"/>
            <a:ext cx="9113600" cy="1046400"/>
          </a:xfrm>
          <a:prstGeom prst="rect">
            <a:avLst/>
          </a:prstGeom>
        </p:spPr>
        <p:txBody>
          <a:bodyPr spcFirstLastPara="1" wrap="square" lIns="91425" tIns="91425" rIns="91425" bIns="91425" anchor="t" anchorCtr="0"/>
          <a:lstStyle>
            <a:lvl1pPr lvl="0" rtl="0">
              <a:spcBef>
                <a:spcPts val="0"/>
              </a:spcBef>
              <a:spcAft>
                <a:spcPts val="0"/>
              </a:spcAft>
              <a:buClr>
                <a:srgbClr val="25516C"/>
              </a:buClr>
              <a:buSzPts val="1800"/>
              <a:buNone/>
              <a:defRPr sz="2400">
                <a:solidFill>
                  <a:srgbClr val="25516C"/>
                </a:solidFill>
              </a:defRPr>
            </a:lvl1pPr>
            <a:lvl2pPr lvl="1" rtl="0">
              <a:spcBef>
                <a:spcPts val="0"/>
              </a:spcBef>
              <a:spcAft>
                <a:spcPts val="0"/>
              </a:spcAft>
              <a:buClr>
                <a:srgbClr val="25516C"/>
              </a:buClr>
              <a:buSzPts val="1800"/>
              <a:buNone/>
              <a:defRPr sz="2400">
                <a:solidFill>
                  <a:srgbClr val="25516C"/>
                </a:solidFill>
              </a:defRPr>
            </a:lvl2pPr>
            <a:lvl3pPr lvl="2" rtl="0">
              <a:spcBef>
                <a:spcPts val="0"/>
              </a:spcBef>
              <a:spcAft>
                <a:spcPts val="0"/>
              </a:spcAft>
              <a:buClr>
                <a:srgbClr val="25516C"/>
              </a:buClr>
              <a:buSzPts val="1800"/>
              <a:buNone/>
              <a:defRPr sz="2400">
                <a:solidFill>
                  <a:srgbClr val="25516C"/>
                </a:solidFill>
              </a:defRPr>
            </a:lvl3pPr>
            <a:lvl4pPr lvl="3" rtl="0">
              <a:spcBef>
                <a:spcPts val="0"/>
              </a:spcBef>
              <a:spcAft>
                <a:spcPts val="0"/>
              </a:spcAft>
              <a:buClr>
                <a:srgbClr val="25516C"/>
              </a:buClr>
              <a:buSzPts val="1800"/>
              <a:buNone/>
              <a:defRPr sz="2400">
                <a:solidFill>
                  <a:srgbClr val="25516C"/>
                </a:solidFill>
              </a:defRPr>
            </a:lvl4pPr>
            <a:lvl5pPr lvl="4" rtl="0">
              <a:spcBef>
                <a:spcPts val="0"/>
              </a:spcBef>
              <a:spcAft>
                <a:spcPts val="0"/>
              </a:spcAft>
              <a:buClr>
                <a:srgbClr val="25516C"/>
              </a:buClr>
              <a:buSzPts val="1800"/>
              <a:buNone/>
              <a:defRPr sz="2400">
                <a:solidFill>
                  <a:srgbClr val="25516C"/>
                </a:solidFill>
              </a:defRPr>
            </a:lvl5pPr>
            <a:lvl6pPr lvl="5" rtl="0">
              <a:spcBef>
                <a:spcPts val="0"/>
              </a:spcBef>
              <a:spcAft>
                <a:spcPts val="0"/>
              </a:spcAft>
              <a:buClr>
                <a:srgbClr val="25516C"/>
              </a:buClr>
              <a:buSzPts val="1800"/>
              <a:buNone/>
              <a:defRPr sz="2400">
                <a:solidFill>
                  <a:srgbClr val="25516C"/>
                </a:solidFill>
              </a:defRPr>
            </a:lvl6pPr>
            <a:lvl7pPr lvl="6" rtl="0">
              <a:spcBef>
                <a:spcPts val="0"/>
              </a:spcBef>
              <a:spcAft>
                <a:spcPts val="0"/>
              </a:spcAft>
              <a:buClr>
                <a:srgbClr val="25516C"/>
              </a:buClr>
              <a:buSzPts val="1800"/>
              <a:buNone/>
              <a:defRPr sz="2400">
                <a:solidFill>
                  <a:srgbClr val="25516C"/>
                </a:solidFill>
              </a:defRPr>
            </a:lvl7pPr>
            <a:lvl8pPr lvl="7" rtl="0">
              <a:spcBef>
                <a:spcPts val="0"/>
              </a:spcBef>
              <a:spcAft>
                <a:spcPts val="0"/>
              </a:spcAft>
              <a:buClr>
                <a:srgbClr val="25516C"/>
              </a:buClr>
              <a:buSzPts val="1800"/>
              <a:buNone/>
              <a:defRPr sz="2400">
                <a:solidFill>
                  <a:srgbClr val="25516C"/>
                </a:solidFill>
              </a:defRPr>
            </a:lvl8pPr>
            <a:lvl9pPr lvl="8" rtl="0">
              <a:spcBef>
                <a:spcPts val="0"/>
              </a:spcBef>
              <a:spcAft>
                <a:spcPts val="0"/>
              </a:spcAft>
              <a:buClr>
                <a:srgbClr val="25516C"/>
              </a:buClr>
              <a:buSzPts val="1800"/>
              <a:buNone/>
              <a:defRPr sz="2400">
                <a:solidFill>
                  <a:srgbClr val="25516C"/>
                </a:solidFill>
              </a:defRPr>
            </a:lvl9pPr>
          </a:lstStyle>
          <a:p>
            <a:endParaRPr/>
          </a:p>
        </p:txBody>
      </p:sp>
    </p:spTree>
    <p:extLst>
      <p:ext uri="{BB962C8B-B14F-4D97-AF65-F5344CB8AC3E}">
        <p14:creationId xmlns:p14="http://schemas.microsoft.com/office/powerpoint/2010/main" val="1895022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7568162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24" b="1" i="0">
                <a:solidFill>
                  <a:srgbClr val="203C7C"/>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777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03C7C"/>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6D64563-37F2-BB1A-181B-4A49936468B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8480" y="-298173"/>
            <a:ext cx="7772400" cy="4844392"/>
          </a:xfrm>
          <a:prstGeom prst="rect">
            <a:avLst/>
          </a:prstGeom>
        </p:spPr>
      </p:pic>
    </p:spTree>
    <p:extLst>
      <p:ext uri="{BB962C8B-B14F-4D97-AF65-F5344CB8AC3E}">
        <p14:creationId xmlns:p14="http://schemas.microsoft.com/office/powerpoint/2010/main" val="1027051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412224" y="6097523"/>
            <a:ext cx="2574035" cy="57453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203C7C"/>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233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04077" y="186124"/>
            <a:ext cx="14953275" cy="7338646"/>
          </a:xfrm>
          <a:prstGeom prst="rect">
            <a:avLst/>
          </a:prstGeom>
        </p:spPr>
      </p:pic>
      <p:pic>
        <p:nvPicPr>
          <p:cNvPr id="2" name="Graphic 1">
            <a:extLst>
              <a:ext uri="{FF2B5EF4-FFF2-40B4-BE49-F238E27FC236}">
                <a16:creationId xmlns:a16="http://schemas.microsoft.com/office/drawing/2014/main" id="{22AB44C0-0F15-7BB4-2C79-52A5E6EB35B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4011680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304077" y="164123"/>
            <a:ext cx="14953275" cy="7338646"/>
          </a:xfrm>
          <a:prstGeom prst="rect">
            <a:avLst/>
          </a:prstGeom>
        </p:spPr>
      </p:pic>
    </p:spTree>
    <p:extLst>
      <p:ext uri="{BB962C8B-B14F-4D97-AF65-F5344CB8AC3E}">
        <p14:creationId xmlns:p14="http://schemas.microsoft.com/office/powerpoint/2010/main" val="1984758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203C7C"/>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6D64563-37F2-BB1A-181B-4A49936468B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8480" y="-298173"/>
            <a:ext cx="7772400" cy="4844392"/>
          </a:xfrm>
          <a:prstGeom prst="rect">
            <a:avLst/>
          </a:prstGeom>
        </p:spPr>
      </p:pic>
      <p:pic>
        <p:nvPicPr>
          <p:cNvPr id="32" name="Graphic 31">
            <a:extLst>
              <a:ext uri="{FF2B5EF4-FFF2-40B4-BE49-F238E27FC236}">
                <a16:creationId xmlns:a16="http://schemas.microsoft.com/office/drawing/2014/main" id="{52849C25-A4DF-DA21-CCFD-4BCF3BCDFF7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37451" y="1"/>
            <a:ext cx="14666903" cy="6858000"/>
          </a:xfrm>
          <a:prstGeom prst="rect">
            <a:avLst/>
          </a:prstGeom>
        </p:spPr>
      </p:pic>
    </p:spTree>
    <p:extLst>
      <p:ext uri="{BB962C8B-B14F-4D97-AF65-F5344CB8AC3E}">
        <p14:creationId xmlns:p14="http://schemas.microsoft.com/office/powerpoint/2010/main" val="242002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74903" y="0"/>
            <a:ext cx="14666903" cy="6858000"/>
          </a:xfrm>
          <a:prstGeom prst="rect">
            <a:avLst/>
          </a:prstGeom>
        </p:spPr>
      </p:pic>
      <p:pic>
        <p:nvPicPr>
          <p:cNvPr id="6" name="Graphic 5">
            <a:extLst>
              <a:ext uri="{FF2B5EF4-FFF2-40B4-BE49-F238E27FC236}">
                <a16:creationId xmlns:a16="http://schemas.microsoft.com/office/drawing/2014/main" id="{A7D05752-F669-C377-FF0D-227A57C18A0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31124" y="274979"/>
            <a:ext cx="7772400" cy="4589636"/>
          </a:xfrm>
          <a:prstGeom prst="rect">
            <a:avLst/>
          </a:prstGeom>
        </p:spPr>
      </p:pic>
      <p:pic>
        <p:nvPicPr>
          <p:cNvPr id="2" name="Graphic 1">
            <a:extLst>
              <a:ext uri="{FF2B5EF4-FFF2-40B4-BE49-F238E27FC236}">
                <a16:creationId xmlns:a16="http://schemas.microsoft.com/office/drawing/2014/main" id="{A76E2E37-F6A4-CA74-BF2C-78B31AC3ABD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577" y="0"/>
            <a:ext cx="11578138" cy="6559827"/>
          </a:xfrm>
          <a:prstGeom prst="rect">
            <a:avLst/>
          </a:prstGeom>
        </p:spPr>
      </p:pic>
      <p:sp>
        <p:nvSpPr>
          <p:cNvPr id="3" name="Freeform 2">
            <a:extLst>
              <a:ext uri="{FF2B5EF4-FFF2-40B4-BE49-F238E27FC236}">
                <a16:creationId xmlns:a16="http://schemas.microsoft.com/office/drawing/2014/main" id="{99765599-F6EF-D1CB-B8B3-BEAD40A303EB}"/>
              </a:ext>
            </a:extLst>
          </p:cNvPr>
          <p:cNvSpPr/>
          <p:nvPr userDrawn="1"/>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FC403B01-764F-300C-FAF4-432ED7056E00}"/>
              </a:ext>
            </a:extLst>
          </p:cNvPr>
          <p:cNvSpPr/>
          <p:nvPr userDrawn="1"/>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86432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E857F50-5DD5-9D4B-AFA3-69B3A9B22D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74903" y="0"/>
            <a:ext cx="14666903" cy="6858000"/>
          </a:xfrm>
          <a:prstGeom prst="rect">
            <a:avLst/>
          </a:prstGeom>
        </p:spPr>
      </p:pic>
      <p:pic>
        <p:nvPicPr>
          <p:cNvPr id="6" name="Graphic 5">
            <a:extLst>
              <a:ext uri="{FF2B5EF4-FFF2-40B4-BE49-F238E27FC236}">
                <a16:creationId xmlns:a16="http://schemas.microsoft.com/office/drawing/2014/main" id="{A7D05752-F669-C377-FF0D-227A57C18A0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31124" y="274979"/>
            <a:ext cx="7772400" cy="4589636"/>
          </a:xfrm>
          <a:prstGeom prst="rect">
            <a:avLst/>
          </a:prstGeom>
        </p:spPr>
      </p:pic>
      <p:pic>
        <p:nvPicPr>
          <p:cNvPr id="2" name="Graphic 1">
            <a:extLst>
              <a:ext uri="{FF2B5EF4-FFF2-40B4-BE49-F238E27FC236}">
                <a16:creationId xmlns:a16="http://schemas.microsoft.com/office/drawing/2014/main" id="{A76E2E37-F6A4-CA74-BF2C-78B31AC3ABD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577" y="0"/>
            <a:ext cx="11578138" cy="6559827"/>
          </a:xfrm>
          <a:prstGeom prst="rect">
            <a:avLst/>
          </a:prstGeom>
        </p:spPr>
      </p:pic>
      <p:pic>
        <p:nvPicPr>
          <p:cNvPr id="5" name="Graphic 4">
            <a:extLst>
              <a:ext uri="{FF2B5EF4-FFF2-40B4-BE49-F238E27FC236}">
                <a16:creationId xmlns:a16="http://schemas.microsoft.com/office/drawing/2014/main" id="{6EE16B7C-3A1C-F382-7E84-D2FAA801BC4E}"/>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1277929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EE16B7C-3A1C-F382-7E84-D2FAA801BC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2941" y="6096910"/>
            <a:ext cx="2573657" cy="574966"/>
          </a:xfrm>
          <a:prstGeom prst="rect">
            <a:avLst/>
          </a:prstGeom>
        </p:spPr>
      </p:pic>
      <p:sp>
        <p:nvSpPr>
          <p:cNvPr id="8" name="Oval 7">
            <a:extLst>
              <a:ext uri="{FF2B5EF4-FFF2-40B4-BE49-F238E27FC236}">
                <a16:creationId xmlns:a16="http://schemas.microsoft.com/office/drawing/2014/main" id="{912EE5C6-C047-A7C7-0EA9-36BF7A76CA25}"/>
              </a:ext>
            </a:extLst>
          </p:cNvPr>
          <p:cNvSpPr/>
          <p:nvPr userDrawn="1"/>
        </p:nvSpPr>
        <p:spPr>
          <a:xfrm rot="1002003">
            <a:off x="5110624" y="-1201462"/>
            <a:ext cx="8810471" cy="5902084"/>
          </a:xfrm>
          <a:prstGeom prst="ellipse">
            <a:avLst/>
          </a:prstGeom>
          <a:solidFill>
            <a:srgbClr val="C2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716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D0E76FE-6AFF-4177-61EF-0239B1313EE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174800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5E116-DE89-BE33-04D2-2F06BDF20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8D865F-8B4F-8268-FF3A-478B1338B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5D115-752B-A0F7-DF3F-0D6F44784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28E11-0489-134F-9120-F111FD89CD1C}" type="datetimeFigureOut">
              <a:rPr lang="en-US" smtClean="0"/>
              <a:t>11/10/2024</a:t>
            </a:fld>
            <a:endParaRPr lang="en-US"/>
          </a:p>
        </p:txBody>
      </p:sp>
      <p:sp>
        <p:nvSpPr>
          <p:cNvPr id="5" name="Footer Placeholder 4">
            <a:extLst>
              <a:ext uri="{FF2B5EF4-FFF2-40B4-BE49-F238E27FC236}">
                <a16:creationId xmlns:a16="http://schemas.microsoft.com/office/drawing/2014/main" id="{0678C2DD-34E7-13D4-9C66-E4CB7D109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BC3943-C1E9-AF07-6D52-59418A10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3C920-9036-294D-B165-22A2E351B89C}" type="slidenum">
              <a:rPr lang="en-US" smtClean="0"/>
              <a:t>‹#›</a:t>
            </a:fld>
            <a:endParaRPr lang="en-US"/>
          </a:p>
        </p:txBody>
      </p:sp>
    </p:spTree>
    <p:extLst>
      <p:ext uri="{BB962C8B-B14F-4D97-AF65-F5344CB8AC3E}">
        <p14:creationId xmlns:p14="http://schemas.microsoft.com/office/powerpoint/2010/main" val="48620382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49" r:id="rId3"/>
    <p:sldLayoutId id="2147483666" r:id="rId4"/>
    <p:sldLayoutId id="2147483650" r:id="rId5"/>
    <p:sldLayoutId id="2147483660" r:id="rId6"/>
    <p:sldLayoutId id="2147483663" r:id="rId7"/>
    <p:sldLayoutId id="2147483664" r:id="rId8"/>
    <p:sldLayoutId id="2147483651" r:id="rId9"/>
    <p:sldLayoutId id="2147483653" r:id="rId10"/>
    <p:sldLayoutId id="2147483654" r:id="rId11"/>
    <p:sldLayoutId id="2147483655" r:id="rId12"/>
    <p:sldLayoutId id="2147483656" r:id="rId13"/>
    <p:sldLayoutId id="2147483657" r:id="rId14"/>
    <p:sldLayoutId id="2147483658" r:id="rId15"/>
    <p:sldLayoutId id="2147483659" r:id="rId16"/>
    <p:sldLayoutId id="2147483665"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3.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9.png"/><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8" Type="http://schemas.openxmlformats.org/officeDocument/2006/relationships/hyperlink" Target="https://www.leasefoundation.org/academic-programs/internship-resources-page" TargetMode="External"/><Relationship Id="rId3" Type="http://schemas.openxmlformats.org/officeDocument/2006/relationships/image" Target="../media/image33.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2.svg"/><Relationship Id="rId11" Type="http://schemas.openxmlformats.org/officeDocument/2006/relationships/image" Target="../media/image6.svg"/><Relationship Id="rId5" Type="http://schemas.openxmlformats.org/officeDocument/2006/relationships/image" Target="../media/image51.png"/><Relationship Id="rId10" Type="http://schemas.openxmlformats.org/officeDocument/2006/relationships/image" Target="../media/image5.png"/><Relationship Id="rId4" Type="http://schemas.openxmlformats.org/officeDocument/2006/relationships/image" Target="../media/image34.svg"/><Relationship Id="rId9" Type="http://schemas.openxmlformats.org/officeDocument/2006/relationships/hyperlink" Target="https://www.elfaonline.org/people-power/career-cent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34.sv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lfpfoundation.or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EA829CA-AD18-2004-C71E-E2400F8A41F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29442" y="1677777"/>
            <a:ext cx="4298156" cy="1158816"/>
          </a:xfrm>
          <a:prstGeom prst="rect">
            <a:avLst/>
          </a:prstGeom>
        </p:spPr>
      </p:pic>
      <p:pic>
        <p:nvPicPr>
          <p:cNvPr id="9" name="Graphic 8">
            <a:extLst>
              <a:ext uri="{FF2B5EF4-FFF2-40B4-BE49-F238E27FC236}">
                <a16:creationId xmlns:a16="http://schemas.microsoft.com/office/drawing/2014/main" id="{B700D6CA-06D8-0070-9DDC-9A3CD89EE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0556" y="1806453"/>
            <a:ext cx="4252002" cy="949915"/>
          </a:xfrm>
          <a:prstGeom prst="rect">
            <a:avLst/>
          </a:prstGeom>
        </p:spPr>
      </p:pic>
      <p:sp>
        <p:nvSpPr>
          <p:cNvPr id="4" name="Title 1">
            <a:extLst>
              <a:ext uri="{FF2B5EF4-FFF2-40B4-BE49-F238E27FC236}">
                <a16:creationId xmlns:a16="http://schemas.microsoft.com/office/drawing/2014/main" id="{B43F0E09-BC12-F8F3-7A75-E350FCC557F3}"/>
              </a:ext>
            </a:extLst>
          </p:cNvPr>
          <p:cNvSpPr txBox="1">
            <a:spLocks/>
          </p:cNvSpPr>
          <p:nvPr/>
        </p:nvSpPr>
        <p:spPr>
          <a:xfrm>
            <a:off x="1420710" y="3775077"/>
            <a:ext cx="6977743" cy="598716"/>
          </a:xfrm>
          <a:prstGeom prst="rect">
            <a:avLst/>
          </a:prstGeom>
          <a:solidFill>
            <a:schemeClr val="bg1"/>
          </a:solidFill>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203C7C"/>
                </a:solidFill>
                <a:latin typeface="Century Gothic" panose="020B0502020202020204" pitchFamily="34" charset="0"/>
              </a:rPr>
              <a:t>EQUIPMENT LEASING &amp; FINANCE​</a:t>
            </a:r>
            <a:endParaRPr lang="en-US" sz="3600" b="1" dirty="0">
              <a:solidFill>
                <a:srgbClr val="203C7C"/>
              </a:solidFill>
              <a:latin typeface="Century Gothic" panose="020B0502020202020204" pitchFamily="34" charset="0"/>
            </a:endParaRPr>
          </a:p>
        </p:txBody>
      </p:sp>
      <p:sp>
        <p:nvSpPr>
          <p:cNvPr id="6" name="Subtitle 2">
            <a:extLst>
              <a:ext uri="{FF2B5EF4-FFF2-40B4-BE49-F238E27FC236}">
                <a16:creationId xmlns:a16="http://schemas.microsoft.com/office/drawing/2014/main" id="{EA980E20-D400-72E2-CA67-34364F576737}"/>
              </a:ext>
            </a:extLst>
          </p:cNvPr>
          <p:cNvSpPr txBox="1">
            <a:spLocks/>
          </p:cNvSpPr>
          <p:nvPr/>
        </p:nvSpPr>
        <p:spPr>
          <a:xfrm>
            <a:off x="1435100" y="4745038"/>
            <a:ext cx="9144000" cy="598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rgbClr val="008DA8"/>
                </a:solidFill>
                <a:latin typeface="Century Gothic" panose="020B0502020202020204" pitchFamily="34" charset="0"/>
              </a:rPr>
              <a:t>A Dynamic Career Path</a:t>
            </a:r>
            <a:endParaRPr lang="en-US" sz="2400" b="1" dirty="0">
              <a:solidFill>
                <a:srgbClr val="008DA8"/>
              </a:solidFill>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51C38460-2140-EFB7-F1F2-846EEE83A51B}"/>
              </a:ext>
            </a:extLst>
          </p:cNvPr>
          <p:cNvCxnSpPr/>
          <p:nvPr/>
        </p:nvCxnSpPr>
        <p:spPr>
          <a:xfrm>
            <a:off x="1529442" y="4559300"/>
            <a:ext cx="4343400"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48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BCA2087-10F6-3659-1077-B32EDCB17209}"/>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710C32B-0C21-315B-0C19-A95F10AC4380}"/>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A051B0CB-470E-31BF-8038-A5D49EA85D86}"/>
              </a:ext>
            </a:extLst>
          </p:cNvPr>
          <p:cNvSpPr txBox="1">
            <a:spLocks/>
          </p:cNvSpPr>
          <p:nvPr/>
        </p:nvSpPr>
        <p:spPr>
          <a:xfrm>
            <a:off x="517197" y="669600"/>
            <a:ext cx="3859731" cy="1585919"/>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entury Gothic" panose="020B0502020202020204" pitchFamily="34" charset="0"/>
              </a:rPr>
              <a:t>TYPES OF FINANCE CONTRACTS</a:t>
            </a:r>
          </a:p>
        </p:txBody>
      </p:sp>
      <p:cxnSp>
        <p:nvCxnSpPr>
          <p:cNvPr id="11" name="Straight Connector 10">
            <a:extLst>
              <a:ext uri="{FF2B5EF4-FFF2-40B4-BE49-F238E27FC236}">
                <a16:creationId xmlns:a16="http://schemas.microsoft.com/office/drawing/2014/main" id="{5B37CFE3-F7EF-02AD-B85B-9A11B7821C0E}"/>
              </a:ext>
            </a:extLst>
          </p:cNvPr>
          <p:cNvCxnSpPr>
            <a:cxnSpLocks/>
          </p:cNvCxnSpPr>
          <p:nvPr/>
        </p:nvCxnSpPr>
        <p:spPr>
          <a:xfrm>
            <a:off x="625928" y="2599871"/>
            <a:ext cx="3641272"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19575FEF-CFA7-BE95-AF98-EBA72128CCEC}"/>
              </a:ext>
            </a:extLst>
          </p:cNvPr>
          <p:cNvSpPr txBox="1">
            <a:spLocks/>
          </p:cNvSpPr>
          <p:nvPr/>
        </p:nvSpPr>
        <p:spPr>
          <a:xfrm>
            <a:off x="517196" y="2863526"/>
            <a:ext cx="4859476" cy="3322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chemeClr val="bg1"/>
                </a:solidFill>
                <a:effectLst/>
                <a:latin typeface="Century Gothic" panose="020B0502020202020204" pitchFamily="34" charset="0"/>
              </a:rPr>
              <a:t>A </a:t>
            </a:r>
            <a:r>
              <a:rPr lang="en-US" sz="2400" b="1" u="sng" dirty="0">
                <a:solidFill>
                  <a:schemeClr val="bg1"/>
                </a:solidFill>
                <a:effectLst/>
                <a:latin typeface="Century Gothic" panose="020B0502020202020204" pitchFamily="34" charset="0"/>
              </a:rPr>
              <a:t>loan</a:t>
            </a:r>
            <a:r>
              <a:rPr lang="en-US" sz="2400" dirty="0">
                <a:solidFill>
                  <a:schemeClr val="bg1"/>
                </a:solidFill>
                <a:effectLst/>
                <a:latin typeface="Century Gothic" panose="020B0502020202020204" pitchFamily="34" charset="0"/>
              </a:rPr>
              <a:t> is a finance agreement that allows a business to acquire and own equipment.</a:t>
            </a:r>
          </a:p>
          <a:p>
            <a:pPr marL="0" indent="0">
              <a:lnSpc>
                <a:spcPts val="1200"/>
              </a:lnSpc>
              <a:buNone/>
            </a:pPr>
            <a:endParaRPr lang="en-US" sz="2400" dirty="0">
              <a:solidFill>
                <a:schemeClr val="bg1"/>
              </a:solidFill>
              <a:latin typeface="Century Gothic" panose="020B0502020202020204" pitchFamily="34" charset="0"/>
            </a:endParaRPr>
          </a:p>
          <a:p>
            <a:pPr marL="0" indent="0">
              <a:lnSpc>
                <a:spcPct val="100000"/>
              </a:lnSpc>
              <a:buNone/>
            </a:pPr>
            <a:r>
              <a:rPr lang="en-US" sz="2400" dirty="0">
                <a:solidFill>
                  <a:schemeClr val="bg1"/>
                </a:solidFill>
                <a:latin typeface="Century Gothic" panose="020B0502020202020204" pitchFamily="34" charset="0"/>
              </a:rPr>
              <a:t>A </a:t>
            </a:r>
            <a:r>
              <a:rPr lang="en-US" sz="2400" b="1" u="sng" dirty="0">
                <a:solidFill>
                  <a:schemeClr val="bg1"/>
                </a:solidFill>
                <a:latin typeface="Century Gothic" panose="020B0502020202020204" pitchFamily="34" charset="0"/>
              </a:rPr>
              <a:t>lease</a:t>
            </a:r>
            <a:r>
              <a:rPr lang="en-US" sz="2400" dirty="0">
                <a:solidFill>
                  <a:schemeClr val="bg1"/>
                </a:solidFill>
                <a:latin typeface="Century Gothic" panose="020B0502020202020204" pitchFamily="34" charset="0"/>
              </a:rPr>
              <a:t> allows a company to acquire and use equipment while conserving cash flow and lines of credit.</a:t>
            </a:r>
          </a:p>
        </p:txBody>
      </p:sp>
    </p:spTree>
    <p:extLst>
      <p:ext uri="{BB962C8B-B14F-4D97-AF65-F5344CB8AC3E}">
        <p14:creationId xmlns:p14="http://schemas.microsoft.com/office/powerpoint/2010/main" val="424928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7" y="682755"/>
            <a:ext cx="4932628" cy="1182622"/>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03C7C"/>
                </a:solidFill>
                <a:latin typeface="Century Gothic" panose="020B0502020202020204" pitchFamily="34" charset="0"/>
              </a:rPr>
              <a:t>WHAT EQUIPMENT GETS FINANCED</a:t>
            </a: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2446108"/>
            <a:ext cx="5323701" cy="4076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1800" dirty="0">
                <a:solidFill>
                  <a:srgbClr val="203864"/>
                </a:solidFill>
                <a:effectLst/>
                <a:latin typeface="Century Gothic" panose="020B0502020202020204" pitchFamily="34" charset="0"/>
              </a:rPr>
              <a:t>Trucks and Transportation </a:t>
            </a:r>
            <a:r>
              <a:rPr lang="en-US" sz="1800" dirty="0">
                <a:solidFill>
                  <a:srgbClr val="203864"/>
                </a:solidFill>
                <a:latin typeface="Century Gothic" panose="020B0502020202020204" pitchFamily="34" charset="0"/>
              </a:rPr>
              <a:t>E</a:t>
            </a:r>
            <a:r>
              <a:rPr lang="en-US" sz="1800" dirty="0">
                <a:solidFill>
                  <a:srgbClr val="203864"/>
                </a:solidFill>
                <a:effectLst/>
                <a:latin typeface="Century Gothic" panose="020B0502020202020204" pitchFamily="34" charset="0"/>
              </a:rPr>
              <a:t>quipment</a:t>
            </a:r>
          </a:p>
          <a:p>
            <a:pPr>
              <a:buFont typeface="Wingdings" pitchFamily="2" charset="2"/>
              <a:buChar char="Ø"/>
            </a:pPr>
            <a:r>
              <a:rPr lang="en-US" sz="1800" dirty="0">
                <a:solidFill>
                  <a:srgbClr val="203864"/>
                </a:solidFill>
                <a:latin typeface="Century Gothic" panose="020B0502020202020204" pitchFamily="34" charset="0"/>
              </a:rPr>
              <a:t>Construction and Off-road Equipment</a:t>
            </a:r>
          </a:p>
          <a:p>
            <a:pPr>
              <a:buFont typeface="Wingdings" pitchFamily="2" charset="2"/>
              <a:buChar char="Ø"/>
            </a:pPr>
            <a:r>
              <a:rPr lang="en-US" sz="1800" dirty="0">
                <a:solidFill>
                  <a:srgbClr val="203864"/>
                </a:solidFill>
                <a:latin typeface="Century Gothic" panose="020B0502020202020204" pitchFamily="34" charset="0"/>
              </a:rPr>
              <a:t>Manufacturing and Mining Machinery</a:t>
            </a:r>
          </a:p>
          <a:p>
            <a:pPr>
              <a:buFont typeface="Wingdings" pitchFamily="2" charset="2"/>
              <a:buChar char="Ø"/>
            </a:pPr>
            <a:r>
              <a:rPr lang="en-US" sz="1800" dirty="0">
                <a:solidFill>
                  <a:srgbClr val="203864"/>
                </a:solidFill>
                <a:latin typeface="Century Gothic" panose="020B0502020202020204" pitchFamily="34" charset="0"/>
              </a:rPr>
              <a:t>Medical Technology and Equipment</a:t>
            </a:r>
          </a:p>
          <a:p>
            <a:pPr>
              <a:buFont typeface="Wingdings" pitchFamily="2" charset="2"/>
              <a:buChar char="Ø"/>
            </a:pPr>
            <a:r>
              <a:rPr lang="en-US" sz="1800" dirty="0">
                <a:solidFill>
                  <a:srgbClr val="203864"/>
                </a:solidFill>
                <a:latin typeface="Century Gothic" panose="020B0502020202020204" pitchFamily="34" charset="0"/>
              </a:rPr>
              <a:t>Commercial and Corporate Aircraft</a:t>
            </a:r>
          </a:p>
          <a:p>
            <a:pPr>
              <a:buFont typeface="Wingdings" pitchFamily="2" charset="2"/>
              <a:buChar char="Ø"/>
            </a:pPr>
            <a:r>
              <a:rPr lang="en-US" sz="1800" dirty="0">
                <a:solidFill>
                  <a:srgbClr val="203864"/>
                </a:solidFill>
                <a:latin typeface="Century Gothic" panose="020B0502020202020204" pitchFamily="34" charset="0"/>
              </a:rPr>
              <a:t>Rail Cars</a:t>
            </a:r>
          </a:p>
          <a:p>
            <a:pPr>
              <a:buFont typeface="Wingdings" pitchFamily="2" charset="2"/>
              <a:buChar char="Ø"/>
            </a:pPr>
            <a:r>
              <a:rPr lang="en-US" sz="1800" dirty="0">
                <a:solidFill>
                  <a:srgbClr val="203864"/>
                </a:solidFill>
                <a:latin typeface="Century Gothic" panose="020B0502020202020204" pitchFamily="34" charset="0"/>
              </a:rPr>
              <a:t>Ships and Shipping Containers</a:t>
            </a:r>
          </a:p>
          <a:p>
            <a:pPr>
              <a:buFont typeface="Wingdings" pitchFamily="2" charset="2"/>
              <a:buChar char="Ø"/>
            </a:pPr>
            <a:r>
              <a:rPr lang="en-US" sz="1800" dirty="0">
                <a:solidFill>
                  <a:srgbClr val="203864"/>
                </a:solidFill>
                <a:latin typeface="Century Gothic" panose="020B0502020202020204" pitchFamily="34" charset="0"/>
              </a:rPr>
              <a:t>Agricultural Equipment</a:t>
            </a:r>
          </a:p>
          <a:p>
            <a:pPr>
              <a:buFont typeface="Wingdings" pitchFamily="2" charset="2"/>
              <a:buChar char="Ø"/>
            </a:pPr>
            <a:r>
              <a:rPr lang="en-US" sz="1800" dirty="0">
                <a:solidFill>
                  <a:srgbClr val="203864"/>
                </a:solidFill>
                <a:latin typeface="Century Gothic" panose="020B0502020202020204" pitchFamily="34" charset="0"/>
              </a:rPr>
              <a:t>Business, Retail, and Office Equipment</a:t>
            </a:r>
          </a:p>
          <a:p>
            <a:pPr>
              <a:buFont typeface="Wingdings" pitchFamily="2" charset="2"/>
              <a:buChar char="Ø"/>
            </a:pPr>
            <a:r>
              <a:rPr lang="en-US" sz="1800" dirty="0">
                <a:solidFill>
                  <a:srgbClr val="203864"/>
                </a:solidFill>
                <a:latin typeface="Century Gothic" panose="020B0502020202020204" pitchFamily="34" charset="0"/>
              </a:rPr>
              <a:t>IT Equipment and Software</a:t>
            </a:r>
          </a:p>
          <a:p>
            <a:pPr>
              <a:buFont typeface="Wingdings" pitchFamily="2" charset="2"/>
              <a:buChar char="Ø"/>
            </a:pPr>
            <a:r>
              <a:rPr lang="en-US" sz="1800" dirty="0">
                <a:solidFill>
                  <a:srgbClr val="203864"/>
                </a:solidFill>
                <a:latin typeface="Century Gothic" panose="020B0502020202020204" pitchFamily="34" charset="0"/>
              </a:rPr>
              <a:t>Restaurant &amp; Hospitality Equipment</a:t>
            </a:r>
            <a:endParaRPr lang="en-US" sz="1800" dirty="0">
              <a:solidFill>
                <a:srgbClr val="008DA8"/>
              </a:solidFill>
              <a:latin typeface="Century Gothic" panose="020B0502020202020204" pitchFamily="34" charset="0"/>
            </a:endParaRPr>
          </a:p>
        </p:txBody>
      </p:sp>
      <p:pic>
        <p:nvPicPr>
          <p:cNvPr id="22" name="Graphic 21">
            <a:extLst>
              <a:ext uri="{FF2B5EF4-FFF2-40B4-BE49-F238E27FC236}">
                <a16:creationId xmlns:a16="http://schemas.microsoft.com/office/drawing/2014/main" id="{04CA0CF2-FAFD-4833-B427-5999863868B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31210">
            <a:off x="7066280" y="-651413"/>
            <a:ext cx="7772400" cy="4589636"/>
          </a:xfrm>
          <a:prstGeom prst="rect">
            <a:avLst/>
          </a:prstGeom>
        </p:spPr>
      </p:pic>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AC5E3A3-1EC6-A8B9-EC48-B5D1CAEC19AA}"/>
              </a:ext>
            </a:extLst>
          </p:cNvPr>
          <p:cNvSpPr/>
          <p:nvPr/>
        </p:nvSpPr>
        <p:spPr>
          <a:xfrm>
            <a:off x="8702047" y="101235"/>
            <a:ext cx="3779348" cy="3817523"/>
          </a:xfrm>
          <a:prstGeom prst="ellipse">
            <a:avLst/>
          </a:prstGeom>
          <a:blipFill dpi="0" rotWithShape="0">
            <a:blip r:embed="rId4" cstate="email">
              <a:extLst>
                <a:ext uri="{28A0092B-C50C-407E-A947-70E740481C1C}">
                  <a14:useLocalDpi xmlns:a14="http://schemas.microsoft.com/office/drawing/2010/main"/>
                </a:ext>
              </a:extLst>
            </a:blip>
            <a:srcRect/>
            <a:stretch>
              <a:fillRect l="-38311" t="-1499" r="-43149" b="-6289"/>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A71E6A-F346-8B9F-A48C-31E657503996}"/>
              </a:ext>
            </a:extLst>
          </p:cNvPr>
          <p:cNvSpPr>
            <a:spLocks noChangeAspect="1"/>
          </p:cNvSpPr>
          <p:nvPr/>
        </p:nvSpPr>
        <p:spPr>
          <a:xfrm>
            <a:off x="6309360" y="182880"/>
            <a:ext cx="2834640" cy="2834640"/>
          </a:xfrm>
          <a:prstGeom prst="ellipse">
            <a:avLst/>
          </a:prstGeom>
          <a:blipFill dpi="0" rotWithShape="0">
            <a:blip r:embed="rId5" cstate="email">
              <a:extLst>
                <a:ext uri="{28A0092B-C50C-407E-A947-70E740481C1C}">
                  <a14:useLocalDpi xmlns:a14="http://schemas.microsoft.com/office/drawing/2010/main"/>
                </a:ext>
              </a:extLst>
            </a:blip>
            <a:srcRect/>
            <a:stretch>
              <a:fillRect l="-8064" r="-20968"/>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AEBA0D3-0097-E44B-CE2F-71872FEACB57}"/>
              </a:ext>
            </a:extLst>
          </p:cNvPr>
          <p:cNvSpPr/>
          <p:nvPr/>
        </p:nvSpPr>
        <p:spPr>
          <a:xfrm>
            <a:off x="9759618" y="3531580"/>
            <a:ext cx="2267703" cy="2267703"/>
          </a:xfrm>
          <a:prstGeom prst="ellipse">
            <a:avLst/>
          </a:prstGeom>
          <a:blipFill dpi="0" rotWithShape="0">
            <a:blip r:embed="rId6" cstate="email">
              <a:extLst>
                <a:ext uri="{28A0092B-C50C-407E-A947-70E740481C1C}">
                  <a14:useLocalDpi xmlns:a14="http://schemas.microsoft.com/office/drawing/2010/main"/>
                </a:ext>
              </a:extLst>
            </a:blip>
            <a:srcRect/>
            <a:stretch>
              <a:fillRect l="-47694" t="-4435" r="694" b="-403"/>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CF36AEF-3F88-7F5C-F311-F6FA38856A7F}"/>
              </a:ext>
            </a:extLst>
          </p:cNvPr>
          <p:cNvSpPr txBox="1">
            <a:spLocks/>
          </p:cNvSpPr>
          <p:nvPr/>
        </p:nvSpPr>
        <p:spPr>
          <a:xfrm>
            <a:off x="6592828" y="4000403"/>
            <a:ext cx="2267703" cy="169610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i="1" dirty="0">
                <a:solidFill>
                  <a:srgbClr val="008DA8"/>
                </a:solidFill>
                <a:latin typeface="Century Gothic" panose="020B0502020202020204" pitchFamily="34" charset="0"/>
              </a:rPr>
              <a:t>PLUS, </a:t>
            </a:r>
          </a:p>
          <a:p>
            <a:pPr>
              <a:lnSpc>
                <a:spcPct val="100000"/>
              </a:lnSpc>
            </a:pPr>
            <a:r>
              <a:rPr lang="en-US" sz="3200" b="1" i="1" dirty="0">
                <a:solidFill>
                  <a:srgbClr val="008DA8"/>
                </a:solidFill>
                <a:latin typeface="Century Gothic" panose="020B0502020202020204" pitchFamily="34" charset="0"/>
              </a:rPr>
              <a:t>SO MUCH MORE!</a:t>
            </a:r>
          </a:p>
        </p:txBody>
      </p:sp>
    </p:spTree>
    <p:extLst>
      <p:ext uri="{BB962C8B-B14F-4D97-AF65-F5344CB8AC3E}">
        <p14:creationId xmlns:p14="http://schemas.microsoft.com/office/powerpoint/2010/main" val="113227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7" y="682755"/>
            <a:ext cx="3510517" cy="1182622"/>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WHY FINANCE EQUIPMENT?</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6" y="3970116"/>
            <a:ext cx="3735614" cy="2552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203864"/>
                </a:solidFill>
                <a:effectLst/>
                <a:latin typeface="Century Gothic" panose="020B0502020202020204" pitchFamily="34" charset="0"/>
              </a:rPr>
              <a:t>100% Financing</a:t>
            </a:r>
          </a:p>
          <a:p>
            <a:r>
              <a:rPr lang="en-US" sz="1800" dirty="0">
                <a:solidFill>
                  <a:srgbClr val="203864"/>
                </a:solidFill>
                <a:effectLst/>
                <a:latin typeface="Century Gothic" panose="020B0502020202020204" pitchFamily="34" charset="0"/>
              </a:rPr>
              <a:t>Conservation of Cash</a:t>
            </a:r>
          </a:p>
          <a:p>
            <a:r>
              <a:rPr lang="en-US" sz="1800" dirty="0">
                <a:solidFill>
                  <a:srgbClr val="203864"/>
                </a:solidFill>
                <a:latin typeface="Century Gothic" panose="020B0502020202020204" pitchFamily="34" charset="0"/>
              </a:rPr>
              <a:t>Additional Funding Channel</a:t>
            </a:r>
          </a:p>
          <a:p>
            <a:r>
              <a:rPr lang="en-US" sz="1800" dirty="0">
                <a:solidFill>
                  <a:srgbClr val="203864"/>
                </a:solidFill>
                <a:effectLst/>
                <a:latin typeface="Century Gothic" panose="020B0502020202020204" pitchFamily="34" charset="0"/>
              </a:rPr>
              <a:t>Hedge Against Inflation</a:t>
            </a:r>
          </a:p>
          <a:p>
            <a:r>
              <a:rPr lang="en-US" sz="1800" dirty="0">
                <a:solidFill>
                  <a:srgbClr val="203864"/>
                </a:solidFill>
                <a:latin typeface="Century Gothic" panose="020B0502020202020204" pitchFamily="34" charset="0"/>
              </a:rPr>
              <a:t>Cash Flow Expense Planning &amp; Business-cycle Flexibility</a:t>
            </a:r>
          </a:p>
          <a:p>
            <a:r>
              <a:rPr lang="en-US" sz="1800" dirty="0">
                <a:solidFill>
                  <a:srgbClr val="203864"/>
                </a:solidFill>
                <a:effectLst/>
                <a:latin typeface="Century Gothic" panose="020B0502020202020204" pitchFamily="34" charset="0"/>
              </a:rPr>
              <a:t>Regular </a:t>
            </a:r>
            <a:r>
              <a:rPr lang="en-US" sz="1800" dirty="0">
                <a:solidFill>
                  <a:srgbClr val="203864"/>
                </a:solidFill>
                <a:latin typeface="Century Gothic" panose="020B0502020202020204" pitchFamily="34" charset="0"/>
              </a:rPr>
              <a:t>T</a:t>
            </a:r>
            <a:r>
              <a:rPr lang="en-US" sz="1800" dirty="0">
                <a:solidFill>
                  <a:srgbClr val="203864"/>
                </a:solidFill>
                <a:effectLst/>
                <a:latin typeface="Century Gothic" panose="020B0502020202020204" pitchFamily="34" charset="0"/>
              </a:rPr>
              <a:t>echnology </a:t>
            </a:r>
            <a:r>
              <a:rPr lang="en-US" sz="1800" dirty="0">
                <a:solidFill>
                  <a:srgbClr val="203864"/>
                </a:solidFill>
                <a:latin typeface="Century Gothic" panose="020B0502020202020204" pitchFamily="34" charset="0"/>
              </a:rPr>
              <a:t>U</a:t>
            </a:r>
            <a:r>
              <a:rPr lang="en-US" sz="1800" dirty="0">
                <a:solidFill>
                  <a:srgbClr val="203864"/>
                </a:solidFill>
                <a:effectLst/>
                <a:latin typeface="Century Gothic" panose="020B0502020202020204" pitchFamily="34" charset="0"/>
              </a:rPr>
              <a:t>pdates</a:t>
            </a: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2BAB0FA-C157-9785-76B5-A559E57D8935}"/>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EB22035D-3240-78E0-063C-C0D92CB5AC34}"/>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2150912"/>
            <a:ext cx="3510517" cy="1096377"/>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i="1" dirty="0">
                <a:solidFill>
                  <a:srgbClr val="008DA8"/>
                </a:solidFill>
                <a:latin typeface="Century Gothic" panose="020B0502020202020204" pitchFamily="34" charset="0"/>
              </a:rPr>
              <a:t>Why it’s a smart idea to lease or finance equipment purchases:</a:t>
            </a:r>
          </a:p>
        </p:txBody>
      </p:sp>
      <p:sp>
        <p:nvSpPr>
          <p:cNvPr id="14" name="Subtitle 2">
            <a:extLst>
              <a:ext uri="{FF2B5EF4-FFF2-40B4-BE49-F238E27FC236}">
                <a16:creationId xmlns:a16="http://schemas.microsoft.com/office/drawing/2014/main" id="{4024A90A-1911-B663-C24C-8ACF57EB738E}"/>
              </a:ext>
            </a:extLst>
          </p:cNvPr>
          <p:cNvSpPr txBox="1">
            <a:spLocks/>
          </p:cNvSpPr>
          <p:nvPr/>
        </p:nvSpPr>
        <p:spPr>
          <a:xfrm>
            <a:off x="4281782" y="4097437"/>
            <a:ext cx="3643019" cy="2552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203864"/>
                </a:solidFill>
                <a:effectLst/>
                <a:latin typeface="Century Gothic" panose="020B0502020202020204" pitchFamily="34" charset="0"/>
              </a:rPr>
              <a:t>Tax Considerations</a:t>
            </a:r>
          </a:p>
          <a:p>
            <a:r>
              <a:rPr lang="en-US" sz="1800" dirty="0">
                <a:solidFill>
                  <a:srgbClr val="203864"/>
                </a:solidFill>
                <a:effectLst/>
                <a:latin typeface="Century Gothic" panose="020B0502020202020204" pitchFamily="34" charset="0"/>
              </a:rPr>
              <a:t>Relationship with   Equipment Experts</a:t>
            </a:r>
          </a:p>
          <a:p>
            <a:r>
              <a:rPr lang="en-US" sz="1800" dirty="0">
                <a:solidFill>
                  <a:srgbClr val="203864"/>
                </a:solidFill>
                <a:latin typeface="Century Gothic" panose="020B0502020202020204" pitchFamily="34" charset="0"/>
              </a:rPr>
              <a:t>Obsolescence Management</a:t>
            </a:r>
          </a:p>
          <a:p>
            <a:r>
              <a:rPr lang="en-US" sz="1800" dirty="0">
                <a:solidFill>
                  <a:srgbClr val="203864"/>
                </a:solidFill>
                <a:effectLst/>
                <a:latin typeface="Century Gothic" panose="020B0502020202020204" pitchFamily="34" charset="0"/>
              </a:rPr>
              <a:t>Product and Servi</a:t>
            </a:r>
            <a:r>
              <a:rPr lang="en-US" sz="1800" dirty="0">
                <a:solidFill>
                  <a:srgbClr val="203864"/>
                </a:solidFill>
                <a:latin typeface="Century Gothic" panose="020B0502020202020204" pitchFamily="34" charset="0"/>
              </a:rPr>
              <a:t>ce Bundling</a:t>
            </a:r>
          </a:p>
          <a:p>
            <a:r>
              <a:rPr lang="en-US" sz="1800" dirty="0">
                <a:solidFill>
                  <a:srgbClr val="203864"/>
                </a:solidFill>
                <a:effectLst/>
                <a:latin typeface="Century Gothic" panose="020B0502020202020204" pitchFamily="34" charset="0"/>
              </a:rPr>
              <a:t>Equipment Disposal</a:t>
            </a:r>
          </a:p>
        </p:txBody>
      </p:sp>
    </p:spTree>
    <p:extLst>
      <p:ext uri="{BB962C8B-B14F-4D97-AF65-F5344CB8AC3E}">
        <p14:creationId xmlns:p14="http://schemas.microsoft.com/office/powerpoint/2010/main" val="119134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BENEFITS OF EQUIPMENT FINANCE </a:t>
            </a:r>
            <a:endParaRPr lang="en-US" sz="40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BCB433AC-0534-6BD5-3F62-4F3BF70A5E65}"/>
              </a:ext>
            </a:extLst>
          </p:cNvPr>
          <p:cNvSpPr txBox="1">
            <a:spLocks/>
          </p:cNvSpPr>
          <p:nvPr/>
        </p:nvSpPr>
        <p:spPr>
          <a:xfrm>
            <a:off x="973015" y="3312444"/>
            <a:ext cx="7104742" cy="2525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sz="1800" dirty="0">
                <a:solidFill>
                  <a:srgbClr val="203864"/>
                </a:solidFill>
                <a:effectLst/>
                <a:latin typeface="Century Gothic" panose="020B0502020202020204" pitchFamily="34" charset="0"/>
              </a:rPr>
              <a:t>Conserve Cash for Acquisitions</a:t>
            </a:r>
          </a:p>
          <a:p>
            <a:pPr>
              <a:lnSpc>
                <a:spcPct val="150000"/>
              </a:lnSpc>
              <a:buFont typeface="Wingdings" pitchFamily="2" charset="2"/>
              <a:buChar char="Ø"/>
            </a:pPr>
            <a:r>
              <a:rPr lang="en-US" sz="1800" dirty="0">
                <a:solidFill>
                  <a:srgbClr val="203864"/>
                </a:solidFill>
                <a:latin typeface="Century Gothic" panose="020B0502020202020204" pitchFamily="34" charset="0"/>
              </a:rPr>
              <a:t>Match Payments to Seasonality</a:t>
            </a:r>
          </a:p>
          <a:p>
            <a:pPr>
              <a:lnSpc>
                <a:spcPct val="150000"/>
              </a:lnSpc>
              <a:buFont typeface="Wingdings" pitchFamily="2" charset="2"/>
              <a:buChar char="Ø"/>
            </a:pPr>
            <a:r>
              <a:rPr lang="en-US" sz="1800" dirty="0">
                <a:solidFill>
                  <a:srgbClr val="203864"/>
                </a:solidFill>
                <a:effectLst/>
                <a:latin typeface="Century Gothic" panose="020B0502020202020204" pitchFamily="34" charset="0"/>
              </a:rPr>
              <a:t>Sale/Lease Back to Generate Cash</a:t>
            </a:r>
          </a:p>
          <a:p>
            <a:pPr>
              <a:lnSpc>
                <a:spcPct val="150000"/>
              </a:lnSpc>
              <a:buFont typeface="Wingdings" pitchFamily="2" charset="2"/>
              <a:buChar char="Ø"/>
            </a:pPr>
            <a:r>
              <a:rPr lang="en-US" sz="1800" dirty="0">
                <a:solidFill>
                  <a:srgbClr val="203864"/>
                </a:solidFill>
                <a:latin typeface="Century Gothic" panose="020B0502020202020204" pitchFamily="34" charset="0"/>
              </a:rPr>
              <a:t>Lowest Monthly Payment with Minimal Outlay</a:t>
            </a: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14AEE82-3781-D2E7-F584-16E768DEDD6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2A244C1-D6C4-168D-D5FF-F9A5FF4C8B47}"/>
              </a:ext>
            </a:extLst>
          </p:cNvPr>
          <p:cNvSpPr txBox="1">
            <a:spLocks/>
          </p:cNvSpPr>
          <p:nvPr/>
        </p:nvSpPr>
        <p:spPr>
          <a:xfrm>
            <a:off x="625928" y="2695169"/>
            <a:ext cx="3161184" cy="568842"/>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b="1" dirty="0">
                <a:solidFill>
                  <a:srgbClr val="008DA8"/>
                </a:solidFill>
                <a:latin typeface="Century Gothic" panose="020B0502020202020204" pitchFamily="34" charset="0"/>
              </a:rPr>
              <a:t>Cash Flow</a:t>
            </a:r>
          </a:p>
        </p:txBody>
      </p:sp>
    </p:spTree>
    <p:extLst>
      <p:ext uri="{BB962C8B-B14F-4D97-AF65-F5344CB8AC3E}">
        <p14:creationId xmlns:p14="http://schemas.microsoft.com/office/powerpoint/2010/main" val="311680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BENEFITS OF EQUIPMENT FINANCE </a:t>
            </a:r>
            <a:endParaRPr lang="en-US" sz="40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BCB433AC-0534-6BD5-3F62-4F3BF70A5E65}"/>
              </a:ext>
            </a:extLst>
          </p:cNvPr>
          <p:cNvSpPr txBox="1">
            <a:spLocks/>
          </p:cNvSpPr>
          <p:nvPr/>
        </p:nvSpPr>
        <p:spPr>
          <a:xfrm>
            <a:off x="973015" y="3151939"/>
            <a:ext cx="7104742" cy="1329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Ø"/>
            </a:pPr>
            <a:r>
              <a:rPr lang="en-US" sz="1800" dirty="0">
                <a:solidFill>
                  <a:srgbClr val="203864"/>
                </a:solidFill>
                <a:effectLst/>
                <a:latin typeface="Century Gothic" panose="020B0502020202020204" pitchFamily="34" charset="0"/>
              </a:rPr>
              <a:t>Alternative or Additional Source to Bank Financing</a:t>
            </a:r>
          </a:p>
          <a:p>
            <a:pPr>
              <a:lnSpc>
                <a:spcPct val="100000"/>
              </a:lnSpc>
              <a:buFont typeface="Wingdings" pitchFamily="2" charset="2"/>
              <a:buChar char="Ø"/>
            </a:pPr>
            <a:r>
              <a:rPr lang="en-US" sz="1800" dirty="0">
                <a:solidFill>
                  <a:srgbClr val="203864"/>
                </a:solidFill>
                <a:latin typeface="Century Gothic" panose="020B0502020202020204" pitchFamily="34" charset="0"/>
              </a:rPr>
              <a:t>Comply with Key Ratios from Lenders</a:t>
            </a:r>
          </a:p>
          <a:p>
            <a:pPr>
              <a:lnSpc>
                <a:spcPct val="100000"/>
              </a:lnSpc>
              <a:buFont typeface="Wingdings" pitchFamily="2" charset="2"/>
              <a:buChar char="Ø"/>
            </a:pPr>
            <a:r>
              <a:rPr lang="en-US" sz="1800" dirty="0">
                <a:solidFill>
                  <a:srgbClr val="203864"/>
                </a:solidFill>
                <a:effectLst/>
                <a:latin typeface="Century Gothic" panose="020B0502020202020204" pitchFamily="34" charset="0"/>
              </a:rPr>
              <a:t>Measured for Performance by ROA/</a:t>
            </a:r>
            <a:r>
              <a:rPr lang="en-US" sz="1800" dirty="0">
                <a:solidFill>
                  <a:srgbClr val="203864"/>
                </a:solidFill>
                <a:latin typeface="Century Gothic" panose="020B0502020202020204" pitchFamily="34" charset="0"/>
              </a:rPr>
              <a:t>ROE</a:t>
            </a: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14AEE82-3781-D2E7-F584-16E768DEDD6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2A244C1-D6C4-168D-D5FF-F9A5FF4C8B47}"/>
              </a:ext>
            </a:extLst>
          </p:cNvPr>
          <p:cNvSpPr txBox="1">
            <a:spLocks/>
          </p:cNvSpPr>
          <p:nvPr/>
        </p:nvSpPr>
        <p:spPr>
          <a:xfrm>
            <a:off x="625928" y="2534663"/>
            <a:ext cx="3161184" cy="568842"/>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b="1" dirty="0">
                <a:solidFill>
                  <a:srgbClr val="008DA8"/>
                </a:solidFill>
                <a:latin typeface="Century Gothic" panose="020B0502020202020204" pitchFamily="34" charset="0"/>
              </a:rPr>
              <a:t>Balance Sheet</a:t>
            </a:r>
          </a:p>
        </p:txBody>
      </p:sp>
      <p:sp>
        <p:nvSpPr>
          <p:cNvPr id="6" name="Subtitle 2">
            <a:extLst>
              <a:ext uri="{FF2B5EF4-FFF2-40B4-BE49-F238E27FC236}">
                <a16:creationId xmlns:a16="http://schemas.microsoft.com/office/drawing/2014/main" id="{CC0D99B9-64F5-FEE8-35A6-0075D0ADC128}"/>
              </a:ext>
            </a:extLst>
          </p:cNvPr>
          <p:cNvSpPr txBox="1">
            <a:spLocks/>
          </p:cNvSpPr>
          <p:nvPr/>
        </p:nvSpPr>
        <p:spPr>
          <a:xfrm>
            <a:off x="973015" y="5191754"/>
            <a:ext cx="7104742" cy="1329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Ø"/>
            </a:pPr>
            <a:r>
              <a:rPr lang="en-US" sz="1800" dirty="0">
                <a:solidFill>
                  <a:srgbClr val="203864"/>
                </a:solidFill>
                <a:effectLst/>
                <a:latin typeface="Century Gothic" panose="020B0502020202020204" pitchFamily="34" charset="0"/>
              </a:rPr>
              <a:t>Transfer Ownership Risk to Lessor</a:t>
            </a:r>
          </a:p>
          <a:p>
            <a:pPr>
              <a:lnSpc>
                <a:spcPct val="100000"/>
              </a:lnSpc>
              <a:buFont typeface="Wingdings" pitchFamily="2" charset="2"/>
              <a:buChar char="Ø"/>
            </a:pPr>
            <a:r>
              <a:rPr lang="en-US" sz="1800" dirty="0">
                <a:solidFill>
                  <a:srgbClr val="203864"/>
                </a:solidFill>
                <a:latin typeface="Century Gothic" panose="020B0502020202020204" pitchFamily="34" charset="0"/>
              </a:rPr>
              <a:t>Better Manage Obsolescence Risk</a:t>
            </a:r>
          </a:p>
          <a:p>
            <a:pPr>
              <a:lnSpc>
                <a:spcPct val="100000"/>
              </a:lnSpc>
              <a:buFont typeface="Wingdings" pitchFamily="2" charset="2"/>
              <a:buChar char="Ø"/>
            </a:pPr>
            <a:r>
              <a:rPr lang="en-US" sz="1800" dirty="0">
                <a:solidFill>
                  <a:srgbClr val="203864"/>
                </a:solidFill>
                <a:effectLst/>
                <a:latin typeface="Century Gothic" panose="020B0502020202020204" pitchFamily="34" charset="0"/>
              </a:rPr>
              <a:t>Reduce Cash Requirements During Li</a:t>
            </a:r>
            <a:r>
              <a:rPr lang="en-US" sz="1800" dirty="0">
                <a:solidFill>
                  <a:srgbClr val="203864"/>
                </a:solidFill>
                <a:latin typeface="Century Gothic" panose="020B0502020202020204" pitchFamily="34" charset="0"/>
              </a:rPr>
              <a:t>fe of Equipment</a:t>
            </a:r>
            <a:endParaRPr lang="en-US" sz="1800" dirty="0">
              <a:solidFill>
                <a:srgbClr val="203864"/>
              </a:solidFill>
              <a:effectLst/>
              <a:latin typeface="Century Gothic" panose="020B0502020202020204" pitchFamily="34" charset="0"/>
            </a:endParaRPr>
          </a:p>
        </p:txBody>
      </p:sp>
      <p:sp>
        <p:nvSpPr>
          <p:cNvPr id="7" name="Title 1">
            <a:extLst>
              <a:ext uri="{FF2B5EF4-FFF2-40B4-BE49-F238E27FC236}">
                <a16:creationId xmlns:a16="http://schemas.microsoft.com/office/drawing/2014/main" id="{6EEC5965-5EC4-7B2C-CBD1-492719E88289}"/>
              </a:ext>
            </a:extLst>
          </p:cNvPr>
          <p:cNvSpPr txBox="1">
            <a:spLocks/>
          </p:cNvSpPr>
          <p:nvPr/>
        </p:nvSpPr>
        <p:spPr>
          <a:xfrm>
            <a:off x="625928" y="4574478"/>
            <a:ext cx="3161184" cy="568842"/>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b="1" dirty="0">
                <a:solidFill>
                  <a:srgbClr val="008DA8"/>
                </a:solidFill>
                <a:latin typeface="Century Gothic" panose="020B0502020202020204" pitchFamily="34" charset="0"/>
              </a:rPr>
              <a:t>Equipment</a:t>
            </a:r>
          </a:p>
        </p:txBody>
      </p:sp>
    </p:spTree>
    <p:extLst>
      <p:ext uri="{BB962C8B-B14F-4D97-AF65-F5344CB8AC3E}">
        <p14:creationId xmlns:p14="http://schemas.microsoft.com/office/powerpoint/2010/main" val="85977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FA59-7BBB-0B86-7A68-4E076CA9D4E6}"/>
              </a:ext>
            </a:extLst>
          </p:cNvPr>
          <p:cNvSpPr txBox="1">
            <a:spLocks/>
          </p:cNvSpPr>
          <p:nvPr/>
        </p:nvSpPr>
        <p:spPr>
          <a:xfrm>
            <a:off x="517197" y="1028829"/>
            <a:ext cx="5807403" cy="158591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none" strike="noStrike" dirty="0">
                <a:solidFill>
                  <a:srgbClr val="FFFFFF"/>
                </a:solidFill>
                <a:effectLst/>
                <a:latin typeface="Century Gothic" panose="020B0502020202020204" pitchFamily="34" charset="0"/>
              </a:rPr>
              <a:t>3 MARKET SEGMENTS</a:t>
            </a:r>
            <a:endParaRPr lang="en-US" sz="6000" b="1" dirty="0">
              <a:solidFill>
                <a:schemeClr val="bg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CD34BE30-CD1C-88A9-D28F-02DDF2F80F55}"/>
              </a:ext>
            </a:extLst>
          </p:cNvPr>
          <p:cNvCxnSpPr>
            <a:cxnSpLocks/>
          </p:cNvCxnSpPr>
          <p:nvPr/>
        </p:nvCxnSpPr>
        <p:spPr>
          <a:xfrm>
            <a:off x="625928" y="2959100"/>
            <a:ext cx="5557158" cy="0"/>
          </a:xfrm>
          <a:prstGeom prst="line">
            <a:avLst/>
          </a:prstGeom>
          <a:ln w="3810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9431" y="2274276"/>
            <a:ext cx="6858000" cy="6858000"/>
          </a:xfrm>
          <a:prstGeom prst="rect">
            <a:avLst/>
          </a:prstGeom>
        </p:spPr>
      </p:pic>
    </p:spTree>
    <p:extLst>
      <p:ext uri="{BB962C8B-B14F-4D97-AF65-F5344CB8AC3E}">
        <p14:creationId xmlns:p14="http://schemas.microsoft.com/office/powerpoint/2010/main" val="363308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6" y="682754"/>
            <a:ext cx="4548100" cy="1808109"/>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MARKET SEGMENTS - SMALL-TICKET FINANCING</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4990817"/>
            <a:ext cx="6795337" cy="1531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03864"/>
                </a:solidFill>
                <a:effectLst/>
                <a:latin typeface="Century Gothic" panose="020B0502020202020204" pitchFamily="34" charset="0"/>
              </a:rPr>
              <a:t>Equipment includes but is not limited to computers, copiers, restaurant equipment, software, transportation assets, construction and medical equipment. </a:t>
            </a:r>
          </a:p>
          <a:p>
            <a:pPr marL="0" indent="0">
              <a:lnSpc>
                <a:spcPct val="100000"/>
              </a:lnSpc>
              <a:buNone/>
            </a:pP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2486804"/>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2BAB0FA-C157-9785-76B5-A559E57D8935}"/>
              </a:ext>
            </a:extLst>
          </p:cNvPr>
          <p:cNvSpPr>
            <a:spLocks noChangeAspect="1"/>
          </p:cNvSpPr>
          <p:nvPr/>
        </p:nvSpPr>
        <p:spPr>
          <a:xfrm>
            <a:off x="5065296" y="-1"/>
            <a:ext cx="7126705"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2" cstate="email">
              <a:extLst>
                <a:ext uri="{28A0092B-C50C-407E-A947-70E740481C1C}">
                  <a14:useLocalDpi xmlns:a14="http://schemas.microsoft.com/office/drawing/2010/main"/>
                </a:ext>
              </a:extLst>
            </a:blip>
            <a:stretch>
              <a:fillRect l="-1323" t="-4296" r="-14153" b="-41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EB22035D-3240-78E0-063C-C0D92CB5AC34}"/>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3619150"/>
            <a:ext cx="4533711" cy="89423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u="sng" dirty="0">
                <a:solidFill>
                  <a:srgbClr val="008DA8"/>
                </a:solidFill>
                <a:latin typeface="Century Gothic" panose="020B0502020202020204" pitchFamily="34" charset="0"/>
              </a:rPr>
              <a:t>Small-Ticket</a:t>
            </a:r>
            <a:r>
              <a:rPr lang="en-US" sz="2400" dirty="0">
                <a:solidFill>
                  <a:srgbClr val="008DA8"/>
                </a:solidFill>
                <a:latin typeface="Century Gothic" panose="020B0502020202020204" pitchFamily="34" charset="0"/>
              </a:rPr>
              <a:t> is generally transactions </a:t>
            </a:r>
            <a:r>
              <a:rPr lang="en-US" sz="2400" b="1" dirty="0">
                <a:solidFill>
                  <a:srgbClr val="008DA8"/>
                </a:solidFill>
                <a:latin typeface="Century Gothic" panose="020B0502020202020204" pitchFamily="34" charset="0"/>
              </a:rPr>
              <a:t>under $250,000.</a:t>
            </a:r>
          </a:p>
        </p:txBody>
      </p:sp>
    </p:spTree>
    <p:extLst>
      <p:ext uri="{BB962C8B-B14F-4D97-AF65-F5344CB8AC3E}">
        <p14:creationId xmlns:p14="http://schemas.microsoft.com/office/powerpoint/2010/main" val="229493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5" y="682754"/>
            <a:ext cx="6364251" cy="1184429"/>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MARKET SEGMENTS-    </a:t>
            </a:r>
            <a:r>
              <a:rPr lang="en-US" sz="3600" b="1" dirty="0">
                <a:solidFill>
                  <a:srgbClr val="203C7C"/>
                </a:solidFill>
                <a:latin typeface="Century Gothic" panose="020B0502020202020204" pitchFamily="34" charset="0"/>
              </a:rPr>
              <a:t>MIDDLE-MARKET</a:t>
            </a:r>
            <a:r>
              <a:rPr lang="en-US" sz="3600" b="1" u="none" strike="noStrike" dirty="0">
                <a:solidFill>
                  <a:srgbClr val="203C7C"/>
                </a:solidFill>
                <a:effectLst/>
                <a:latin typeface="Century Gothic" panose="020B0502020202020204" pitchFamily="34" charset="0"/>
              </a:rPr>
              <a:t> FINANCING</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4089375"/>
            <a:ext cx="8295892" cy="1531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03864"/>
                </a:solidFill>
                <a:effectLst/>
                <a:latin typeface="Century Gothic" panose="020B0502020202020204" pitchFamily="34" charset="0"/>
              </a:rPr>
              <a:t>Type of Equipment in this segment includes construction equipment, larger medical equipment, trucks/trailers, manufacturing equipment, computers and software, solar equipment, and virtually any other equipment </a:t>
            </a:r>
            <a:r>
              <a:rPr lang="en-US" sz="1800" dirty="0">
                <a:solidFill>
                  <a:srgbClr val="203864"/>
                </a:solidFill>
                <a:latin typeface="Century Gothic" panose="020B0502020202020204" pitchFamily="34" charset="0"/>
              </a:rPr>
              <a:t>type in this dollar range.</a:t>
            </a: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2064774"/>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2798535"/>
            <a:ext cx="11566630" cy="63045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u="sng" dirty="0">
                <a:solidFill>
                  <a:srgbClr val="008DA8"/>
                </a:solidFill>
                <a:latin typeface="Century Gothic" panose="020B0502020202020204" pitchFamily="34" charset="0"/>
              </a:rPr>
              <a:t>Middle-market</a:t>
            </a:r>
            <a:r>
              <a:rPr lang="en-US" sz="2400" dirty="0">
                <a:solidFill>
                  <a:srgbClr val="008DA8"/>
                </a:solidFill>
                <a:latin typeface="Century Gothic" panose="020B0502020202020204" pitchFamily="34" charset="0"/>
              </a:rPr>
              <a:t> transactions range between </a:t>
            </a:r>
            <a:r>
              <a:rPr lang="en-US" sz="2400" b="1" dirty="0">
                <a:solidFill>
                  <a:srgbClr val="008DA8"/>
                </a:solidFill>
                <a:latin typeface="Century Gothic" panose="020B0502020202020204" pitchFamily="34" charset="0"/>
              </a:rPr>
              <a:t>$250,000 and $5,000,000.</a:t>
            </a:r>
          </a:p>
        </p:txBody>
      </p:sp>
    </p:spTree>
    <p:extLst>
      <p:ext uri="{BB962C8B-B14F-4D97-AF65-F5344CB8AC3E}">
        <p14:creationId xmlns:p14="http://schemas.microsoft.com/office/powerpoint/2010/main" val="230960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6" y="682754"/>
            <a:ext cx="4548100" cy="1808109"/>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none" strike="noStrike" dirty="0">
                <a:solidFill>
                  <a:srgbClr val="203C7C"/>
                </a:solidFill>
                <a:effectLst/>
                <a:latin typeface="Century Gothic" panose="020B0502020202020204" pitchFamily="34" charset="0"/>
              </a:rPr>
              <a:t>MARKET SEGMENTS - BIG-TICKET/LARGE-TICKET FINANCING</a:t>
            </a:r>
            <a:endParaRPr lang="en-US" sz="3600" b="1" dirty="0">
              <a:solidFill>
                <a:srgbClr val="203C7C"/>
              </a:solidFill>
              <a:latin typeface="Century Gothic" panose="020B0502020202020204" pitchFamily="34" charset="0"/>
            </a:endParaRP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4990817"/>
            <a:ext cx="6795337" cy="1531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03864"/>
                </a:solidFill>
                <a:effectLst/>
                <a:latin typeface="Century Gothic" panose="020B0502020202020204" pitchFamily="34" charset="0"/>
              </a:rPr>
              <a:t>Equipment financed includes energy projects, railroad equipment, commercial and corporate jets, vessels, other transportation equipment, and large mining, oil and gas exploration.</a:t>
            </a:r>
          </a:p>
          <a:p>
            <a:pPr marL="0" indent="0">
              <a:lnSpc>
                <a:spcPct val="100000"/>
              </a:lnSpc>
              <a:buNone/>
            </a:pPr>
            <a:endParaRPr lang="en-US" sz="1800" dirty="0">
              <a:solidFill>
                <a:srgbClr val="203864"/>
              </a:solidFill>
              <a:effectLst/>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2486804"/>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2BAB0FA-C157-9785-76B5-A559E57D8935}"/>
              </a:ext>
            </a:extLst>
          </p:cNvPr>
          <p:cNvSpPr>
            <a:spLocks noChangeAspect="1"/>
          </p:cNvSpPr>
          <p:nvPr/>
        </p:nvSpPr>
        <p:spPr>
          <a:xfrm>
            <a:off x="5065296" y="-1"/>
            <a:ext cx="7126705"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EB22035D-3240-78E0-063C-C0D92CB5AC34}"/>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9C232EB9-B071-3932-AAC6-46BC678B6981}"/>
              </a:ext>
            </a:extLst>
          </p:cNvPr>
          <p:cNvSpPr txBox="1">
            <a:spLocks/>
          </p:cNvSpPr>
          <p:nvPr/>
        </p:nvSpPr>
        <p:spPr>
          <a:xfrm>
            <a:off x="531585" y="3429000"/>
            <a:ext cx="4533711" cy="108438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u="sng" dirty="0">
                <a:solidFill>
                  <a:srgbClr val="008DA8"/>
                </a:solidFill>
                <a:latin typeface="Century Gothic" panose="020B0502020202020204" pitchFamily="34" charset="0"/>
              </a:rPr>
              <a:t>Big-Ticket/Large-Ticket</a:t>
            </a:r>
            <a:r>
              <a:rPr lang="en-US" sz="2400" dirty="0">
                <a:solidFill>
                  <a:srgbClr val="008DA8"/>
                </a:solidFill>
                <a:latin typeface="Century Gothic" panose="020B0502020202020204" pitchFamily="34" charset="0"/>
              </a:rPr>
              <a:t> is financing that usually exceeds </a:t>
            </a:r>
            <a:r>
              <a:rPr lang="en-US" sz="2400" b="1" dirty="0">
                <a:solidFill>
                  <a:srgbClr val="008DA8"/>
                </a:solidFill>
                <a:latin typeface="Century Gothic" panose="020B0502020202020204" pitchFamily="34" charset="0"/>
              </a:rPr>
              <a:t>$5,000,000.</a:t>
            </a:r>
          </a:p>
        </p:txBody>
      </p:sp>
    </p:spTree>
    <p:extLst>
      <p:ext uri="{BB962C8B-B14F-4D97-AF65-F5344CB8AC3E}">
        <p14:creationId xmlns:p14="http://schemas.microsoft.com/office/powerpoint/2010/main" val="362211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WHO ARE THE PLAYERS?</a:t>
            </a:r>
            <a:endParaRPr lang="en-US" sz="4000" b="1" dirty="0">
              <a:solidFill>
                <a:srgbClr val="203C7C"/>
              </a:solidFill>
              <a:latin typeface="Century Gothic" panose="020B0502020202020204" pitchFamily="34" charset="0"/>
            </a:endParaRPr>
          </a:p>
        </p:txBody>
      </p:sp>
      <p:sp>
        <p:nvSpPr>
          <p:cNvPr id="8" name="Google Shape;173;p24">
            <a:extLst>
              <a:ext uri="{FF2B5EF4-FFF2-40B4-BE49-F238E27FC236}">
                <a16:creationId xmlns:a16="http://schemas.microsoft.com/office/drawing/2014/main" id="{7601AAD9-0563-8AAB-2141-F38BC7237885}"/>
              </a:ext>
            </a:extLst>
          </p:cNvPr>
          <p:cNvSpPr/>
          <p:nvPr/>
        </p:nvSpPr>
        <p:spPr>
          <a:xfrm>
            <a:off x="392748"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Banks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9" name="Google Shape;173;p24">
            <a:extLst>
              <a:ext uri="{FF2B5EF4-FFF2-40B4-BE49-F238E27FC236}">
                <a16:creationId xmlns:a16="http://schemas.microsoft.com/office/drawing/2014/main" id="{DB211A2F-A159-D342-F151-CD4DC2C57578}"/>
              </a:ext>
            </a:extLst>
          </p:cNvPr>
          <p:cNvSpPr/>
          <p:nvPr/>
        </p:nvSpPr>
        <p:spPr>
          <a:xfrm>
            <a:off x="6285854" y="2187731"/>
            <a:ext cx="257797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10" name="Google Shape;173;p24">
            <a:extLst>
              <a:ext uri="{FF2B5EF4-FFF2-40B4-BE49-F238E27FC236}">
                <a16:creationId xmlns:a16="http://schemas.microsoft.com/office/drawing/2014/main" id="{D63FE15C-F779-8AC8-DF81-7E7E741679D5}"/>
              </a:ext>
            </a:extLst>
          </p:cNvPr>
          <p:cNvSpPr/>
          <p:nvPr/>
        </p:nvSpPr>
        <p:spPr>
          <a:xfrm>
            <a:off x="3328169" y="2139093"/>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Captives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11" name="Google Shape;173;p24">
            <a:extLst>
              <a:ext uri="{FF2B5EF4-FFF2-40B4-BE49-F238E27FC236}">
                <a16:creationId xmlns:a16="http://schemas.microsoft.com/office/drawing/2014/main" id="{DD05E342-0F41-47BD-5EA7-EF256B0E15E2}"/>
              </a:ext>
            </a:extLst>
          </p:cNvPr>
          <p:cNvSpPr/>
          <p:nvPr/>
        </p:nvSpPr>
        <p:spPr>
          <a:xfrm>
            <a:off x="9248505" y="2170503"/>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Brokers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12" name="TextBox 11">
            <a:extLst>
              <a:ext uri="{FF2B5EF4-FFF2-40B4-BE49-F238E27FC236}">
                <a16:creationId xmlns:a16="http://schemas.microsoft.com/office/drawing/2014/main" id="{CE81DDB3-12F5-51B9-C69F-DE20C9C00377}"/>
              </a:ext>
            </a:extLst>
          </p:cNvPr>
          <p:cNvSpPr txBox="1"/>
          <p:nvPr/>
        </p:nvSpPr>
        <p:spPr>
          <a:xfrm>
            <a:off x="6285854" y="3223845"/>
            <a:ext cx="2577977" cy="738664"/>
          </a:xfrm>
          <a:prstGeom prst="rect">
            <a:avLst/>
          </a:prstGeom>
          <a:noFill/>
        </p:spPr>
        <p:txBody>
          <a:bodyPr wrap="square" rtlCol="0">
            <a:spAutoFit/>
          </a:bodyPr>
          <a:lstStyle/>
          <a:p>
            <a:pPr algn="ct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Independents</a:t>
            </a:r>
          </a:p>
          <a:p>
            <a:pPr algn="ctr"/>
            <a:endParaRPr lang="en-US" sz="2100" dirty="0"/>
          </a:p>
        </p:txBody>
      </p:sp>
    </p:spTree>
    <p:extLst>
      <p:ext uri="{BB962C8B-B14F-4D97-AF65-F5344CB8AC3E}">
        <p14:creationId xmlns:p14="http://schemas.microsoft.com/office/powerpoint/2010/main" val="235948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5936" y="1153216"/>
            <a:ext cx="2331720" cy="555625"/>
          </a:xfrm>
          <a:prstGeom prst="rect">
            <a:avLst/>
          </a:prstGeom>
        </p:spPr>
        <p:txBody>
          <a:bodyPr vert="horz" wrap="square" lIns="0" tIns="0" rIns="0" bIns="0" rtlCol="0">
            <a:spAutoFit/>
          </a:bodyPr>
          <a:lstStyle/>
          <a:p>
            <a:pPr marL="12700">
              <a:lnSpc>
                <a:spcPct val="100000"/>
              </a:lnSpc>
            </a:pPr>
            <a:r>
              <a:rPr sz="3500" dirty="0"/>
              <a:t>C</a:t>
            </a:r>
            <a:r>
              <a:rPr sz="3500" spc="-5" dirty="0"/>
              <a:t>O</a:t>
            </a:r>
            <a:r>
              <a:rPr sz="3500" dirty="0"/>
              <a:t>M</a:t>
            </a:r>
            <a:r>
              <a:rPr sz="3500" spc="5" dirty="0"/>
              <a:t>P</a:t>
            </a:r>
            <a:r>
              <a:rPr sz="3500" dirty="0"/>
              <a:t>ANY</a:t>
            </a:r>
            <a:endParaRPr sz="3500"/>
          </a:p>
        </p:txBody>
      </p:sp>
      <p:sp>
        <p:nvSpPr>
          <p:cNvPr id="3" name="object 3"/>
          <p:cNvSpPr txBox="1"/>
          <p:nvPr/>
        </p:nvSpPr>
        <p:spPr>
          <a:xfrm>
            <a:off x="610326" y="3038955"/>
            <a:ext cx="5033645" cy="2339340"/>
          </a:xfrm>
          <a:prstGeom prst="rect">
            <a:avLst/>
          </a:prstGeom>
        </p:spPr>
        <p:txBody>
          <a:bodyPr vert="horz" wrap="square" lIns="0" tIns="0" rIns="0" bIns="0" rtlCol="0">
            <a:spAutoFit/>
          </a:bodyPr>
          <a:lstStyle/>
          <a:p>
            <a:pPr marL="12700">
              <a:lnSpc>
                <a:spcPct val="100000"/>
              </a:lnSpc>
            </a:pPr>
            <a:r>
              <a:rPr sz="1600" b="1" spc="-5" dirty="0">
                <a:solidFill>
                  <a:srgbClr val="008DA8"/>
                </a:solidFill>
                <a:latin typeface="Century Gothic"/>
                <a:cs typeface="Century Gothic"/>
              </a:rPr>
              <a:t>Experience (What </a:t>
            </a:r>
            <a:r>
              <a:rPr sz="1600" b="1" spc="-10" dirty="0">
                <a:solidFill>
                  <a:srgbClr val="008DA8"/>
                </a:solidFill>
                <a:latin typeface="Century Gothic"/>
                <a:cs typeface="Century Gothic"/>
              </a:rPr>
              <a:t>I’ve </a:t>
            </a:r>
            <a:r>
              <a:rPr sz="1600" b="1" spc="-5" dirty="0">
                <a:solidFill>
                  <a:srgbClr val="008DA8"/>
                </a:solidFill>
                <a:latin typeface="Century Gothic"/>
                <a:cs typeface="Century Gothic"/>
              </a:rPr>
              <a:t>enjoyed about this</a:t>
            </a:r>
            <a:r>
              <a:rPr sz="1600" b="1" spc="145" dirty="0">
                <a:solidFill>
                  <a:srgbClr val="008DA8"/>
                </a:solidFill>
                <a:latin typeface="Century Gothic"/>
                <a:cs typeface="Century Gothic"/>
              </a:rPr>
              <a:t> </a:t>
            </a:r>
            <a:r>
              <a:rPr sz="1600" b="1" spc="-5" dirty="0">
                <a:solidFill>
                  <a:srgbClr val="008DA8"/>
                </a:solidFill>
                <a:latin typeface="Century Gothic"/>
                <a:cs typeface="Century Gothic"/>
              </a:rPr>
              <a:t>industry):</a:t>
            </a:r>
            <a:endParaRPr sz="1600">
              <a:latin typeface="Century Gothic"/>
              <a:cs typeface="Century Gothic"/>
            </a:endParaRPr>
          </a:p>
          <a:p>
            <a:pPr marL="12700" marR="2480945">
              <a:lnSpc>
                <a:spcPct val="283800"/>
              </a:lnSpc>
              <a:spcBef>
                <a:spcPts val="10"/>
              </a:spcBef>
            </a:pPr>
            <a:r>
              <a:rPr sz="1600" b="1" spc="-10" dirty="0">
                <a:solidFill>
                  <a:srgbClr val="008DA8"/>
                </a:solidFill>
                <a:latin typeface="Century Gothic"/>
                <a:cs typeface="Century Gothic"/>
              </a:rPr>
              <a:t>Academic </a:t>
            </a:r>
            <a:r>
              <a:rPr sz="1600" b="1" spc="-5" dirty="0">
                <a:solidFill>
                  <a:srgbClr val="008DA8"/>
                </a:solidFill>
                <a:latin typeface="Century Gothic"/>
                <a:cs typeface="Century Gothic"/>
              </a:rPr>
              <a:t>&amp; Career Path:  Primary Job</a:t>
            </a:r>
            <a:r>
              <a:rPr sz="1600" b="1" spc="-35" dirty="0">
                <a:solidFill>
                  <a:srgbClr val="008DA8"/>
                </a:solidFill>
                <a:latin typeface="Century Gothic"/>
                <a:cs typeface="Century Gothic"/>
              </a:rPr>
              <a:t> </a:t>
            </a:r>
            <a:r>
              <a:rPr sz="1600" b="1" spc="-5" dirty="0">
                <a:solidFill>
                  <a:srgbClr val="008DA8"/>
                </a:solidFill>
                <a:latin typeface="Century Gothic"/>
                <a:cs typeface="Century Gothic"/>
              </a:rPr>
              <a:t>Function:</a:t>
            </a:r>
            <a:endParaRPr sz="1600">
              <a:latin typeface="Century Gothic"/>
              <a:cs typeface="Century Gothic"/>
            </a:endParaRPr>
          </a:p>
          <a:p>
            <a:pPr>
              <a:lnSpc>
                <a:spcPct val="100000"/>
              </a:lnSpc>
            </a:pPr>
            <a:endParaRPr sz="1900">
              <a:latin typeface="Times New Roman"/>
              <a:cs typeface="Times New Roman"/>
            </a:endParaRPr>
          </a:p>
          <a:p>
            <a:pPr marL="12700">
              <a:lnSpc>
                <a:spcPct val="100000"/>
              </a:lnSpc>
              <a:spcBef>
                <a:spcPts val="1355"/>
              </a:spcBef>
            </a:pPr>
            <a:r>
              <a:rPr sz="1600" b="1" spc="-5" dirty="0">
                <a:solidFill>
                  <a:srgbClr val="008DA8"/>
                </a:solidFill>
                <a:latin typeface="Century Gothic"/>
                <a:cs typeface="Century Gothic"/>
              </a:rPr>
              <a:t>Fun Fact About</a:t>
            </a:r>
            <a:r>
              <a:rPr sz="1600" b="1" spc="-50" dirty="0">
                <a:solidFill>
                  <a:srgbClr val="008DA8"/>
                </a:solidFill>
                <a:latin typeface="Century Gothic"/>
                <a:cs typeface="Century Gothic"/>
              </a:rPr>
              <a:t> </a:t>
            </a:r>
            <a:r>
              <a:rPr sz="1600" b="1" spc="-5" dirty="0">
                <a:solidFill>
                  <a:srgbClr val="008DA8"/>
                </a:solidFill>
                <a:latin typeface="Century Gothic"/>
                <a:cs typeface="Century Gothic"/>
              </a:rPr>
              <a:t>Me:</a:t>
            </a:r>
            <a:endParaRPr sz="1600">
              <a:latin typeface="Century Gothic"/>
              <a:cs typeface="Century Gothic"/>
            </a:endParaRPr>
          </a:p>
        </p:txBody>
      </p:sp>
      <p:sp>
        <p:nvSpPr>
          <p:cNvPr id="4" name="object 4"/>
          <p:cNvSpPr/>
          <p:nvPr/>
        </p:nvSpPr>
        <p:spPr>
          <a:xfrm>
            <a:off x="627126" y="1954529"/>
            <a:ext cx="3641725" cy="0"/>
          </a:xfrm>
          <a:custGeom>
            <a:avLst/>
            <a:gdLst/>
            <a:ahLst/>
            <a:cxnLst/>
            <a:rect l="l" t="t" r="r" b="b"/>
            <a:pathLst>
              <a:path w="3641725">
                <a:moveTo>
                  <a:pt x="0" y="0"/>
                </a:moveTo>
                <a:lnTo>
                  <a:pt x="3641267" y="0"/>
                </a:lnTo>
              </a:path>
            </a:pathLst>
          </a:custGeom>
          <a:ln w="19050">
            <a:solidFill>
              <a:srgbClr val="C22032"/>
            </a:solidFill>
          </a:ln>
        </p:spPr>
        <p:txBody>
          <a:bodyPr wrap="square" lIns="0" tIns="0" rIns="0" bIns="0" rtlCol="0"/>
          <a:lstStyle/>
          <a:p>
            <a:endParaRPr/>
          </a:p>
        </p:txBody>
      </p:sp>
      <p:sp>
        <p:nvSpPr>
          <p:cNvPr id="5" name="object 5"/>
          <p:cNvSpPr/>
          <p:nvPr/>
        </p:nvSpPr>
        <p:spPr>
          <a:xfrm>
            <a:off x="7696961" y="1568958"/>
            <a:ext cx="2286000" cy="2286000"/>
          </a:xfrm>
          <a:custGeom>
            <a:avLst/>
            <a:gdLst/>
            <a:ahLst/>
            <a:cxnLst/>
            <a:rect l="l" t="t" r="r" b="b"/>
            <a:pathLst>
              <a:path w="2286000" h="2286000">
                <a:moveTo>
                  <a:pt x="0" y="1143000"/>
                </a:moveTo>
                <a:lnTo>
                  <a:pt x="1002" y="1094683"/>
                </a:lnTo>
                <a:lnTo>
                  <a:pt x="3984" y="1046878"/>
                </a:lnTo>
                <a:lnTo>
                  <a:pt x="8905" y="999623"/>
                </a:lnTo>
                <a:lnTo>
                  <a:pt x="15726" y="952959"/>
                </a:lnTo>
                <a:lnTo>
                  <a:pt x="24406" y="906925"/>
                </a:lnTo>
                <a:lnTo>
                  <a:pt x="34907" y="861562"/>
                </a:lnTo>
                <a:lnTo>
                  <a:pt x="47189" y="816907"/>
                </a:lnTo>
                <a:lnTo>
                  <a:pt x="61212" y="773002"/>
                </a:lnTo>
                <a:lnTo>
                  <a:pt x="76936" y="729886"/>
                </a:lnTo>
                <a:lnTo>
                  <a:pt x="94321" y="687598"/>
                </a:lnTo>
                <a:lnTo>
                  <a:pt x="113329" y="646179"/>
                </a:lnTo>
                <a:lnTo>
                  <a:pt x="133919" y="605667"/>
                </a:lnTo>
                <a:lnTo>
                  <a:pt x="156051" y="566103"/>
                </a:lnTo>
                <a:lnTo>
                  <a:pt x="179687" y="527527"/>
                </a:lnTo>
                <a:lnTo>
                  <a:pt x="204786" y="489977"/>
                </a:lnTo>
                <a:lnTo>
                  <a:pt x="231308" y="453494"/>
                </a:lnTo>
                <a:lnTo>
                  <a:pt x="259214" y="418117"/>
                </a:lnTo>
                <a:lnTo>
                  <a:pt x="288465" y="383886"/>
                </a:lnTo>
                <a:lnTo>
                  <a:pt x="319020" y="350840"/>
                </a:lnTo>
                <a:lnTo>
                  <a:pt x="350840" y="319020"/>
                </a:lnTo>
                <a:lnTo>
                  <a:pt x="383886" y="288465"/>
                </a:lnTo>
                <a:lnTo>
                  <a:pt x="418117" y="259214"/>
                </a:lnTo>
                <a:lnTo>
                  <a:pt x="453494" y="231308"/>
                </a:lnTo>
                <a:lnTo>
                  <a:pt x="489977" y="204786"/>
                </a:lnTo>
                <a:lnTo>
                  <a:pt x="527527" y="179687"/>
                </a:lnTo>
                <a:lnTo>
                  <a:pt x="566103" y="156051"/>
                </a:lnTo>
                <a:lnTo>
                  <a:pt x="605667" y="133919"/>
                </a:lnTo>
                <a:lnTo>
                  <a:pt x="646179" y="113329"/>
                </a:lnTo>
                <a:lnTo>
                  <a:pt x="687598" y="94321"/>
                </a:lnTo>
                <a:lnTo>
                  <a:pt x="729886" y="76936"/>
                </a:lnTo>
                <a:lnTo>
                  <a:pt x="773002" y="61212"/>
                </a:lnTo>
                <a:lnTo>
                  <a:pt x="816907" y="47189"/>
                </a:lnTo>
                <a:lnTo>
                  <a:pt x="861562" y="34907"/>
                </a:lnTo>
                <a:lnTo>
                  <a:pt x="906925" y="24406"/>
                </a:lnTo>
                <a:lnTo>
                  <a:pt x="952959" y="15726"/>
                </a:lnTo>
                <a:lnTo>
                  <a:pt x="999623" y="8905"/>
                </a:lnTo>
                <a:lnTo>
                  <a:pt x="1046878" y="3984"/>
                </a:lnTo>
                <a:lnTo>
                  <a:pt x="1094683" y="1002"/>
                </a:lnTo>
                <a:lnTo>
                  <a:pt x="1143000" y="0"/>
                </a:lnTo>
                <a:lnTo>
                  <a:pt x="1191316" y="1002"/>
                </a:lnTo>
                <a:lnTo>
                  <a:pt x="1239121" y="3984"/>
                </a:lnTo>
                <a:lnTo>
                  <a:pt x="1286376" y="8905"/>
                </a:lnTo>
                <a:lnTo>
                  <a:pt x="1333040" y="15726"/>
                </a:lnTo>
                <a:lnTo>
                  <a:pt x="1379074" y="24406"/>
                </a:lnTo>
                <a:lnTo>
                  <a:pt x="1424437" y="34907"/>
                </a:lnTo>
                <a:lnTo>
                  <a:pt x="1469092" y="47189"/>
                </a:lnTo>
                <a:lnTo>
                  <a:pt x="1512997" y="61212"/>
                </a:lnTo>
                <a:lnTo>
                  <a:pt x="1556113" y="76936"/>
                </a:lnTo>
                <a:lnTo>
                  <a:pt x="1598401" y="94321"/>
                </a:lnTo>
                <a:lnTo>
                  <a:pt x="1639820" y="113329"/>
                </a:lnTo>
                <a:lnTo>
                  <a:pt x="1680332" y="133919"/>
                </a:lnTo>
                <a:lnTo>
                  <a:pt x="1719896" y="156051"/>
                </a:lnTo>
                <a:lnTo>
                  <a:pt x="1758472" y="179687"/>
                </a:lnTo>
                <a:lnTo>
                  <a:pt x="1796022" y="204786"/>
                </a:lnTo>
                <a:lnTo>
                  <a:pt x="1832505" y="231308"/>
                </a:lnTo>
                <a:lnTo>
                  <a:pt x="1867882" y="259214"/>
                </a:lnTo>
                <a:lnTo>
                  <a:pt x="1902113" y="288465"/>
                </a:lnTo>
                <a:lnTo>
                  <a:pt x="1935159" y="319020"/>
                </a:lnTo>
                <a:lnTo>
                  <a:pt x="1966979" y="350840"/>
                </a:lnTo>
                <a:lnTo>
                  <a:pt x="1997534" y="383886"/>
                </a:lnTo>
                <a:lnTo>
                  <a:pt x="2026785" y="418117"/>
                </a:lnTo>
                <a:lnTo>
                  <a:pt x="2054691" y="453494"/>
                </a:lnTo>
                <a:lnTo>
                  <a:pt x="2081213" y="489977"/>
                </a:lnTo>
                <a:lnTo>
                  <a:pt x="2106312" y="527527"/>
                </a:lnTo>
                <a:lnTo>
                  <a:pt x="2129948" y="566103"/>
                </a:lnTo>
                <a:lnTo>
                  <a:pt x="2152080" y="605667"/>
                </a:lnTo>
                <a:lnTo>
                  <a:pt x="2172670" y="646179"/>
                </a:lnTo>
                <a:lnTo>
                  <a:pt x="2191678" y="687598"/>
                </a:lnTo>
                <a:lnTo>
                  <a:pt x="2209063" y="729886"/>
                </a:lnTo>
                <a:lnTo>
                  <a:pt x="2224787" y="773002"/>
                </a:lnTo>
                <a:lnTo>
                  <a:pt x="2238810" y="816907"/>
                </a:lnTo>
                <a:lnTo>
                  <a:pt x="2251092" y="861562"/>
                </a:lnTo>
                <a:lnTo>
                  <a:pt x="2261593" y="906925"/>
                </a:lnTo>
                <a:lnTo>
                  <a:pt x="2270273" y="952959"/>
                </a:lnTo>
                <a:lnTo>
                  <a:pt x="2277094" y="999623"/>
                </a:lnTo>
                <a:lnTo>
                  <a:pt x="2282015" y="1046878"/>
                </a:lnTo>
                <a:lnTo>
                  <a:pt x="2284997" y="1094683"/>
                </a:lnTo>
                <a:lnTo>
                  <a:pt x="2286000" y="1143000"/>
                </a:lnTo>
                <a:lnTo>
                  <a:pt x="2284997" y="1191316"/>
                </a:lnTo>
                <a:lnTo>
                  <a:pt x="2282015" y="1239121"/>
                </a:lnTo>
                <a:lnTo>
                  <a:pt x="2277094" y="1286376"/>
                </a:lnTo>
                <a:lnTo>
                  <a:pt x="2270273" y="1333040"/>
                </a:lnTo>
                <a:lnTo>
                  <a:pt x="2261593" y="1379074"/>
                </a:lnTo>
                <a:lnTo>
                  <a:pt x="2251092" y="1424437"/>
                </a:lnTo>
                <a:lnTo>
                  <a:pt x="2238810" y="1469092"/>
                </a:lnTo>
                <a:lnTo>
                  <a:pt x="2224787" y="1512997"/>
                </a:lnTo>
                <a:lnTo>
                  <a:pt x="2209063" y="1556113"/>
                </a:lnTo>
                <a:lnTo>
                  <a:pt x="2191678" y="1598401"/>
                </a:lnTo>
                <a:lnTo>
                  <a:pt x="2172670" y="1639820"/>
                </a:lnTo>
                <a:lnTo>
                  <a:pt x="2152080" y="1680332"/>
                </a:lnTo>
                <a:lnTo>
                  <a:pt x="2129948" y="1719896"/>
                </a:lnTo>
                <a:lnTo>
                  <a:pt x="2106312" y="1758472"/>
                </a:lnTo>
                <a:lnTo>
                  <a:pt x="2081213" y="1796022"/>
                </a:lnTo>
                <a:lnTo>
                  <a:pt x="2054691" y="1832505"/>
                </a:lnTo>
                <a:lnTo>
                  <a:pt x="2026785" y="1867882"/>
                </a:lnTo>
                <a:lnTo>
                  <a:pt x="1997534" y="1902113"/>
                </a:lnTo>
                <a:lnTo>
                  <a:pt x="1966979" y="1935159"/>
                </a:lnTo>
                <a:lnTo>
                  <a:pt x="1935159" y="1966979"/>
                </a:lnTo>
                <a:lnTo>
                  <a:pt x="1902113" y="1997534"/>
                </a:lnTo>
                <a:lnTo>
                  <a:pt x="1867882" y="2026785"/>
                </a:lnTo>
                <a:lnTo>
                  <a:pt x="1832505" y="2054691"/>
                </a:lnTo>
                <a:lnTo>
                  <a:pt x="1796022" y="2081213"/>
                </a:lnTo>
                <a:lnTo>
                  <a:pt x="1758472" y="2106312"/>
                </a:lnTo>
                <a:lnTo>
                  <a:pt x="1719896" y="2129948"/>
                </a:lnTo>
                <a:lnTo>
                  <a:pt x="1680332" y="2152080"/>
                </a:lnTo>
                <a:lnTo>
                  <a:pt x="1639820" y="2172670"/>
                </a:lnTo>
                <a:lnTo>
                  <a:pt x="1598401" y="2191678"/>
                </a:lnTo>
                <a:lnTo>
                  <a:pt x="1556113" y="2209063"/>
                </a:lnTo>
                <a:lnTo>
                  <a:pt x="1512997" y="2224787"/>
                </a:lnTo>
                <a:lnTo>
                  <a:pt x="1469092" y="2238810"/>
                </a:lnTo>
                <a:lnTo>
                  <a:pt x="1424437" y="2251092"/>
                </a:lnTo>
                <a:lnTo>
                  <a:pt x="1379074" y="2261593"/>
                </a:lnTo>
                <a:lnTo>
                  <a:pt x="1333040" y="2270273"/>
                </a:lnTo>
                <a:lnTo>
                  <a:pt x="1286376" y="2277094"/>
                </a:lnTo>
                <a:lnTo>
                  <a:pt x="1239121" y="2282015"/>
                </a:lnTo>
                <a:lnTo>
                  <a:pt x="1191316" y="2284997"/>
                </a:lnTo>
                <a:lnTo>
                  <a:pt x="1143000" y="2286000"/>
                </a:lnTo>
                <a:lnTo>
                  <a:pt x="1094683" y="2284997"/>
                </a:lnTo>
                <a:lnTo>
                  <a:pt x="1046878" y="2282015"/>
                </a:lnTo>
                <a:lnTo>
                  <a:pt x="999623" y="2277094"/>
                </a:lnTo>
                <a:lnTo>
                  <a:pt x="952959" y="2270273"/>
                </a:lnTo>
                <a:lnTo>
                  <a:pt x="906925" y="2261593"/>
                </a:lnTo>
                <a:lnTo>
                  <a:pt x="861562" y="2251092"/>
                </a:lnTo>
                <a:lnTo>
                  <a:pt x="816907" y="2238810"/>
                </a:lnTo>
                <a:lnTo>
                  <a:pt x="773002" y="2224787"/>
                </a:lnTo>
                <a:lnTo>
                  <a:pt x="729886" y="2209063"/>
                </a:lnTo>
                <a:lnTo>
                  <a:pt x="687598" y="2191678"/>
                </a:lnTo>
                <a:lnTo>
                  <a:pt x="646179" y="2172670"/>
                </a:lnTo>
                <a:lnTo>
                  <a:pt x="605667" y="2152080"/>
                </a:lnTo>
                <a:lnTo>
                  <a:pt x="566103" y="2129948"/>
                </a:lnTo>
                <a:lnTo>
                  <a:pt x="527527" y="2106312"/>
                </a:lnTo>
                <a:lnTo>
                  <a:pt x="489977" y="2081213"/>
                </a:lnTo>
                <a:lnTo>
                  <a:pt x="453494" y="2054691"/>
                </a:lnTo>
                <a:lnTo>
                  <a:pt x="418117" y="2026785"/>
                </a:lnTo>
                <a:lnTo>
                  <a:pt x="383886" y="1997534"/>
                </a:lnTo>
                <a:lnTo>
                  <a:pt x="350840" y="1966979"/>
                </a:lnTo>
                <a:lnTo>
                  <a:pt x="319020" y="1935159"/>
                </a:lnTo>
                <a:lnTo>
                  <a:pt x="288465" y="1902113"/>
                </a:lnTo>
                <a:lnTo>
                  <a:pt x="259214" y="1867882"/>
                </a:lnTo>
                <a:lnTo>
                  <a:pt x="231308" y="1832505"/>
                </a:lnTo>
                <a:lnTo>
                  <a:pt x="204786" y="1796022"/>
                </a:lnTo>
                <a:lnTo>
                  <a:pt x="179687" y="1758472"/>
                </a:lnTo>
                <a:lnTo>
                  <a:pt x="156051" y="1719896"/>
                </a:lnTo>
                <a:lnTo>
                  <a:pt x="133919" y="1680332"/>
                </a:lnTo>
                <a:lnTo>
                  <a:pt x="113329" y="1639820"/>
                </a:lnTo>
                <a:lnTo>
                  <a:pt x="94321" y="1598401"/>
                </a:lnTo>
                <a:lnTo>
                  <a:pt x="76936" y="1556113"/>
                </a:lnTo>
                <a:lnTo>
                  <a:pt x="61212" y="1512997"/>
                </a:lnTo>
                <a:lnTo>
                  <a:pt x="47189" y="1469092"/>
                </a:lnTo>
                <a:lnTo>
                  <a:pt x="34907" y="1424437"/>
                </a:lnTo>
                <a:lnTo>
                  <a:pt x="24406" y="1379074"/>
                </a:lnTo>
                <a:lnTo>
                  <a:pt x="15726" y="1333040"/>
                </a:lnTo>
                <a:lnTo>
                  <a:pt x="8905" y="1286376"/>
                </a:lnTo>
                <a:lnTo>
                  <a:pt x="3984" y="1239121"/>
                </a:lnTo>
                <a:lnTo>
                  <a:pt x="1002" y="1191316"/>
                </a:lnTo>
                <a:lnTo>
                  <a:pt x="0" y="1143000"/>
                </a:lnTo>
                <a:close/>
              </a:path>
            </a:pathLst>
          </a:custGeom>
          <a:ln w="38100">
            <a:solidFill>
              <a:srgbClr val="000000"/>
            </a:solidFill>
            <a:prstDash val="dash"/>
          </a:ln>
        </p:spPr>
        <p:txBody>
          <a:bodyPr wrap="square" lIns="0" tIns="0" rIns="0" bIns="0" rtlCol="0"/>
          <a:lstStyle/>
          <a:p>
            <a:endParaRPr/>
          </a:p>
        </p:txBody>
      </p:sp>
      <p:sp>
        <p:nvSpPr>
          <p:cNvPr id="6" name="object 6"/>
          <p:cNvSpPr txBox="1"/>
          <p:nvPr/>
        </p:nvSpPr>
        <p:spPr>
          <a:xfrm>
            <a:off x="8158359" y="1971908"/>
            <a:ext cx="1360170" cy="1483995"/>
          </a:xfrm>
          <a:prstGeom prst="rect">
            <a:avLst/>
          </a:prstGeom>
        </p:spPr>
        <p:txBody>
          <a:bodyPr vert="horz" wrap="square" lIns="0" tIns="0" rIns="0" bIns="0" rtlCol="0">
            <a:spAutoFit/>
          </a:bodyPr>
          <a:lstStyle/>
          <a:p>
            <a:pPr marL="12700" marR="5080" algn="ctr">
              <a:lnSpc>
                <a:spcPct val="100000"/>
              </a:lnSpc>
            </a:pPr>
            <a:r>
              <a:rPr sz="3200" b="1" dirty="0">
                <a:latin typeface="Century Gothic"/>
                <a:cs typeface="Century Gothic"/>
              </a:rPr>
              <a:t>YOUR  I</a:t>
            </a:r>
            <a:r>
              <a:rPr sz="3200" b="1" spc="-5" dirty="0">
                <a:latin typeface="Century Gothic"/>
                <a:cs typeface="Century Gothic"/>
              </a:rPr>
              <a:t>M</a:t>
            </a:r>
            <a:r>
              <a:rPr sz="3200" b="1" spc="5" dirty="0">
                <a:latin typeface="Century Gothic"/>
                <a:cs typeface="Century Gothic"/>
              </a:rPr>
              <a:t>A</a:t>
            </a:r>
            <a:r>
              <a:rPr sz="3200" b="1" spc="-5" dirty="0">
                <a:latin typeface="Century Gothic"/>
                <a:cs typeface="Century Gothic"/>
              </a:rPr>
              <a:t>GE  </a:t>
            </a:r>
            <a:r>
              <a:rPr sz="3200" b="1" dirty="0">
                <a:latin typeface="Century Gothic"/>
                <a:cs typeface="Century Gothic"/>
              </a:rPr>
              <a:t>HERE</a:t>
            </a:r>
            <a:endParaRPr sz="3200">
              <a:latin typeface="Century Gothic"/>
              <a:cs typeface="Century Gothic"/>
            </a:endParaRPr>
          </a:p>
        </p:txBody>
      </p:sp>
      <p:sp>
        <p:nvSpPr>
          <p:cNvPr id="7" name="object 7"/>
          <p:cNvSpPr txBox="1"/>
          <p:nvPr/>
        </p:nvSpPr>
        <p:spPr>
          <a:xfrm>
            <a:off x="8395619" y="5004817"/>
            <a:ext cx="887730" cy="534670"/>
          </a:xfrm>
          <a:prstGeom prst="rect">
            <a:avLst/>
          </a:prstGeom>
        </p:spPr>
        <p:txBody>
          <a:bodyPr vert="horz" wrap="square" lIns="0" tIns="0" rIns="0" bIns="0" rtlCol="0">
            <a:spAutoFit/>
          </a:bodyPr>
          <a:lstStyle/>
          <a:p>
            <a:pPr algn="ctr">
              <a:lnSpc>
                <a:spcPts val="2160"/>
              </a:lnSpc>
            </a:pPr>
            <a:r>
              <a:rPr sz="1800" b="1" spc="-5" dirty="0">
                <a:solidFill>
                  <a:srgbClr val="203C7C"/>
                </a:solidFill>
                <a:latin typeface="Century Gothic"/>
                <a:cs typeface="Century Gothic"/>
              </a:rPr>
              <a:t>Name</a:t>
            </a:r>
            <a:endParaRPr sz="1800">
              <a:latin typeface="Century Gothic"/>
              <a:cs typeface="Century Gothic"/>
            </a:endParaRPr>
          </a:p>
          <a:p>
            <a:pPr algn="ctr">
              <a:lnSpc>
                <a:spcPts val="1920"/>
              </a:lnSpc>
            </a:pPr>
            <a:r>
              <a:rPr sz="1600" spc="-5" dirty="0">
                <a:solidFill>
                  <a:srgbClr val="203C7C"/>
                </a:solidFill>
                <a:latin typeface="Century Gothic"/>
                <a:cs typeface="Century Gothic"/>
              </a:rPr>
              <a:t>Your</a:t>
            </a:r>
            <a:r>
              <a:rPr sz="1600" spc="-65" dirty="0">
                <a:solidFill>
                  <a:srgbClr val="203C7C"/>
                </a:solidFill>
                <a:latin typeface="Century Gothic"/>
                <a:cs typeface="Century Gothic"/>
              </a:rPr>
              <a:t> </a:t>
            </a:r>
            <a:r>
              <a:rPr sz="1600" spc="-10" dirty="0">
                <a:solidFill>
                  <a:srgbClr val="203C7C"/>
                </a:solidFill>
                <a:latin typeface="Century Gothic"/>
                <a:cs typeface="Century Gothic"/>
              </a:rPr>
              <a:t>Title</a:t>
            </a:r>
            <a:endParaRPr sz="1600">
              <a:latin typeface="Century Gothic"/>
              <a:cs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281354"/>
            <a:ext cx="11041758" cy="879231"/>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008DA8"/>
                </a:solidFill>
                <a:latin typeface="Source Sans Pro" panose="020B0604020202020204" charset="0"/>
              </a:rPr>
              <a:t>Banks</a:t>
            </a:r>
            <a:r>
              <a:rPr lang="en-US" sz="2200" dirty="0">
                <a:solidFill>
                  <a:srgbClr val="008DA8"/>
                </a:solidFill>
                <a:latin typeface="Source Sans Pro" panose="020B0604020202020204" charset="0"/>
              </a:rPr>
              <a:t> offer loan and lease finance products to provide customers with a full range of financial services. Examples: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Banks</a:t>
            </a:r>
            <a:endParaRPr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4" name="Subtitle 2">
            <a:extLst>
              <a:ext uri="{FF2B5EF4-FFF2-40B4-BE49-F238E27FC236}">
                <a16:creationId xmlns:a16="http://schemas.microsoft.com/office/drawing/2014/main" id="{3349C944-81B6-949C-C3D2-84FAB08B5B9B}"/>
              </a:ext>
            </a:extLst>
          </p:cNvPr>
          <p:cNvSpPr txBox="1">
            <a:spLocks/>
          </p:cNvSpPr>
          <p:nvPr/>
        </p:nvSpPr>
        <p:spPr>
          <a:xfrm>
            <a:off x="3610708" y="2144609"/>
            <a:ext cx="4407878" cy="30018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Bank of America Global Leasing</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BMO</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DLL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PNC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First Citizens Bank</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Huntington Asset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Midland Equipment Finance</a:t>
            </a:r>
          </a:p>
        </p:txBody>
      </p:sp>
      <p:sp>
        <p:nvSpPr>
          <p:cNvPr id="5" name="Subtitle 2">
            <a:extLst>
              <a:ext uri="{FF2B5EF4-FFF2-40B4-BE49-F238E27FC236}">
                <a16:creationId xmlns:a16="http://schemas.microsoft.com/office/drawing/2014/main" id="{2C888F54-FD66-1EA7-C2A6-E1E48FA3C72C}"/>
              </a:ext>
            </a:extLst>
          </p:cNvPr>
          <p:cNvSpPr txBox="1">
            <a:spLocks/>
          </p:cNvSpPr>
          <p:nvPr/>
        </p:nvSpPr>
        <p:spPr>
          <a:xfrm>
            <a:off x="7784122" y="2144610"/>
            <a:ext cx="4056186" cy="276664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U.S. Bank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Pacific Western Bank</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a:rPr>
              <a:t>Truist</a:t>
            </a:r>
            <a:r>
              <a:rPr lang="en-US" sz="1800" dirty="0">
                <a:solidFill>
                  <a:schemeClr val="accent1">
                    <a:lumMod val="50000"/>
                  </a:schemeClr>
                </a:solidFill>
                <a:latin typeface="Century Gothic" panose="020B0502020202020204" pitchFamily="34" charset="0"/>
                <a:ea typeface="Source Sans Pro"/>
              </a:rPr>
              <a:t> Equipment Finance Corp.</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Fifth Third Bank</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Wintrust Asset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Wells Fargo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a:rPr>
              <a:t>Western Equipment Finance</a:t>
            </a:r>
            <a:endParaRPr lang="en-US" sz="1800" dirty="0">
              <a:solidFill>
                <a:schemeClr val="accent1">
                  <a:lumMod val="50000"/>
                </a:schemeClr>
              </a:solidFill>
              <a:latin typeface="Century Gothic" panose="020B0502020202020204" pitchFamily="34" charset="0"/>
              <a:ea typeface="Source Sans Pro" panose="020B0503030403020204" pitchFamily="34" charset="0"/>
            </a:endParaRPr>
          </a:p>
        </p:txBody>
      </p:sp>
    </p:spTree>
    <p:extLst>
      <p:ext uri="{BB962C8B-B14F-4D97-AF65-F5344CB8AC3E}">
        <p14:creationId xmlns:p14="http://schemas.microsoft.com/office/powerpoint/2010/main" val="387673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6" y="281354"/>
            <a:ext cx="11135541" cy="879231"/>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008DA8"/>
                </a:solidFill>
                <a:latin typeface="Century Gothic" panose="020B0502020202020204" pitchFamily="34" charset="0"/>
              </a:rPr>
              <a:t>Captives</a:t>
            </a:r>
            <a:r>
              <a:rPr lang="en-US" sz="2200" dirty="0">
                <a:solidFill>
                  <a:srgbClr val="008DA8"/>
                </a:solidFill>
                <a:latin typeface="Century Gothic" panose="020B0502020202020204" pitchFamily="34" charset="0"/>
              </a:rPr>
              <a:t> are companies set up by a manufacturer or equipment dealer to finance the sale or lease of its own products to end-users. Examples include: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Captives</a:t>
            </a:r>
          </a:p>
        </p:txBody>
      </p:sp>
      <p:sp>
        <p:nvSpPr>
          <p:cNvPr id="3" name="Subtitle 2">
            <a:extLst>
              <a:ext uri="{FF2B5EF4-FFF2-40B4-BE49-F238E27FC236}">
                <a16:creationId xmlns:a16="http://schemas.microsoft.com/office/drawing/2014/main" id="{15470B66-078C-2100-3181-93DFCC333BDB}"/>
              </a:ext>
            </a:extLst>
          </p:cNvPr>
          <p:cNvSpPr txBox="1">
            <a:spLocks/>
          </p:cNvSpPr>
          <p:nvPr/>
        </p:nvSpPr>
        <p:spPr>
          <a:xfrm>
            <a:off x="3610706" y="1705350"/>
            <a:ext cx="7467601" cy="3775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Caterpillar Financial Services Corp.</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John Deere Financial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Volvo Financial Services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CNH Industrial Capital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HP Inc.</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IBM Global Financing</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Cisco Systems Capital Corporation</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Xerox</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Dell Financial Services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Toyota Industries Commercial Finance, Inc.</a:t>
            </a:r>
          </a:p>
        </p:txBody>
      </p:sp>
    </p:spTree>
    <p:extLst>
      <p:ext uri="{BB962C8B-B14F-4D97-AF65-F5344CB8AC3E}">
        <p14:creationId xmlns:p14="http://schemas.microsoft.com/office/powerpoint/2010/main" val="194453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6" y="281354"/>
            <a:ext cx="11135541" cy="1312984"/>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08DA8"/>
                </a:solidFill>
                <a:latin typeface="Century Gothic" panose="020B0502020202020204" pitchFamily="34" charset="0"/>
              </a:rPr>
              <a:t>An </a:t>
            </a:r>
            <a:r>
              <a:rPr lang="en-US" sz="2000" b="1" dirty="0">
                <a:solidFill>
                  <a:srgbClr val="008DA8"/>
                </a:solidFill>
                <a:latin typeface="Century Gothic" panose="020B0502020202020204" pitchFamily="34" charset="0"/>
              </a:rPr>
              <a:t>Independent Leasing </a:t>
            </a:r>
            <a:r>
              <a:rPr lang="en-US" sz="2000" dirty="0">
                <a:solidFill>
                  <a:srgbClr val="008DA8"/>
                </a:solidFill>
                <a:latin typeface="Century Gothic" panose="020B0502020202020204" pitchFamily="34" charset="0"/>
              </a:rPr>
              <a:t>company is not affiliated with any company...they may borrow lines of credit from lenders and/or self-fund transactions. Independent Leasing companies vary in products and services. They are typically generalists specialized by ticket size, equipment type, or other criteria. Examples: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100" b="1" dirty="0">
              <a:solidFill>
                <a:schemeClr val="accent1">
                  <a:lumMod val="50000"/>
                </a:schemeClr>
              </a:solidFill>
              <a:latin typeface="Century Gothic" panose="020B0502020202020204" pitchFamily="34" charset="0"/>
              <a:ea typeface="Source Sans Pro"/>
              <a:cs typeface="Source Sans Pro"/>
              <a:sym typeface="Source Sans Pro"/>
            </a:endParaRPr>
          </a:p>
        </p:txBody>
      </p:sp>
      <p:sp>
        <p:nvSpPr>
          <p:cNvPr id="4" name="Subtitle 2">
            <a:extLst>
              <a:ext uri="{FF2B5EF4-FFF2-40B4-BE49-F238E27FC236}">
                <a16:creationId xmlns:a16="http://schemas.microsoft.com/office/drawing/2014/main" id="{3349C944-81B6-949C-C3D2-84FAB08B5B9B}"/>
              </a:ext>
            </a:extLst>
          </p:cNvPr>
          <p:cNvSpPr txBox="1">
            <a:spLocks/>
          </p:cNvSpPr>
          <p:nvPr/>
        </p:nvSpPr>
        <p:spPr>
          <a:xfrm>
            <a:off x="3653237" y="2109441"/>
            <a:ext cx="7467601" cy="3775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Madison Capital</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Amur Equipment Finance</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Great America Financial Services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ENGS Commercial Finance Co.</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Insight Investments, LLC</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QuickFi</a:t>
            </a:r>
            <a:r>
              <a:rPr lang="en-US" sz="1800" dirty="0">
                <a:solidFill>
                  <a:schemeClr val="accent1">
                    <a:lumMod val="50000"/>
                  </a:schemeClr>
                </a:solidFill>
                <a:latin typeface="Century Gothic" panose="020B0502020202020204" pitchFamily="34" charset="0"/>
                <a:ea typeface="Source Sans Pro" panose="020B0503030403020204" pitchFamily="34" charset="0"/>
              </a:rPr>
              <a:t> by Innovation Finance USA LLC</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Crossroads Equipment Lease &amp; Finance LLC</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Stonebriar Commercial Finance</a:t>
            </a:r>
          </a:p>
          <a:p>
            <a:pPr marL="285750" indent="-285750">
              <a:buFont typeface="Arial" panose="020B0604020202020204" pitchFamily="34" charset="0"/>
              <a:buChar char="•"/>
            </a:pPr>
            <a:endParaRPr lang="en-US" sz="1800" dirty="0">
              <a:solidFill>
                <a:schemeClr val="accent1">
                  <a:lumMod val="50000"/>
                </a:schemeClr>
              </a:solidFill>
              <a:latin typeface="Century Gothic" panose="020B0502020202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34F12E68-18FF-502F-B6C1-6D9D294431DA}"/>
              </a:ext>
            </a:extLst>
          </p:cNvPr>
          <p:cNvSpPr txBox="1"/>
          <p:nvPr/>
        </p:nvSpPr>
        <p:spPr>
          <a:xfrm>
            <a:off x="512032" y="3223790"/>
            <a:ext cx="2577977" cy="738664"/>
          </a:xfrm>
          <a:prstGeom prst="rect">
            <a:avLst/>
          </a:prstGeom>
          <a:noFill/>
        </p:spPr>
        <p:txBody>
          <a:bodyPr wrap="square" rtlCol="0">
            <a:spAutoFit/>
          </a:bodyPr>
          <a:lstStyle/>
          <a:p>
            <a:pPr algn="ct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Independents</a:t>
            </a:r>
          </a:p>
          <a:p>
            <a:pPr algn="ctr"/>
            <a:endParaRPr lang="en-US" sz="2100" dirty="0"/>
          </a:p>
        </p:txBody>
      </p:sp>
    </p:spTree>
    <p:extLst>
      <p:ext uri="{BB962C8B-B14F-4D97-AF65-F5344CB8AC3E}">
        <p14:creationId xmlns:p14="http://schemas.microsoft.com/office/powerpoint/2010/main" val="189103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281354"/>
            <a:ext cx="10912804" cy="879231"/>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008DA8"/>
                </a:solidFill>
                <a:latin typeface="Century Gothic" panose="020B0502020202020204" pitchFamily="34" charset="0"/>
              </a:rPr>
              <a:t>Brokers</a:t>
            </a:r>
            <a:r>
              <a:rPr lang="en-US" sz="2200" dirty="0">
                <a:solidFill>
                  <a:srgbClr val="008DA8"/>
                </a:solidFill>
                <a:latin typeface="Century Gothic" panose="020B0502020202020204" pitchFamily="34" charset="0"/>
              </a:rPr>
              <a:t> establish a relationship with the potential client and assess their equipment financing needs to help determine the best product and structure to meet these needs. </a:t>
            </a:r>
          </a:p>
        </p:txBody>
      </p:sp>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Brokers</a:t>
            </a:r>
          </a:p>
        </p:txBody>
      </p:sp>
      <p:sp>
        <p:nvSpPr>
          <p:cNvPr id="3" name="Subtitle 2">
            <a:extLst>
              <a:ext uri="{FF2B5EF4-FFF2-40B4-BE49-F238E27FC236}">
                <a16:creationId xmlns:a16="http://schemas.microsoft.com/office/drawing/2014/main" id="{BA31161A-4E55-3FF0-7F91-E5248AA71457}"/>
              </a:ext>
            </a:extLst>
          </p:cNvPr>
          <p:cNvSpPr txBox="1">
            <a:spLocks/>
          </p:cNvSpPr>
          <p:nvPr/>
        </p:nvSpPr>
        <p:spPr>
          <a:xfrm>
            <a:off x="3610706" y="2579077"/>
            <a:ext cx="5791202" cy="2028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SzPct val="120000"/>
              <a:buFont typeface="Source Sans Pro" panose="020B0503030403020204" pitchFamily="34" charset="0"/>
              <a:buChar char="»"/>
            </a:pPr>
            <a:r>
              <a:rPr lang="en-US" sz="2000" dirty="0">
                <a:solidFill>
                  <a:schemeClr val="accent1">
                    <a:lumMod val="50000"/>
                  </a:schemeClr>
                </a:solidFill>
                <a:latin typeface="Century Gothic" panose="020B0502020202020204" pitchFamily="34" charset="0"/>
              </a:rPr>
              <a:t>The Broker then packages and presents the deal to the best funding partner. </a:t>
            </a:r>
          </a:p>
          <a:p>
            <a:pPr>
              <a:lnSpc>
                <a:spcPct val="100000"/>
              </a:lnSpc>
            </a:pPr>
            <a:endParaRPr lang="en-US" sz="2000" dirty="0">
              <a:solidFill>
                <a:schemeClr val="accent1">
                  <a:lumMod val="50000"/>
                </a:schemeClr>
              </a:solidFill>
              <a:latin typeface="Century Gothic" panose="020B0502020202020204" pitchFamily="34" charset="0"/>
            </a:endParaRPr>
          </a:p>
          <a:p>
            <a:pPr marL="285750" indent="-285750">
              <a:lnSpc>
                <a:spcPct val="100000"/>
              </a:lnSpc>
              <a:buSzPct val="120000"/>
              <a:buFont typeface="Source Sans Pro" panose="020B0503030403020204" pitchFamily="34" charset="0"/>
              <a:buChar char="»"/>
            </a:pPr>
            <a:r>
              <a:rPr lang="en-US" sz="2000" dirty="0">
                <a:solidFill>
                  <a:schemeClr val="accent1">
                    <a:lumMod val="50000"/>
                  </a:schemeClr>
                </a:solidFill>
                <a:latin typeface="Century Gothic" panose="020B0502020202020204" pitchFamily="34" charset="0"/>
              </a:rPr>
              <a:t>Brokers earn fees for services from either the client or the funding partner.</a:t>
            </a:r>
          </a:p>
        </p:txBody>
      </p:sp>
    </p:spTree>
    <p:extLst>
      <p:ext uri="{BB962C8B-B14F-4D97-AF65-F5344CB8AC3E}">
        <p14:creationId xmlns:p14="http://schemas.microsoft.com/office/powerpoint/2010/main" val="245307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73;p24">
            <a:extLst>
              <a:ext uri="{FF2B5EF4-FFF2-40B4-BE49-F238E27FC236}">
                <a16:creationId xmlns:a16="http://schemas.microsoft.com/office/drawing/2014/main" id="{7601AAD9-0563-8AAB-2141-F38BC7237885}"/>
              </a:ext>
            </a:extLst>
          </p:cNvPr>
          <p:cNvSpPr/>
          <p:nvPr/>
        </p:nvSpPr>
        <p:spPr>
          <a:xfrm>
            <a:off x="515816" y="2109441"/>
            <a:ext cx="2550747" cy="2579813"/>
          </a:xfrm>
          <a:prstGeom prst="ellipse">
            <a:avLst/>
          </a:prstGeom>
          <a:solidFill>
            <a:schemeClr val="bg1"/>
          </a:solidFill>
          <a:ln w="114300" cap="flat" cmpd="sng">
            <a:solidFill>
              <a:srgbClr val="008D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Service</a:t>
            </a:r>
          </a:p>
          <a:p>
            <a:pPr marL="0" lvl="0" indent="0" algn="ctr" rtl="0">
              <a:spcBef>
                <a:spcPts val="0"/>
              </a:spcBef>
              <a:spcAft>
                <a:spcPts val="0"/>
              </a:spcAft>
              <a:buNone/>
            </a:pPr>
            <a:r>
              <a:rPr lang="en-US" sz="2100" b="1" dirty="0">
                <a:solidFill>
                  <a:schemeClr val="accent1">
                    <a:lumMod val="50000"/>
                  </a:schemeClr>
                </a:solidFill>
                <a:latin typeface="Century Gothic" panose="020B0502020202020204" pitchFamily="34" charset="0"/>
                <a:ea typeface="Source Sans Pro"/>
                <a:cs typeface="Source Sans Pro"/>
                <a:sym typeface="Source Sans Pro"/>
              </a:rPr>
              <a:t>Providers</a:t>
            </a:r>
          </a:p>
        </p:txBody>
      </p:sp>
      <p:sp>
        <p:nvSpPr>
          <p:cNvPr id="4" name="Title 1">
            <a:extLst>
              <a:ext uri="{FF2B5EF4-FFF2-40B4-BE49-F238E27FC236}">
                <a16:creationId xmlns:a16="http://schemas.microsoft.com/office/drawing/2014/main" id="{ACE58C4D-3745-6437-6F02-629A7A261057}"/>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Century Gothic" panose="020B0502020202020204" pitchFamily="34" charset="0"/>
              </a:rPr>
              <a:t>EQUIPMENT FINANCE SERVICE PROVIDER</a:t>
            </a:r>
            <a:endParaRPr lang="en-US" sz="3600" b="1" dirty="0">
              <a:solidFill>
                <a:srgbClr val="203C7C"/>
              </a:solidFill>
              <a:latin typeface="Century Gothic" panose="020B0502020202020204" pitchFamily="34" charset="0"/>
            </a:endParaRPr>
          </a:p>
        </p:txBody>
      </p:sp>
      <p:sp>
        <p:nvSpPr>
          <p:cNvPr id="5" name="Subtitle 2">
            <a:extLst>
              <a:ext uri="{FF2B5EF4-FFF2-40B4-BE49-F238E27FC236}">
                <a16:creationId xmlns:a16="http://schemas.microsoft.com/office/drawing/2014/main" id="{815D27CC-48EE-A13C-DDB1-C173408CB097}"/>
              </a:ext>
            </a:extLst>
          </p:cNvPr>
          <p:cNvSpPr txBox="1">
            <a:spLocks/>
          </p:cNvSpPr>
          <p:nvPr/>
        </p:nvSpPr>
        <p:spPr>
          <a:xfrm>
            <a:off x="3324183" y="3704493"/>
            <a:ext cx="4337540" cy="2344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Solifi</a:t>
            </a:r>
            <a:endParaRPr lang="en-US" sz="1800" dirty="0">
              <a:solidFill>
                <a:schemeClr val="accent1">
                  <a:lumMod val="50000"/>
                </a:schemeClr>
              </a:solidFill>
              <a:latin typeface="Century Gothic" panose="020B0502020202020204" pitchFamily="34" charset="0"/>
              <a:ea typeface="Source Sans Pro" panose="020B0503030403020204" pitchFamily="34" charset="0"/>
            </a:endParaRP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Equifax</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LTi</a:t>
            </a:r>
            <a:r>
              <a:rPr lang="en-US" sz="1800" dirty="0">
                <a:solidFill>
                  <a:schemeClr val="accent1">
                    <a:lumMod val="50000"/>
                  </a:schemeClr>
                </a:solidFill>
                <a:latin typeface="Century Gothic" panose="020B0502020202020204" pitchFamily="34" charset="0"/>
                <a:ea typeface="Source Sans Pro" panose="020B0503030403020204" pitchFamily="34" charset="0"/>
              </a:rPr>
              <a:t> Technology Solutions</a:t>
            </a:r>
          </a:p>
          <a:p>
            <a:pPr marL="285750" indent="-285750">
              <a:buFont typeface="Arial" panose="020B0604020202020204" pitchFamily="34" charset="0"/>
              <a:buChar char="•"/>
            </a:pPr>
            <a:r>
              <a:rPr lang="en-US" sz="1800" dirty="0">
                <a:solidFill>
                  <a:schemeClr val="accent1">
                    <a:lumMod val="50000"/>
                  </a:schemeClr>
                </a:solidFill>
                <a:latin typeface="Century Gothic" panose="020B0502020202020204" pitchFamily="34" charset="0"/>
                <a:ea typeface="Source Sans Pro" panose="020B0503030403020204" pitchFamily="34" charset="0"/>
              </a:rPr>
              <a:t>Great American Insurance Group</a:t>
            </a:r>
          </a:p>
          <a:p>
            <a:pPr marL="285750" indent="-285750">
              <a:buFont typeface="Arial" panose="020B0604020202020204" pitchFamily="34" charset="0"/>
              <a:buChar char="•"/>
            </a:pPr>
            <a:r>
              <a:rPr lang="en-US" sz="1800" dirty="0" err="1">
                <a:solidFill>
                  <a:schemeClr val="accent1">
                    <a:lumMod val="50000"/>
                  </a:schemeClr>
                </a:solidFill>
                <a:latin typeface="Century Gothic" panose="020B0502020202020204" pitchFamily="34" charset="0"/>
                <a:ea typeface="Source Sans Pro" panose="020B0503030403020204" pitchFamily="34" charset="0"/>
              </a:rPr>
              <a:t>Moritt</a:t>
            </a:r>
            <a:r>
              <a:rPr lang="en-US" sz="1800" dirty="0">
                <a:solidFill>
                  <a:schemeClr val="accent1">
                    <a:lumMod val="50000"/>
                  </a:schemeClr>
                </a:solidFill>
                <a:latin typeface="Century Gothic" panose="020B0502020202020204" pitchFamily="34" charset="0"/>
                <a:ea typeface="Source Sans Pro" panose="020B0503030403020204" pitchFamily="34" charset="0"/>
              </a:rPr>
              <a:t> Hock &amp; </a:t>
            </a:r>
            <a:r>
              <a:rPr lang="en-US" sz="1800" dirty="0" err="1">
                <a:solidFill>
                  <a:schemeClr val="accent1">
                    <a:lumMod val="50000"/>
                  </a:schemeClr>
                </a:solidFill>
                <a:latin typeface="Century Gothic" panose="020B0502020202020204" pitchFamily="34" charset="0"/>
                <a:ea typeface="Source Sans Pro" panose="020B0503030403020204" pitchFamily="34" charset="0"/>
              </a:rPr>
              <a:t>Hamroff</a:t>
            </a:r>
            <a:r>
              <a:rPr lang="en-US" sz="1800" dirty="0">
                <a:solidFill>
                  <a:schemeClr val="accent1">
                    <a:lumMod val="50000"/>
                  </a:schemeClr>
                </a:solidFill>
                <a:latin typeface="Century Gothic" panose="020B0502020202020204" pitchFamily="34" charset="0"/>
                <a:ea typeface="Source Sans Pro" panose="020B0503030403020204" pitchFamily="34" charset="0"/>
              </a:rPr>
              <a:t> LLP</a:t>
            </a:r>
          </a:p>
        </p:txBody>
      </p:sp>
      <p:sp>
        <p:nvSpPr>
          <p:cNvPr id="6" name="Google Shape;228;p30">
            <a:extLst>
              <a:ext uri="{FF2B5EF4-FFF2-40B4-BE49-F238E27FC236}">
                <a16:creationId xmlns:a16="http://schemas.microsoft.com/office/drawing/2014/main" id="{BE65BB5F-D054-4F0D-9344-4A5DECFD90A4}"/>
              </a:ext>
            </a:extLst>
          </p:cNvPr>
          <p:cNvSpPr txBox="1">
            <a:spLocks/>
          </p:cNvSpPr>
          <p:nvPr/>
        </p:nvSpPr>
        <p:spPr>
          <a:xfrm>
            <a:off x="3324183" y="1637436"/>
            <a:ext cx="1801945"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C22032"/>
                </a:solidFill>
                <a:latin typeface="Century Gothic" panose="020B0502020202020204" pitchFamily="34" charset="0"/>
              </a:rPr>
              <a:t>Capital Agent</a:t>
            </a:r>
          </a:p>
          <a:p>
            <a:pPr marL="0" indent="0">
              <a:lnSpc>
                <a:spcPct val="100000"/>
              </a:lnSpc>
              <a:buFont typeface="Arial" panose="020B0604020202020204" pitchFamily="34" charset="0"/>
              <a:buNone/>
            </a:pPr>
            <a:r>
              <a:rPr lang="en-US" sz="1200" dirty="0">
                <a:solidFill>
                  <a:schemeClr val="accent1">
                    <a:lumMod val="50000"/>
                  </a:schemeClr>
                </a:solidFill>
                <a:latin typeface="Century Gothic" panose="020B0502020202020204" pitchFamily="34" charset="0"/>
              </a:rPr>
              <a:t>Raises capital and funds leasing and lending companies.</a:t>
            </a:r>
          </a:p>
        </p:txBody>
      </p:sp>
      <p:sp>
        <p:nvSpPr>
          <p:cNvPr id="7" name="Google Shape;229;p30">
            <a:extLst>
              <a:ext uri="{FF2B5EF4-FFF2-40B4-BE49-F238E27FC236}">
                <a16:creationId xmlns:a16="http://schemas.microsoft.com/office/drawing/2014/main" id="{47085010-3F1C-96BE-8976-BC14771675D1}"/>
              </a:ext>
            </a:extLst>
          </p:cNvPr>
          <p:cNvSpPr txBox="1">
            <a:spLocks/>
          </p:cNvSpPr>
          <p:nvPr/>
        </p:nvSpPr>
        <p:spPr>
          <a:xfrm>
            <a:off x="5305262" y="1439541"/>
            <a:ext cx="2298600"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C22032"/>
                </a:solidFill>
                <a:latin typeface="Century Gothic" panose="020B0502020202020204" pitchFamily="34" charset="0"/>
              </a:rPr>
              <a:t>Software Executive/Entrepreneur</a:t>
            </a:r>
          </a:p>
          <a:p>
            <a:pPr marL="0" indent="0">
              <a:lnSpc>
                <a:spcPct val="100000"/>
              </a:lnSpc>
              <a:buFont typeface="Arial" panose="020B0604020202020204" pitchFamily="34" charset="0"/>
              <a:buNone/>
            </a:pPr>
            <a:r>
              <a:rPr lang="en-US" sz="1200" dirty="0">
                <a:solidFill>
                  <a:schemeClr val="accent1">
                    <a:lumMod val="50000"/>
                  </a:schemeClr>
                </a:solidFill>
                <a:latin typeface="Century Gothic" panose="020B0502020202020204" pitchFamily="34" charset="0"/>
              </a:rPr>
              <a:t>Includes CRM, ERP, originations, pricing, credit analysis, and BI software companies, many founded to serve the lending and leasing industry.</a:t>
            </a:r>
          </a:p>
        </p:txBody>
      </p:sp>
      <p:sp>
        <p:nvSpPr>
          <p:cNvPr id="9" name="Google Shape;230;p30">
            <a:extLst>
              <a:ext uri="{FF2B5EF4-FFF2-40B4-BE49-F238E27FC236}">
                <a16:creationId xmlns:a16="http://schemas.microsoft.com/office/drawing/2014/main" id="{70304368-1169-5B12-972C-7ACB1E9FA5A0}"/>
              </a:ext>
            </a:extLst>
          </p:cNvPr>
          <p:cNvSpPr txBox="1">
            <a:spLocks/>
          </p:cNvSpPr>
          <p:nvPr/>
        </p:nvSpPr>
        <p:spPr>
          <a:xfrm>
            <a:off x="7782996" y="1637436"/>
            <a:ext cx="2205066"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C22032"/>
                </a:solidFill>
                <a:latin typeface="Century Gothic" panose="020B0502020202020204" pitchFamily="34" charset="0"/>
              </a:rPr>
              <a:t>Consultant</a:t>
            </a:r>
          </a:p>
          <a:p>
            <a:pPr marL="0" indent="0">
              <a:lnSpc>
                <a:spcPct val="100000"/>
              </a:lnSpc>
              <a:buFont typeface="Arial" panose="020B0604020202020204" pitchFamily="34" charset="0"/>
              <a:buNone/>
            </a:pPr>
            <a:r>
              <a:rPr lang="en-US" sz="1200" dirty="0">
                <a:solidFill>
                  <a:schemeClr val="accent1">
                    <a:lumMod val="50000"/>
                  </a:schemeClr>
                </a:solidFill>
                <a:latin typeface="Century Gothic" panose="020B0502020202020204" pitchFamily="34" charset="0"/>
              </a:rPr>
              <a:t>Consulting organizations have a presence in the secured lending and leasing finance industry.</a:t>
            </a:r>
          </a:p>
          <a:p>
            <a:pPr marL="0" indent="0">
              <a:buFont typeface="Arial" panose="020B0604020202020204" pitchFamily="34" charset="0"/>
              <a:buNone/>
            </a:pPr>
            <a:endParaRPr lang="en-US" sz="1200" dirty="0">
              <a:latin typeface="Century Gothic" panose="020B0502020202020204" pitchFamily="34" charset="0"/>
            </a:endParaRPr>
          </a:p>
        </p:txBody>
      </p:sp>
      <p:sp>
        <p:nvSpPr>
          <p:cNvPr id="10" name="TextBox 9">
            <a:extLst>
              <a:ext uri="{FF2B5EF4-FFF2-40B4-BE49-F238E27FC236}">
                <a16:creationId xmlns:a16="http://schemas.microsoft.com/office/drawing/2014/main" id="{99C6F057-B5F6-3996-E723-6497B1695074}"/>
              </a:ext>
            </a:extLst>
          </p:cNvPr>
          <p:cNvSpPr txBox="1"/>
          <p:nvPr/>
        </p:nvSpPr>
        <p:spPr>
          <a:xfrm>
            <a:off x="9988061" y="1790065"/>
            <a:ext cx="1887415" cy="861774"/>
          </a:xfrm>
          <a:prstGeom prst="rect">
            <a:avLst/>
          </a:prstGeom>
          <a:solidFill>
            <a:schemeClr val="bg1"/>
          </a:solidFill>
        </p:spPr>
        <p:txBody>
          <a:bodyPr wrap="square">
            <a:spAutoFit/>
          </a:bodyPr>
          <a:lstStyle/>
          <a:p>
            <a:pPr marL="0" lvl="0" indent="0">
              <a:buNone/>
            </a:pPr>
            <a:r>
              <a:rPr lang="en-US" sz="1400" b="1" dirty="0">
                <a:solidFill>
                  <a:srgbClr val="C22032"/>
                </a:solidFill>
                <a:latin typeface="Century Gothic" panose="020B0502020202020204" pitchFamily="34" charset="0"/>
              </a:rPr>
              <a:t>Legal</a:t>
            </a:r>
          </a:p>
          <a:p>
            <a:pPr marL="0" indent="0">
              <a:buNone/>
            </a:pPr>
            <a:r>
              <a:rPr lang="en-US" sz="1200" dirty="0">
                <a:solidFill>
                  <a:schemeClr val="accent1">
                    <a:lumMod val="50000"/>
                  </a:schemeClr>
                </a:solidFill>
                <a:latin typeface="Century Gothic" panose="020B0502020202020204" pitchFamily="34" charset="0"/>
              </a:rPr>
              <a:t>Law firms specialize in laws and regulations around l</a:t>
            </a:r>
          </a:p>
        </p:txBody>
      </p:sp>
      <p:cxnSp>
        <p:nvCxnSpPr>
          <p:cNvPr id="11" name="Straight Connector 10">
            <a:extLst>
              <a:ext uri="{FF2B5EF4-FFF2-40B4-BE49-F238E27FC236}">
                <a16:creationId xmlns:a16="http://schemas.microsoft.com/office/drawing/2014/main" id="{1E84DB98-FC7C-86CC-549C-A71C38860FA8}"/>
              </a:ext>
            </a:extLst>
          </p:cNvPr>
          <p:cNvCxnSpPr>
            <a:cxnSpLocks/>
          </p:cNvCxnSpPr>
          <p:nvPr/>
        </p:nvCxnSpPr>
        <p:spPr>
          <a:xfrm>
            <a:off x="625928" y="1473049"/>
            <a:ext cx="8940103"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53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7317" y="1143000"/>
            <a:ext cx="7574279" cy="3955674"/>
          </a:xfrm>
          <a:prstGeom prst="rect">
            <a:avLst/>
          </a:prstGeom>
          <a:blipFill>
            <a:blip r:embed="rId2" cstate="print"/>
            <a:stretch>
              <a:fillRect/>
            </a:stretch>
          </a:blipFill>
        </p:spPr>
        <p:txBody>
          <a:bodyPr wrap="square" lIns="0" tIns="0" rIns="0" bIns="0" rtlCol="0"/>
          <a:lstStyle/>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Syndications:</a:t>
            </a:r>
            <a:r>
              <a:rPr lang="en-US" sz="1588" spc="4" dirty="0">
                <a:solidFill>
                  <a:srgbClr val="203864"/>
                </a:solidFill>
                <a:latin typeface="Century Gothic"/>
                <a:cs typeface="Century Gothic"/>
              </a:rPr>
              <a:t> Participation of financial institutions in a sale and/or assignment of all or part of an underlying lease or loan transaction. </a:t>
            </a:r>
          </a:p>
          <a:p>
            <a:pPr marL="263352" indent="-252146">
              <a:buFont typeface="Wingdings" panose="05000000000000000000" pitchFamily="2" charset="2"/>
              <a:buChar char="Ø"/>
              <a:tabLst>
                <a:tab pos="211802" algn="l"/>
                <a:tab pos="212363" algn="l"/>
              </a:tabLst>
            </a:pPr>
            <a:endParaRPr lang="en-US" sz="1588"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spc="4" dirty="0">
                <a:solidFill>
                  <a:srgbClr val="203864"/>
                </a:solidFill>
                <a:latin typeface="Century Gothic"/>
                <a:cs typeface="Century Gothic"/>
              </a:rPr>
              <a:t>Larger equipment financing companies maintain a </a:t>
            </a:r>
            <a:r>
              <a:rPr lang="en-US" sz="1588" b="1" spc="4" dirty="0">
                <a:solidFill>
                  <a:srgbClr val="203864"/>
                </a:solidFill>
                <a:latin typeface="Century Gothic"/>
                <a:cs typeface="Century Gothic"/>
              </a:rPr>
              <a:t>buy and sell desk</a:t>
            </a:r>
            <a:r>
              <a:rPr lang="en-US" sz="1588" spc="4" dirty="0">
                <a:solidFill>
                  <a:srgbClr val="203864"/>
                </a:solidFill>
                <a:latin typeface="Century Gothic"/>
                <a:cs typeface="Century Gothic"/>
              </a:rPr>
              <a:t>. Large equipment leases or loans may require a syndication strategy to meet the customer’s needs and the bank’s credit requirements. </a:t>
            </a:r>
          </a:p>
          <a:p>
            <a:pPr marL="11206">
              <a:tabLst>
                <a:tab pos="211802" algn="l"/>
                <a:tab pos="212363" algn="l"/>
              </a:tabLst>
            </a:pPr>
            <a:r>
              <a:rPr lang="en-US" sz="1588" i="1" spc="4" dirty="0">
                <a:solidFill>
                  <a:srgbClr val="203864"/>
                </a:solidFill>
                <a:latin typeface="Century Gothic"/>
                <a:cs typeface="Century Gothic"/>
              </a:rPr>
              <a:t>	</a:t>
            </a:r>
          </a:p>
          <a:p>
            <a:pPr marL="11206">
              <a:tabLst>
                <a:tab pos="211802" algn="l"/>
                <a:tab pos="212363" algn="l"/>
              </a:tabLst>
            </a:pPr>
            <a:r>
              <a:rPr lang="en-US" sz="1588" i="1" spc="4" dirty="0">
                <a:solidFill>
                  <a:srgbClr val="203864"/>
                </a:solidFill>
                <a:latin typeface="Century Gothic"/>
                <a:cs typeface="Century Gothic"/>
              </a:rPr>
              <a:t>Example: ABC Bank Lessor originated an $80 million lease for 1,800 railcars. They approve a “hold position” of $40 million for this client; syndicate $40 million to third party investors.</a:t>
            </a:r>
          </a:p>
          <a:p>
            <a:pPr marL="263352" indent="-252146">
              <a:buFont typeface="Wingdings" panose="05000000000000000000" pitchFamily="2" charset="2"/>
              <a:buChar char="Ø"/>
              <a:tabLst>
                <a:tab pos="211802" algn="l"/>
                <a:tab pos="212363" algn="l"/>
              </a:tabLst>
            </a:pPr>
            <a:endParaRPr lang="en-US" sz="1588" b="1"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Customer Benefits:</a:t>
            </a:r>
            <a:r>
              <a:rPr lang="en-US" sz="1588" spc="4" dirty="0">
                <a:solidFill>
                  <a:srgbClr val="203864"/>
                </a:solidFill>
                <a:latin typeface="Century Gothic"/>
                <a:cs typeface="Century Gothic"/>
              </a:rPr>
              <a:t> Deal with a single lessor, negotiate 1 set of docs; and 1 servicer.  </a:t>
            </a:r>
          </a:p>
          <a:p>
            <a:pPr marL="263352" indent="-252146">
              <a:buFont typeface="Wingdings" panose="05000000000000000000" pitchFamily="2" charset="2"/>
              <a:buChar char="Ø"/>
              <a:tabLst>
                <a:tab pos="211802" algn="l"/>
                <a:tab pos="212363" algn="l"/>
              </a:tabLst>
            </a:pPr>
            <a:endParaRPr lang="en-US" sz="1588" b="1"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Benefits to Syndicator:</a:t>
            </a:r>
            <a:r>
              <a:rPr lang="en-US" sz="1588" spc="4" dirty="0">
                <a:solidFill>
                  <a:srgbClr val="203864"/>
                </a:solidFill>
                <a:latin typeface="Century Gothic"/>
                <a:cs typeface="Century Gothic"/>
              </a:rPr>
              <a:t> Manage credit exposure, earn fee income, retain client relationship.</a:t>
            </a:r>
          </a:p>
          <a:p>
            <a:pPr marL="263352" indent="-252146">
              <a:buFont typeface="Wingdings" panose="05000000000000000000" pitchFamily="2" charset="2"/>
              <a:buChar char="Ø"/>
              <a:tabLst>
                <a:tab pos="211802" algn="l"/>
                <a:tab pos="212363" algn="l"/>
              </a:tabLst>
            </a:pPr>
            <a:endParaRPr lang="en-US" sz="1588" b="1" spc="4" dirty="0">
              <a:solidFill>
                <a:srgbClr val="203864"/>
              </a:solidFill>
              <a:latin typeface="Century Gothic"/>
              <a:cs typeface="Century Gothic"/>
            </a:endParaRPr>
          </a:p>
          <a:p>
            <a:pPr marL="263352" indent="-252146">
              <a:buFont typeface="Wingdings" panose="05000000000000000000" pitchFamily="2" charset="2"/>
              <a:buChar char="Ø"/>
              <a:tabLst>
                <a:tab pos="211802" algn="l"/>
                <a:tab pos="212363" algn="l"/>
              </a:tabLst>
            </a:pPr>
            <a:r>
              <a:rPr lang="en-US" sz="1588" b="1" spc="4" dirty="0">
                <a:solidFill>
                  <a:srgbClr val="203864"/>
                </a:solidFill>
                <a:latin typeface="Century Gothic"/>
                <a:cs typeface="Century Gothic"/>
              </a:rPr>
              <a:t>Allocation:</a:t>
            </a:r>
            <a:r>
              <a:rPr lang="en-US" sz="1588" spc="4" dirty="0">
                <a:solidFill>
                  <a:srgbClr val="203864"/>
                </a:solidFill>
                <a:latin typeface="Century Gothic"/>
                <a:cs typeface="Century Gothic"/>
              </a:rPr>
              <a:t> Investor is allocated specific assets tied to the same lease. If financing is for one large asset that can’t be divided (a large aircraft), a Participation Agreement is created.</a:t>
            </a:r>
          </a:p>
        </p:txBody>
      </p:sp>
      <p:sp>
        <p:nvSpPr>
          <p:cNvPr id="3" name="object 3"/>
          <p:cNvSpPr/>
          <p:nvPr/>
        </p:nvSpPr>
        <p:spPr>
          <a:xfrm>
            <a:off x="8113059" y="5961972"/>
            <a:ext cx="1809973" cy="408790"/>
          </a:xfrm>
          <a:prstGeom prst="rect">
            <a:avLst/>
          </a:prstGeom>
          <a:blipFill>
            <a:blip r:embed="rId3" cstate="print"/>
            <a:stretch>
              <a:fillRect/>
            </a:stretch>
          </a:blipFill>
        </p:spPr>
        <p:txBody>
          <a:bodyPr wrap="square" lIns="0" tIns="0" rIns="0" bIns="0" rtlCol="0"/>
          <a:lstStyle/>
          <a:p>
            <a:endParaRPr sz="1588"/>
          </a:p>
        </p:txBody>
      </p:sp>
      <p:sp>
        <p:nvSpPr>
          <p:cNvPr id="7" name="object 7"/>
          <p:cNvSpPr txBox="1">
            <a:spLocks noGrp="1"/>
          </p:cNvSpPr>
          <p:nvPr>
            <p:ph type="title"/>
          </p:nvPr>
        </p:nvSpPr>
        <p:spPr>
          <a:xfrm>
            <a:off x="2163416" y="432110"/>
            <a:ext cx="6190690" cy="369332"/>
          </a:xfrm>
          <a:prstGeom prst="rect">
            <a:avLst/>
          </a:prstGeom>
        </p:spPr>
        <p:txBody>
          <a:bodyPr vert="horz" wrap="square" lIns="0" tIns="0" rIns="0" bIns="0" rtlCol="0" anchor="ctr">
            <a:spAutoFit/>
          </a:bodyPr>
          <a:lstStyle/>
          <a:p>
            <a:pPr marL="11206">
              <a:lnSpc>
                <a:spcPct val="100000"/>
              </a:lnSpc>
            </a:pPr>
            <a:r>
              <a:rPr lang="en-US" sz="2400" spc="-25" dirty="0">
                <a:solidFill>
                  <a:srgbClr val="203864"/>
                </a:solidFill>
              </a:rPr>
              <a:t>SYNDICATIONS – CAPITAL MARKETS</a:t>
            </a:r>
            <a:endParaRPr sz="2559" dirty="0"/>
          </a:p>
        </p:txBody>
      </p:sp>
      <p:sp>
        <p:nvSpPr>
          <p:cNvPr id="11" name="object 11"/>
          <p:cNvSpPr txBox="1"/>
          <p:nvPr/>
        </p:nvSpPr>
        <p:spPr>
          <a:xfrm>
            <a:off x="7333612" y="2303034"/>
            <a:ext cx="1291478" cy="135743"/>
          </a:xfrm>
          <a:prstGeom prst="rect">
            <a:avLst/>
          </a:prstGeom>
        </p:spPr>
        <p:txBody>
          <a:bodyPr vert="horz" wrap="square" lIns="0" tIns="0" rIns="0" bIns="0" rtlCol="0">
            <a:spAutoFit/>
          </a:bodyPr>
          <a:lstStyle/>
          <a:p>
            <a:pPr marL="11206"/>
            <a:r>
              <a:rPr sz="882" spc="-22" dirty="0">
                <a:solidFill>
                  <a:srgbClr val="203864"/>
                </a:solidFill>
                <a:latin typeface="Century Gothic"/>
                <a:cs typeface="Century Gothic"/>
              </a:rPr>
              <a:t>.</a:t>
            </a:r>
            <a:endParaRPr sz="882" dirty="0">
              <a:latin typeface="Century Gothic"/>
              <a:cs typeface="Century Gothic"/>
            </a:endParaRPr>
          </a:p>
        </p:txBody>
      </p:sp>
      <p:sp>
        <p:nvSpPr>
          <p:cNvPr id="12" name="object 12"/>
          <p:cNvSpPr txBox="1"/>
          <p:nvPr/>
        </p:nvSpPr>
        <p:spPr>
          <a:xfrm>
            <a:off x="8829027" y="2277461"/>
            <a:ext cx="1325656" cy="174434"/>
          </a:xfrm>
          <a:prstGeom prst="rect">
            <a:avLst/>
          </a:prstGeom>
          <a:solidFill>
            <a:srgbClr val="FFFFFF"/>
          </a:solidFill>
        </p:spPr>
        <p:txBody>
          <a:bodyPr vert="horz" wrap="square" lIns="0" tIns="33618" rIns="0" bIns="0" rtlCol="0">
            <a:spAutoFit/>
          </a:bodyPr>
          <a:lstStyle/>
          <a:p>
            <a:pPr marL="63877">
              <a:lnSpc>
                <a:spcPts val="1156"/>
              </a:lnSpc>
              <a:spcBef>
                <a:spcPts val="265"/>
              </a:spcBef>
            </a:pPr>
            <a:endParaRPr sz="882" dirty="0">
              <a:latin typeface="Century Gothic"/>
              <a:cs typeface="Century Gothic"/>
            </a:endParaRPr>
          </a:p>
        </p:txBody>
      </p:sp>
      <p:sp>
        <p:nvSpPr>
          <p:cNvPr id="13" name="object 13"/>
          <p:cNvSpPr/>
          <p:nvPr/>
        </p:nvSpPr>
        <p:spPr>
          <a:xfrm>
            <a:off x="2254883" y="2054720"/>
            <a:ext cx="6278096" cy="0"/>
          </a:xfrm>
          <a:custGeom>
            <a:avLst/>
            <a:gdLst/>
            <a:ahLst/>
            <a:cxnLst/>
            <a:rect l="l" t="t" r="r" b="b"/>
            <a:pathLst>
              <a:path w="7115175">
                <a:moveTo>
                  <a:pt x="0" y="0"/>
                </a:moveTo>
                <a:lnTo>
                  <a:pt x="7114831" y="0"/>
                </a:lnTo>
              </a:path>
            </a:pathLst>
          </a:custGeom>
          <a:ln w="15169">
            <a:solidFill>
              <a:srgbClr val="008DA8"/>
            </a:solidFill>
          </a:ln>
        </p:spPr>
        <p:txBody>
          <a:bodyPr wrap="square" lIns="0" tIns="0" rIns="0" bIns="0" rtlCol="0"/>
          <a:lstStyle/>
          <a:p>
            <a:endParaRPr sz="1588"/>
          </a:p>
        </p:txBody>
      </p:sp>
    </p:spTree>
    <p:extLst>
      <p:ext uri="{BB962C8B-B14F-4D97-AF65-F5344CB8AC3E}">
        <p14:creationId xmlns:p14="http://schemas.microsoft.com/office/powerpoint/2010/main" val="3628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638879" y="225931"/>
            <a:ext cx="10909640" cy="1368613"/>
          </a:xfrm>
          <a:prstGeom prst="rect">
            <a:avLst/>
          </a:prstGeom>
        </p:spPr>
        <p:txBody>
          <a:bodyPr spcFirstLastPara="1" vert="horz" wrap="square" lIns="121920" tIns="60960" rIns="121920" bIns="60960" rtlCol="0" anchor="ctr" anchorCtr="0">
            <a:normAutofit/>
          </a:bodyPr>
          <a:lstStyle/>
          <a:p>
            <a:pPr algn="ctr" defTabSz="1219170">
              <a:spcBef>
                <a:spcPct val="0"/>
              </a:spcBef>
            </a:pPr>
            <a:r>
              <a:rPr lang="en-US" b="1" dirty="0">
                <a:solidFill>
                  <a:srgbClr val="203C7C"/>
                </a:solidFill>
                <a:latin typeface="Century Gothic" panose="020B0502020202020204" pitchFamily="34" charset="0"/>
              </a:rPr>
              <a:t>CAREER PATHS IN </a:t>
            </a:r>
            <a:br>
              <a:rPr lang="en-US" b="1" dirty="0">
                <a:solidFill>
                  <a:srgbClr val="203C7C"/>
                </a:solidFill>
                <a:latin typeface="Century Gothic" panose="020B0502020202020204" pitchFamily="34" charset="0"/>
              </a:rPr>
            </a:br>
            <a:r>
              <a:rPr lang="en-US" b="1" dirty="0">
                <a:solidFill>
                  <a:srgbClr val="203C7C"/>
                </a:solidFill>
                <a:latin typeface="Century Gothic" panose="020B0502020202020204" pitchFamily="34" charset="0"/>
              </a:rPr>
              <a:t>EQUIPMENT FINANCE</a:t>
            </a: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260" y="4383180"/>
            <a:ext cx="3605784" cy="3605784"/>
          </a:xfrm>
          <a:prstGeom prst="rect">
            <a:avLst/>
          </a:prstGeom>
        </p:spPr>
      </p:pic>
      <p:pic>
        <p:nvPicPr>
          <p:cNvPr id="2050" name="Picture 2" descr="Career Pathways Logo">
            <a:extLst>
              <a:ext uri="{FF2B5EF4-FFF2-40B4-BE49-F238E27FC236}">
                <a16:creationId xmlns:a16="http://schemas.microsoft.com/office/drawing/2014/main" id="{039EB297-AB02-0D2F-1C95-4D5462427B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187151" y="1557764"/>
            <a:ext cx="7890599" cy="4438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EAD148-D056-3226-938D-A343076538B1}"/>
              </a:ext>
            </a:extLst>
          </p:cNvPr>
          <p:cNvSpPr txBox="1"/>
          <p:nvPr/>
        </p:nvSpPr>
        <p:spPr>
          <a:xfrm>
            <a:off x="2078290" y="6229033"/>
            <a:ext cx="7781327" cy="400110"/>
          </a:xfrm>
          <a:prstGeom prst="rect">
            <a:avLst/>
          </a:prstGeom>
          <a:noFill/>
        </p:spPr>
        <p:txBody>
          <a:bodyPr wrap="square">
            <a:spAutoFit/>
          </a:bodyPr>
          <a:lstStyle/>
          <a:p>
            <a:pPr algn="ctr"/>
            <a:r>
              <a:rPr lang="en-US" sz="2000" b="1" dirty="0">
                <a:solidFill>
                  <a:srgbClr val="C22032"/>
                </a:solidFill>
                <a:latin typeface="Century Gothic" panose="020B0502020202020204" pitchFamily="34" charset="0"/>
              </a:rPr>
              <a:t>Learn more: https://</a:t>
            </a:r>
            <a:r>
              <a:rPr lang="en-US" sz="2000" b="1" dirty="0" err="1">
                <a:solidFill>
                  <a:srgbClr val="C22032"/>
                </a:solidFill>
                <a:latin typeface="Century Gothic" panose="020B0502020202020204" pitchFamily="34" charset="0"/>
              </a:rPr>
              <a:t>www.elfaonline.org</a:t>
            </a:r>
            <a:r>
              <a:rPr lang="en-US" sz="2000" b="1" dirty="0">
                <a:solidFill>
                  <a:srgbClr val="C22032"/>
                </a:solidFill>
                <a:latin typeface="Century Gothic" panose="020B0502020202020204" pitchFamily="34" charset="0"/>
              </a:rPr>
              <a:t>/career-pathways</a:t>
            </a:r>
          </a:p>
        </p:txBody>
      </p:sp>
      <p:cxnSp>
        <p:nvCxnSpPr>
          <p:cNvPr id="6" name="Straight Connector 5">
            <a:extLst>
              <a:ext uri="{FF2B5EF4-FFF2-40B4-BE49-F238E27FC236}">
                <a16:creationId xmlns:a16="http://schemas.microsoft.com/office/drawing/2014/main" id="{3E8F78FA-BADE-4090-425D-7D1C046264E0}"/>
              </a:ext>
            </a:extLst>
          </p:cNvPr>
          <p:cNvCxnSpPr>
            <a:cxnSpLocks/>
          </p:cNvCxnSpPr>
          <p:nvPr/>
        </p:nvCxnSpPr>
        <p:spPr>
          <a:xfrm>
            <a:off x="3555023" y="1594544"/>
            <a:ext cx="5081954"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473049"/>
            <a:ext cx="8940103"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C1915F7-79FF-4C3A-3E8D-6E684BBF02B3}"/>
              </a:ext>
            </a:extLst>
          </p:cNvPr>
          <p:cNvSpPr txBox="1">
            <a:spLocks/>
          </p:cNvSpPr>
          <p:nvPr/>
        </p:nvSpPr>
        <p:spPr>
          <a:xfrm>
            <a:off x="517197" y="682755"/>
            <a:ext cx="10185972" cy="65366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latin typeface="Century Gothic" panose="020B0502020202020204" pitchFamily="34" charset="0"/>
              </a:rPr>
              <a:t>CAREER AREAS IN EQUIPMENT FINANCE</a:t>
            </a:r>
            <a:endParaRPr lang="en-US" sz="3600" b="1" dirty="0">
              <a:solidFill>
                <a:srgbClr val="203C7C"/>
              </a:solidFill>
              <a:latin typeface="Century Gothic" panose="020B0502020202020204" pitchFamily="34" charset="0"/>
            </a:endParaRPr>
          </a:p>
        </p:txBody>
      </p:sp>
      <p:sp>
        <p:nvSpPr>
          <p:cNvPr id="8" name="Text Placeholder 11">
            <a:extLst>
              <a:ext uri="{FF2B5EF4-FFF2-40B4-BE49-F238E27FC236}">
                <a16:creationId xmlns:a16="http://schemas.microsoft.com/office/drawing/2014/main" id="{F8316A0A-8662-D647-36C4-0504FCB3E4ED}"/>
              </a:ext>
            </a:extLst>
          </p:cNvPr>
          <p:cNvSpPr txBox="1">
            <a:spLocks/>
          </p:cNvSpPr>
          <p:nvPr/>
        </p:nvSpPr>
        <p:spPr>
          <a:xfrm>
            <a:off x="517196" y="1918616"/>
            <a:ext cx="3070066" cy="43766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accent1">
                    <a:lumMod val="50000"/>
                  </a:schemeClr>
                </a:solidFill>
                <a:latin typeface="Century Gothic" panose="020B0502020202020204" pitchFamily="34" charset="0"/>
              </a:rPr>
              <a:t>Accounting</a:t>
            </a:r>
          </a:p>
          <a:p>
            <a:r>
              <a:rPr lang="en-US" sz="1600" dirty="0">
                <a:solidFill>
                  <a:schemeClr val="accent1">
                    <a:lumMod val="50000"/>
                  </a:schemeClr>
                </a:solidFill>
                <a:latin typeface="Century Gothic" panose="020B0502020202020204" pitchFamily="34" charset="0"/>
              </a:rPr>
              <a:t>Tax Accounting</a:t>
            </a:r>
          </a:p>
          <a:p>
            <a:r>
              <a:rPr lang="en-US" sz="1600" dirty="0">
                <a:solidFill>
                  <a:schemeClr val="accent1">
                    <a:lumMod val="50000"/>
                  </a:schemeClr>
                </a:solidFill>
                <a:latin typeface="Century Gothic" panose="020B0502020202020204" pitchFamily="34" charset="0"/>
              </a:rPr>
              <a:t>Finance</a:t>
            </a:r>
          </a:p>
          <a:p>
            <a:r>
              <a:rPr lang="en-US" sz="1600" dirty="0">
                <a:solidFill>
                  <a:schemeClr val="accent1">
                    <a:lumMod val="50000"/>
                  </a:schemeClr>
                </a:solidFill>
                <a:latin typeface="Century Gothic" panose="020B0502020202020204" pitchFamily="34" charset="0"/>
              </a:rPr>
              <a:t>Audit &amp; Compliance</a:t>
            </a:r>
          </a:p>
          <a:p>
            <a:r>
              <a:rPr lang="en-US" sz="1600" dirty="0">
                <a:solidFill>
                  <a:schemeClr val="accent1">
                    <a:lumMod val="50000"/>
                  </a:schemeClr>
                </a:solidFill>
                <a:latin typeface="Century Gothic" panose="020B0502020202020204" pitchFamily="34" charset="0"/>
              </a:rPr>
              <a:t>Asset Management</a:t>
            </a:r>
          </a:p>
          <a:p>
            <a:r>
              <a:rPr lang="en-US" sz="1600" dirty="0">
                <a:solidFill>
                  <a:schemeClr val="accent1">
                    <a:lumMod val="50000"/>
                  </a:schemeClr>
                </a:solidFill>
                <a:latin typeface="Century Gothic" panose="020B0502020202020204" pitchFamily="34" charset="0"/>
              </a:rPr>
              <a:t>Contract Law</a:t>
            </a:r>
          </a:p>
          <a:p>
            <a:r>
              <a:rPr lang="en-US" sz="1600" dirty="0">
                <a:solidFill>
                  <a:schemeClr val="accent1">
                    <a:lumMod val="50000"/>
                  </a:schemeClr>
                </a:solidFill>
                <a:latin typeface="Century Gothic" panose="020B0502020202020204" pitchFamily="34" charset="0"/>
              </a:rPr>
              <a:t>Credit </a:t>
            </a:r>
          </a:p>
          <a:p>
            <a:r>
              <a:rPr lang="en-US" sz="1600" dirty="0">
                <a:solidFill>
                  <a:schemeClr val="accent1">
                    <a:lumMod val="50000"/>
                  </a:schemeClr>
                </a:solidFill>
                <a:latin typeface="Century Gothic" panose="020B0502020202020204" pitchFamily="34" charset="0"/>
              </a:rPr>
              <a:t>Office/Administrative Mgt.</a:t>
            </a:r>
          </a:p>
          <a:p>
            <a:r>
              <a:rPr lang="en-US" sz="1600" dirty="0">
                <a:solidFill>
                  <a:schemeClr val="accent1">
                    <a:lumMod val="50000"/>
                  </a:schemeClr>
                </a:solidFill>
                <a:latin typeface="Century Gothic" panose="020B0502020202020204" pitchFamily="34" charset="0"/>
              </a:rPr>
              <a:t>Credit – Underwriting</a:t>
            </a:r>
          </a:p>
          <a:p>
            <a:r>
              <a:rPr lang="en-US" sz="1600" dirty="0">
                <a:solidFill>
                  <a:schemeClr val="accent1">
                    <a:lumMod val="50000"/>
                  </a:schemeClr>
                </a:solidFill>
                <a:latin typeface="Century Gothic" panose="020B0502020202020204" pitchFamily="34" charset="0"/>
              </a:rPr>
              <a:t>Risk Management</a:t>
            </a:r>
          </a:p>
          <a:p>
            <a:r>
              <a:rPr lang="en-US" sz="1600" dirty="0">
                <a:solidFill>
                  <a:schemeClr val="accent1">
                    <a:lumMod val="50000"/>
                  </a:schemeClr>
                </a:solidFill>
                <a:latin typeface="Century Gothic" panose="020B0502020202020204" pitchFamily="34" charset="0"/>
              </a:rPr>
              <a:t>Portfolio Management</a:t>
            </a:r>
          </a:p>
          <a:p>
            <a:r>
              <a:rPr lang="en-US" sz="1600" dirty="0">
                <a:solidFill>
                  <a:schemeClr val="accent1">
                    <a:lumMod val="50000"/>
                  </a:schemeClr>
                </a:solidFill>
                <a:latin typeface="Century Gothic" panose="020B0502020202020204" pitchFamily="34" charset="0"/>
              </a:rPr>
              <a:t>Capital Agent</a:t>
            </a:r>
          </a:p>
          <a:p>
            <a:endParaRPr lang="en-US" sz="1600" dirty="0">
              <a:latin typeface="Century Gothic" panose="020B0502020202020204" pitchFamily="34" charset="0"/>
            </a:endParaRPr>
          </a:p>
          <a:p>
            <a:endParaRPr lang="en-US" sz="1600" dirty="0">
              <a:latin typeface="Century Gothic" panose="020B0502020202020204" pitchFamily="34" charset="0"/>
            </a:endParaRPr>
          </a:p>
        </p:txBody>
      </p:sp>
      <p:sp>
        <p:nvSpPr>
          <p:cNvPr id="9" name="Text Placeholder 11">
            <a:extLst>
              <a:ext uri="{FF2B5EF4-FFF2-40B4-BE49-F238E27FC236}">
                <a16:creationId xmlns:a16="http://schemas.microsoft.com/office/drawing/2014/main" id="{E228A96D-3CB6-293C-62E1-355EAA08A67A}"/>
              </a:ext>
            </a:extLst>
          </p:cNvPr>
          <p:cNvSpPr txBox="1">
            <a:spLocks/>
          </p:cNvSpPr>
          <p:nvPr/>
        </p:nvSpPr>
        <p:spPr>
          <a:xfrm>
            <a:off x="8305291" y="1918617"/>
            <a:ext cx="3521913" cy="36967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600" dirty="0">
                <a:solidFill>
                  <a:schemeClr val="accent1">
                    <a:lumMod val="50000"/>
                  </a:schemeClr>
                </a:solidFill>
                <a:latin typeface="Century Gothic" panose="020B0502020202020204" pitchFamily="34" charset="0"/>
              </a:rPr>
              <a:t>Supply Chain </a:t>
            </a:r>
          </a:p>
          <a:p>
            <a:r>
              <a:rPr lang="en-US" sz="1600" dirty="0">
                <a:solidFill>
                  <a:schemeClr val="accent1">
                    <a:lumMod val="50000"/>
                  </a:schemeClr>
                </a:solidFill>
                <a:latin typeface="Century Gothic" panose="020B0502020202020204" pitchFamily="34" charset="0"/>
              </a:rPr>
              <a:t>Syndication</a:t>
            </a:r>
          </a:p>
          <a:p>
            <a:pPr marL="171450" indent="-171450"/>
            <a:r>
              <a:rPr lang="en-US" sz="1600" dirty="0">
                <a:solidFill>
                  <a:schemeClr val="accent1">
                    <a:lumMod val="50000"/>
                  </a:schemeClr>
                </a:solidFill>
                <a:latin typeface="Century Gothic" panose="020B0502020202020204" pitchFamily="34" charset="0"/>
              </a:rPr>
              <a:t>Logistics</a:t>
            </a:r>
          </a:p>
          <a:p>
            <a:pPr marL="171450" indent="-171450"/>
            <a:r>
              <a:rPr lang="en-US" sz="1600" dirty="0">
                <a:solidFill>
                  <a:schemeClr val="accent1">
                    <a:lumMod val="50000"/>
                  </a:schemeClr>
                </a:solidFill>
                <a:latin typeface="Century Gothic" panose="020B0502020202020204" pitchFamily="34" charset="0"/>
              </a:rPr>
              <a:t>Residual Value Specialists</a:t>
            </a:r>
          </a:p>
          <a:p>
            <a:pPr marL="171450" indent="-171450"/>
            <a:r>
              <a:rPr lang="en-US" sz="1600" dirty="0">
                <a:solidFill>
                  <a:schemeClr val="accent1">
                    <a:lumMod val="50000"/>
                  </a:schemeClr>
                </a:solidFill>
                <a:latin typeface="Century Gothic" panose="020B0502020202020204" pitchFamily="34" charset="0"/>
              </a:rPr>
              <a:t>Collections </a:t>
            </a:r>
          </a:p>
          <a:p>
            <a:pPr marL="171450" indent="-171450"/>
            <a:r>
              <a:rPr lang="en-US" sz="1600" dirty="0">
                <a:solidFill>
                  <a:schemeClr val="accent1">
                    <a:lumMod val="50000"/>
                  </a:schemeClr>
                </a:solidFill>
                <a:latin typeface="Century Gothic" panose="020B0502020202020204" pitchFamily="34" charset="0"/>
              </a:rPr>
              <a:t>Communication/PR/Journalist</a:t>
            </a:r>
          </a:p>
          <a:p>
            <a:pPr marL="171450" indent="-171450"/>
            <a:r>
              <a:rPr lang="en-US" sz="1600" dirty="0">
                <a:solidFill>
                  <a:schemeClr val="accent1">
                    <a:lumMod val="50000"/>
                  </a:schemeClr>
                </a:solidFill>
                <a:latin typeface="Century Gothic" panose="020B0502020202020204" pitchFamily="34" charset="0"/>
              </a:rPr>
              <a:t>Relationship Manager</a:t>
            </a:r>
          </a:p>
          <a:p>
            <a:pPr marL="171450" indent="-171450"/>
            <a:r>
              <a:rPr lang="en-US" sz="1600" dirty="0">
                <a:solidFill>
                  <a:schemeClr val="accent1">
                    <a:lumMod val="50000"/>
                  </a:schemeClr>
                </a:solidFill>
                <a:latin typeface="Century Gothic" panose="020B0502020202020204" pitchFamily="34" charset="0"/>
              </a:rPr>
              <a:t>International lending</a:t>
            </a:r>
          </a:p>
          <a:p>
            <a:pPr marL="171450" indent="-171450"/>
            <a:r>
              <a:rPr lang="en-US" sz="1600" dirty="0">
                <a:solidFill>
                  <a:schemeClr val="accent1">
                    <a:lumMod val="50000"/>
                  </a:schemeClr>
                </a:solidFill>
                <a:latin typeface="Century Gothic" panose="020B0502020202020204" pitchFamily="34" charset="0"/>
              </a:rPr>
              <a:t>Merger and Acquisitions </a:t>
            </a:r>
          </a:p>
          <a:p>
            <a:pPr marL="171450" indent="-171450"/>
            <a:r>
              <a:rPr lang="en-US" sz="1600" dirty="0">
                <a:solidFill>
                  <a:schemeClr val="accent1">
                    <a:lumMod val="50000"/>
                  </a:schemeClr>
                </a:solidFill>
                <a:latin typeface="Century Gothic" panose="020B0502020202020204" pitchFamily="34" charset="0"/>
              </a:rPr>
              <a:t>Consulting</a:t>
            </a:r>
          </a:p>
          <a:p>
            <a:pPr marL="171450" indent="-171450"/>
            <a:endParaRPr lang="en-US" sz="1600" dirty="0">
              <a:latin typeface="Century Gothic" panose="020B0502020202020204" pitchFamily="34" charset="0"/>
            </a:endParaRPr>
          </a:p>
        </p:txBody>
      </p:sp>
      <p:sp>
        <p:nvSpPr>
          <p:cNvPr id="10" name="TextBox 9">
            <a:extLst>
              <a:ext uri="{FF2B5EF4-FFF2-40B4-BE49-F238E27FC236}">
                <a16:creationId xmlns:a16="http://schemas.microsoft.com/office/drawing/2014/main" id="{989F8FA1-B9A3-2A9E-5304-92B2E52A5CB7}"/>
              </a:ext>
            </a:extLst>
          </p:cNvPr>
          <p:cNvSpPr txBox="1"/>
          <p:nvPr/>
        </p:nvSpPr>
        <p:spPr>
          <a:xfrm>
            <a:off x="4267529" y="1918616"/>
            <a:ext cx="3357495" cy="3444020"/>
          </a:xfrm>
          <a:prstGeom prst="rect">
            <a:avLst/>
          </a:prstGeom>
          <a:noFill/>
        </p:spPr>
        <p:txBody>
          <a:bodyPr wrap="square">
            <a:spAutoFit/>
          </a:bodyPr>
          <a:lstStyle/>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Dealer</a:t>
            </a:r>
            <a:r>
              <a:rPr lang="en-US" sz="1600" dirty="0">
                <a:solidFill>
                  <a:schemeClr val="accent1">
                    <a:lumMod val="50000"/>
                  </a:schemeClr>
                </a:solidFill>
                <a:latin typeface="Century Gothic" panose="020B0502020202020204" pitchFamily="34" charset="0"/>
              </a:rPr>
              <a:t>/</a:t>
            </a: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 Finance Manager</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Sales &amp; Sales Management</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Marketing/Advertising - Digital, Social Media, Print</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Event planning</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Technology/Software</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Economists</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Researchers Market Conditions  </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Insurance</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Project Manager</a:t>
            </a:r>
          </a:p>
          <a:p>
            <a:pPr marL="285750" marR="0" lvl="0" indent="-285750" algn="l" defTabSz="685800" rtl="0" eaLnBrk="1" fontAlgn="auto" latinLnBrk="0" hangingPunct="1">
              <a:lnSpc>
                <a:spcPct val="90000"/>
              </a:lnSpc>
              <a:spcBef>
                <a:spcPts val="600"/>
              </a:spcBef>
              <a:spcAft>
                <a:spcPts val="0"/>
              </a:spcAft>
              <a:buClrTx/>
              <a:buSzPts val="1800"/>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rPr>
              <a:t>Operations </a:t>
            </a:r>
          </a:p>
        </p:txBody>
      </p:sp>
    </p:spTree>
    <p:extLst>
      <p:ext uri="{BB962C8B-B14F-4D97-AF65-F5344CB8AC3E}">
        <p14:creationId xmlns:p14="http://schemas.microsoft.com/office/powerpoint/2010/main" val="75763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473049"/>
            <a:ext cx="10159303"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C1915F7-79FF-4C3A-3E8D-6E684BBF02B3}"/>
              </a:ext>
            </a:extLst>
          </p:cNvPr>
          <p:cNvSpPr txBox="1">
            <a:spLocks/>
          </p:cNvSpPr>
          <p:nvPr/>
        </p:nvSpPr>
        <p:spPr>
          <a:xfrm>
            <a:off x="517196" y="682755"/>
            <a:ext cx="11310008" cy="65366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accent1">
                    <a:lumMod val="50000"/>
                  </a:schemeClr>
                </a:solidFill>
                <a:latin typeface="Century Gothic" panose="020B0502020202020204" pitchFamily="34" charset="0"/>
              </a:rPr>
              <a:t>CAREERS IN EQUIPMENT FINANCE – A Closer Look</a:t>
            </a:r>
            <a:endParaRPr lang="en-US" sz="3400" b="1" dirty="0">
              <a:solidFill>
                <a:srgbClr val="203C7C"/>
              </a:solidFill>
              <a:latin typeface="Century Gothic" panose="020B0502020202020204" pitchFamily="34" charset="0"/>
            </a:endParaRPr>
          </a:p>
        </p:txBody>
      </p:sp>
      <p:sp>
        <p:nvSpPr>
          <p:cNvPr id="6" name="Google Shape;228;p30">
            <a:extLst>
              <a:ext uri="{FF2B5EF4-FFF2-40B4-BE49-F238E27FC236}">
                <a16:creationId xmlns:a16="http://schemas.microsoft.com/office/drawing/2014/main" id="{9B28278B-FF23-8431-C888-1BF193100BC6}"/>
              </a:ext>
            </a:extLst>
          </p:cNvPr>
          <p:cNvSpPr txBox="1">
            <a:spLocks/>
          </p:cNvSpPr>
          <p:nvPr/>
        </p:nvSpPr>
        <p:spPr>
          <a:xfrm>
            <a:off x="538425" y="1688556"/>
            <a:ext cx="2590501" cy="13398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Executive/Entrepreneur</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Corporate leaders and entrepreneurs who set the vision and lead its execution for leasing/lending organizations in banks, manufacturers, or independent entities.</a:t>
            </a:r>
          </a:p>
        </p:txBody>
      </p:sp>
      <p:sp>
        <p:nvSpPr>
          <p:cNvPr id="7" name="Google Shape;231;p30">
            <a:extLst>
              <a:ext uri="{FF2B5EF4-FFF2-40B4-BE49-F238E27FC236}">
                <a16:creationId xmlns:a16="http://schemas.microsoft.com/office/drawing/2014/main" id="{CEACC371-E9A4-5DF1-2C53-27669BE3F9C4}"/>
              </a:ext>
            </a:extLst>
          </p:cNvPr>
          <p:cNvSpPr txBox="1">
            <a:spLocks/>
          </p:cNvSpPr>
          <p:nvPr/>
        </p:nvSpPr>
        <p:spPr>
          <a:xfrm>
            <a:off x="538425" y="4228433"/>
            <a:ext cx="2590501" cy="235993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Asset Management</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Deep knowledge of equipment assets and customer requirements. Brokerage capability to place equipment into secondary markets.</a:t>
            </a:r>
          </a:p>
        </p:txBody>
      </p:sp>
      <p:sp>
        <p:nvSpPr>
          <p:cNvPr id="11" name="Google Shape;229;p30">
            <a:extLst>
              <a:ext uri="{FF2B5EF4-FFF2-40B4-BE49-F238E27FC236}">
                <a16:creationId xmlns:a16="http://schemas.microsoft.com/office/drawing/2014/main" id="{164E9C50-F26B-98CE-9EB4-B8E5F5B6BE8A}"/>
              </a:ext>
            </a:extLst>
          </p:cNvPr>
          <p:cNvSpPr txBox="1">
            <a:spLocks/>
          </p:cNvSpPr>
          <p:nvPr/>
        </p:nvSpPr>
        <p:spPr>
          <a:xfrm>
            <a:off x="6292873" y="1688555"/>
            <a:ext cx="2622223" cy="297720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Economics/Capital Markets</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Provide value-added pricing and economic analysis support by keeping up on developments in the accounting, tax, and regulatory environment, as well as following market conditions.</a:t>
            </a:r>
          </a:p>
        </p:txBody>
      </p:sp>
      <p:sp>
        <p:nvSpPr>
          <p:cNvPr id="12" name="Google Shape;230;p30">
            <a:extLst>
              <a:ext uri="{FF2B5EF4-FFF2-40B4-BE49-F238E27FC236}">
                <a16:creationId xmlns:a16="http://schemas.microsoft.com/office/drawing/2014/main" id="{2D349952-D6FB-3926-7944-C0AED9610FD9}"/>
              </a:ext>
            </a:extLst>
          </p:cNvPr>
          <p:cNvSpPr txBox="1">
            <a:spLocks/>
          </p:cNvSpPr>
          <p:nvPr/>
        </p:nvSpPr>
        <p:spPr>
          <a:xfrm>
            <a:off x="9138672" y="1688555"/>
            <a:ext cx="2514903" cy="297719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Credit</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Includes underwriters who understand the risk dynamics in the equipment leasing and finance industry. Credit employees conduct deal analysis yet wear a business hat. Typically have a macro view of the economy.</a:t>
            </a:r>
          </a:p>
          <a:p>
            <a:pPr marL="0" indent="0">
              <a:spcBef>
                <a:spcPts val="600"/>
              </a:spcBef>
              <a:buFont typeface="Arial" panose="020B0604020202020204" pitchFamily="34" charset="0"/>
              <a:buNone/>
            </a:pPr>
            <a:endParaRPr lang="en-US" sz="1600" dirty="0">
              <a:latin typeface="Century Gothic" panose="020B0502020202020204" pitchFamily="34" charset="0"/>
            </a:endParaRPr>
          </a:p>
        </p:txBody>
      </p:sp>
      <p:sp>
        <p:nvSpPr>
          <p:cNvPr id="13" name="Google Shape;232;p30">
            <a:extLst>
              <a:ext uri="{FF2B5EF4-FFF2-40B4-BE49-F238E27FC236}">
                <a16:creationId xmlns:a16="http://schemas.microsoft.com/office/drawing/2014/main" id="{87A4CBA8-DEAB-4994-408A-6FF46CD37204}"/>
              </a:ext>
            </a:extLst>
          </p:cNvPr>
          <p:cNvSpPr txBox="1">
            <a:spLocks/>
          </p:cNvSpPr>
          <p:nvPr/>
        </p:nvSpPr>
        <p:spPr>
          <a:xfrm>
            <a:off x="3452549" y="1688555"/>
            <a:ext cx="2516702" cy="378610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22032"/>
                </a:solidFill>
                <a:latin typeface="Century Gothic" panose="020B0502020202020204" pitchFamily="34" charset="0"/>
              </a:rPr>
              <a:t>Relationship Manager</a:t>
            </a:r>
          </a:p>
          <a:p>
            <a:pPr marL="0" indent="0">
              <a:buFont typeface="Arial" panose="020B0604020202020204" pitchFamily="34" charset="0"/>
              <a:buNone/>
            </a:pPr>
            <a:r>
              <a:rPr lang="en-US" sz="1600" dirty="0">
                <a:solidFill>
                  <a:schemeClr val="accent1">
                    <a:lumMod val="50000"/>
                  </a:schemeClr>
                </a:solidFill>
                <a:latin typeface="Century Gothic" panose="020B0502020202020204" pitchFamily="34" charset="0"/>
              </a:rPr>
              <a:t>Sell lease and loan financing solutions to meet customer equipment financing needs. RMs coordinate the credit approval and documentation process to meet client expectations. Compensation is typically tied to results with commissions paid on funded volume.</a:t>
            </a:r>
          </a:p>
        </p:txBody>
      </p:sp>
    </p:spTree>
    <p:extLst>
      <p:ext uri="{BB962C8B-B14F-4D97-AF65-F5344CB8AC3E}">
        <p14:creationId xmlns:p14="http://schemas.microsoft.com/office/powerpoint/2010/main" val="279252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3815" y="3358660"/>
            <a:ext cx="5773616" cy="5773616"/>
          </a:xfrm>
          <a:prstGeom prst="rect">
            <a:avLst/>
          </a:prstGeom>
        </p:spPr>
      </p:pic>
      <p:sp>
        <p:nvSpPr>
          <p:cNvPr id="5" name="Title 1">
            <a:extLst>
              <a:ext uri="{FF2B5EF4-FFF2-40B4-BE49-F238E27FC236}">
                <a16:creationId xmlns:a16="http://schemas.microsoft.com/office/drawing/2014/main" id="{0EEB5D35-6592-0C33-B525-29E5CFF0DA51}"/>
              </a:ext>
            </a:extLst>
          </p:cNvPr>
          <p:cNvSpPr txBox="1">
            <a:spLocks/>
          </p:cNvSpPr>
          <p:nvPr/>
        </p:nvSpPr>
        <p:spPr>
          <a:xfrm>
            <a:off x="517196" y="480809"/>
            <a:ext cx="5578804" cy="161941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200" dirty="0">
                <a:solidFill>
                  <a:srgbClr val="FFFFFF"/>
                </a:solidFill>
                <a:latin typeface="Century Gothic" panose="020B0502020202020204" pitchFamily="34" charset="0"/>
              </a:rPr>
              <a:t>MEAN COMPENSATION FOR SMALL AND MEDIUM SIZE BUSINESS </a:t>
            </a:r>
            <a:endParaRPr lang="en-US" sz="3600" b="1" dirty="0">
              <a:solidFill>
                <a:schemeClr val="bg1"/>
              </a:solidFill>
              <a:latin typeface="Century Gothic" panose="020B0502020202020204" pitchFamily="34" charset="0"/>
            </a:endParaRPr>
          </a:p>
        </p:txBody>
      </p:sp>
      <p:pic>
        <p:nvPicPr>
          <p:cNvPr id="8" name="Picture 7" descr="A blue and white cover with text&#10;&#10;Description automatically generated">
            <a:extLst>
              <a:ext uri="{FF2B5EF4-FFF2-40B4-BE49-F238E27FC236}">
                <a16:creationId xmlns:a16="http://schemas.microsoft.com/office/drawing/2014/main" id="{32E62318-14C8-8E11-6F25-BB4D998553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929" y="2362491"/>
            <a:ext cx="2649862" cy="3452156"/>
          </a:xfrm>
          <a:prstGeom prst="rect">
            <a:avLst/>
          </a:prstGeom>
        </p:spPr>
      </p:pic>
      <p:sp>
        <p:nvSpPr>
          <p:cNvPr id="9" name="TextBox 8">
            <a:extLst>
              <a:ext uri="{FF2B5EF4-FFF2-40B4-BE49-F238E27FC236}">
                <a16:creationId xmlns:a16="http://schemas.microsoft.com/office/drawing/2014/main" id="{58333D6B-F7B3-9544-0415-293AB2152936}"/>
              </a:ext>
            </a:extLst>
          </p:cNvPr>
          <p:cNvSpPr txBox="1"/>
          <p:nvPr/>
        </p:nvSpPr>
        <p:spPr>
          <a:xfrm>
            <a:off x="517196" y="6076916"/>
            <a:ext cx="3315694" cy="461665"/>
          </a:xfrm>
          <a:prstGeom prst="rect">
            <a:avLst/>
          </a:prstGeom>
          <a:noFill/>
        </p:spPr>
        <p:txBody>
          <a:bodyPr wrap="square">
            <a:spAutoFit/>
          </a:bodyPr>
          <a:lstStyle/>
          <a:p>
            <a:r>
              <a:rPr lang="en-US" sz="1200" i="1" dirty="0">
                <a:solidFill>
                  <a:schemeClr val="bg1"/>
                </a:solidFill>
                <a:latin typeface="Century Gothic" panose="020B0502020202020204" pitchFamily="34" charset="0"/>
              </a:rPr>
              <a:t>Source: ELFA Small &amp; Medium Enterprise Compensation Survey </a:t>
            </a:r>
          </a:p>
        </p:txBody>
      </p:sp>
      <p:pic>
        <p:nvPicPr>
          <p:cNvPr id="2" name="Picture 1" descr="A table of sales and a company's company's company's company's company's company's company's company's company's company's company's&#10;&#10;Description automatically generated">
            <a:extLst>
              <a:ext uri="{FF2B5EF4-FFF2-40B4-BE49-F238E27FC236}">
                <a16:creationId xmlns:a16="http://schemas.microsoft.com/office/drawing/2014/main" id="{5A5A3912-DCA4-C87E-2B76-52C59011FF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112" y="528429"/>
            <a:ext cx="5959875" cy="6081093"/>
          </a:xfrm>
          <a:prstGeom prst="rect">
            <a:avLst/>
          </a:prstGeom>
        </p:spPr>
      </p:pic>
      <p:pic>
        <p:nvPicPr>
          <p:cNvPr id="3" name="Graphic 2">
            <a:extLst>
              <a:ext uri="{FF2B5EF4-FFF2-40B4-BE49-F238E27FC236}">
                <a16:creationId xmlns:a16="http://schemas.microsoft.com/office/drawing/2014/main" id="{4E1ACF59-5B9B-2CFA-0149-8FCA52B307B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02623" y="5992813"/>
            <a:ext cx="2261863" cy="505310"/>
          </a:xfrm>
          <a:prstGeom prst="rect">
            <a:avLst/>
          </a:prstGeom>
        </p:spPr>
      </p:pic>
    </p:spTree>
    <p:extLst>
      <p:ext uri="{BB962C8B-B14F-4D97-AF65-F5344CB8AC3E}">
        <p14:creationId xmlns:p14="http://schemas.microsoft.com/office/powerpoint/2010/main" val="74046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8B7-8C9B-3C9D-5DAC-D86CE0E23028}"/>
              </a:ext>
            </a:extLst>
          </p:cNvPr>
          <p:cNvSpPr txBox="1">
            <a:spLocks/>
          </p:cNvSpPr>
          <p:nvPr/>
        </p:nvSpPr>
        <p:spPr>
          <a:xfrm>
            <a:off x="517196" y="1169472"/>
            <a:ext cx="6977743" cy="598716"/>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03C7C"/>
                </a:solidFill>
                <a:latin typeface="Century Gothic" panose="020B0502020202020204" pitchFamily="34" charset="0"/>
              </a:rPr>
              <a:t>INDUSTRY FACTS</a:t>
            </a:r>
          </a:p>
        </p:txBody>
      </p:sp>
      <p:sp>
        <p:nvSpPr>
          <p:cNvPr id="3" name="Subtitle 2">
            <a:extLst>
              <a:ext uri="{FF2B5EF4-FFF2-40B4-BE49-F238E27FC236}">
                <a16:creationId xmlns:a16="http://schemas.microsoft.com/office/drawing/2014/main" id="{905A03D3-B5C7-6819-165F-8AFC26C729CD}"/>
              </a:ext>
            </a:extLst>
          </p:cNvPr>
          <p:cNvSpPr txBox="1">
            <a:spLocks/>
          </p:cNvSpPr>
          <p:nvPr/>
        </p:nvSpPr>
        <p:spPr>
          <a:xfrm>
            <a:off x="531585" y="2801719"/>
            <a:ext cx="8688615" cy="3571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203864"/>
                </a:solidFill>
                <a:effectLst/>
                <a:latin typeface="Century Gothic" panose="020B0502020202020204" pitchFamily="34" charset="0"/>
              </a:rPr>
              <a:t>Most businesses need equipment to operate and grow.</a:t>
            </a:r>
            <a:endParaRPr lang="en-US" sz="1600" dirty="0">
              <a:solidFill>
                <a:srgbClr val="008DA8"/>
              </a:solidFill>
              <a:latin typeface="Century Gothic" panose="020B0502020202020204" pitchFamily="34" charset="0"/>
            </a:endParaRPr>
          </a:p>
          <a:p>
            <a:endParaRPr lang="en-US" sz="1800" u="none" strike="noStrike" dirty="0">
              <a:solidFill>
                <a:srgbClr val="203864"/>
              </a:solidFill>
              <a:effectLst/>
              <a:latin typeface="Century Gothic" panose="020B0502020202020204" pitchFamily="34" charset="0"/>
            </a:endParaRPr>
          </a:p>
          <a:p>
            <a:r>
              <a:rPr lang="en-US" sz="1800" u="none" strike="noStrike" dirty="0">
                <a:solidFill>
                  <a:srgbClr val="203864"/>
                </a:solidFill>
                <a:effectLst/>
                <a:latin typeface="Century Gothic" panose="020B0502020202020204" pitchFamily="34" charset="0"/>
              </a:rPr>
              <a:t>Equipment Financings makes the equipment purchase affordable and is a key business acquisition strategy.</a:t>
            </a:r>
          </a:p>
          <a:p>
            <a:endParaRPr lang="en-US" sz="1800" dirty="0">
              <a:solidFill>
                <a:srgbClr val="203864"/>
              </a:solidFill>
              <a:latin typeface="Century Gothic" panose="020B0502020202020204" pitchFamily="34" charset="0"/>
            </a:endParaRPr>
          </a:p>
          <a:p>
            <a:r>
              <a:rPr lang="en-US" sz="1800" dirty="0">
                <a:solidFill>
                  <a:srgbClr val="203864"/>
                </a:solidFill>
                <a:latin typeface="Century Gothic" panose="020B0502020202020204" pitchFamily="34" charset="0"/>
              </a:rPr>
              <a:t>An estimated $1.8 trillion is invested yearly by U.S. businesses and is a key business acquisition strategy.</a:t>
            </a:r>
          </a:p>
          <a:p>
            <a:endParaRPr lang="en-US" sz="1800" dirty="0">
              <a:solidFill>
                <a:srgbClr val="203864"/>
              </a:solidFill>
              <a:latin typeface="Century Gothic" panose="020B0502020202020204" pitchFamily="34" charset="0"/>
            </a:endParaRPr>
          </a:p>
          <a:p>
            <a:pPr>
              <a:lnSpc>
                <a:spcPct val="100000"/>
              </a:lnSpc>
            </a:pPr>
            <a:r>
              <a:rPr lang="en-US" sz="1800" dirty="0">
                <a:solidFill>
                  <a:srgbClr val="203864"/>
                </a:solidFill>
                <a:latin typeface="Century Gothic" panose="020B0502020202020204" pitchFamily="34" charset="0"/>
              </a:rPr>
              <a:t>Over 50%, or nearly $1 trillion equipment purchased was financed through:           Loans… Leases… Lines of credit. </a:t>
            </a:r>
            <a:endParaRPr lang="en-US" sz="1600" dirty="0">
              <a:solidFill>
                <a:srgbClr val="008DA8"/>
              </a:solidFill>
              <a:latin typeface="Century Gothic" panose="020B0502020202020204" pitchFamily="34" charset="0"/>
            </a:endParaRPr>
          </a:p>
        </p:txBody>
      </p:sp>
      <p:pic>
        <p:nvPicPr>
          <p:cNvPr id="22" name="Graphic 21">
            <a:extLst>
              <a:ext uri="{FF2B5EF4-FFF2-40B4-BE49-F238E27FC236}">
                <a16:creationId xmlns:a16="http://schemas.microsoft.com/office/drawing/2014/main" id="{04CA0CF2-FAFD-4833-B427-5999863868B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31210">
            <a:off x="7066280" y="-651413"/>
            <a:ext cx="7772400" cy="4589636"/>
          </a:xfrm>
          <a:prstGeom prst="rect">
            <a:avLst/>
          </a:prstGeom>
        </p:spPr>
      </p:pic>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953695"/>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AC5E3A3-1EC6-A8B9-EC48-B5D1CAEC19AA}"/>
              </a:ext>
            </a:extLst>
          </p:cNvPr>
          <p:cNvSpPr/>
          <p:nvPr/>
        </p:nvSpPr>
        <p:spPr>
          <a:xfrm>
            <a:off x="8787391" y="297954"/>
            <a:ext cx="3779348" cy="3817523"/>
          </a:xfrm>
          <a:prstGeom prst="ellipse">
            <a:avLst/>
          </a:prstGeom>
          <a:blipFill dpi="0" rotWithShape="0">
            <a:blip r:embed="rId4" cstate="email">
              <a:extLst>
                <a:ext uri="{28A0092B-C50C-407E-A947-70E740481C1C}">
                  <a14:useLocalDpi xmlns:a14="http://schemas.microsoft.com/office/drawing/2010/main"/>
                </a:ext>
              </a:extLst>
            </a:blip>
            <a:srcRect/>
            <a:stretch>
              <a:fillRect l="-48485" t="-14500" r="-30303" b="-2500"/>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A71E6A-F346-8B9F-A48C-31E657503996}"/>
              </a:ext>
            </a:extLst>
          </p:cNvPr>
          <p:cNvSpPr/>
          <p:nvPr/>
        </p:nvSpPr>
        <p:spPr>
          <a:xfrm>
            <a:off x="6498345" y="101235"/>
            <a:ext cx="2840735" cy="2840735"/>
          </a:xfrm>
          <a:prstGeom prst="ellipse">
            <a:avLst/>
          </a:prstGeom>
          <a:blipFill dpi="0" rotWithShape="0">
            <a:blip r:embed="rId5" cstate="email">
              <a:extLst>
                <a:ext uri="{28A0092B-C50C-407E-A947-70E740481C1C}">
                  <a14:useLocalDpi xmlns:a14="http://schemas.microsoft.com/office/drawing/2010/main"/>
                </a:ext>
              </a:extLst>
            </a:blip>
            <a:srcRect/>
            <a:stretch>
              <a:fillRect l="-17500" t="-2500" r="-29500" b="-2500"/>
            </a:stretch>
          </a:bli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79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3815" y="3358660"/>
            <a:ext cx="5773616" cy="5773616"/>
          </a:xfrm>
          <a:prstGeom prst="rect">
            <a:avLst/>
          </a:prstGeom>
        </p:spPr>
      </p:pic>
      <p:sp>
        <p:nvSpPr>
          <p:cNvPr id="5" name="Title 1">
            <a:extLst>
              <a:ext uri="{FF2B5EF4-FFF2-40B4-BE49-F238E27FC236}">
                <a16:creationId xmlns:a16="http://schemas.microsoft.com/office/drawing/2014/main" id="{0EEB5D35-6592-0C33-B525-29E5CFF0DA51}"/>
              </a:ext>
            </a:extLst>
          </p:cNvPr>
          <p:cNvSpPr txBox="1">
            <a:spLocks/>
          </p:cNvSpPr>
          <p:nvPr/>
        </p:nvSpPr>
        <p:spPr>
          <a:xfrm>
            <a:off x="517196" y="480809"/>
            <a:ext cx="5238835" cy="161941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200" dirty="0">
                <a:solidFill>
                  <a:srgbClr val="FFFFFF"/>
                </a:solidFill>
                <a:latin typeface="Century Gothic" panose="020B0502020202020204" pitchFamily="34" charset="0"/>
              </a:rPr>
              <a:t>MEAN COMPENSATION FOR LARGE COMPANIES</a:t>
            </a:r>
            <a:endParaRPr lang="en-US" sz="3600" b="1"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58333D6B-F7B3-9544-0415-293AB2152936}"/>
              </a:ext>
            </a:extLst>
          </p:cNvPr>
          <p:cNvSpPr txBox="1"/>
          <p:nvPr/>
        </p:nvSpPr>
        <p:spPr>
          <a:xfrm>
            <a:off x="517196" y="6076916"/>
            <a:ext cx="3315694" cy="461665"/>
          </a:xfrm>
          <a:prstGeom prst="rect">
            <a:avLst/>
          </a:prstGeom>
          <a:noFill/>
        </p:spPr>
        <p:txBody>
          <a:bodyPr wrap="square">
            <a:spAutoFit/>
          </a:bodyPr>
          <a:lstStyle/>
          <a:p>
            <a:r>
              <a:rPr lang="en-US" sz="1200" i="1" dirty="0">
                <a:solidFill>
                  <a:schemeClr val="bg1"/>
                </a:solidFill>
                <a:latin typeface="Century Gothic" panose="020B0502020202020204" pitchFamily="34" charset="0"/>
              </a:rPr>
              <a:t>Source:  </a:t>
            </a:r>
            <a:r>
              <a:rPr lang="en-US" sz="1200" b="0" i="1" dirty="0">
                <a:solidFill>
                  <a:schemeClr val="bg1"/>
                </a:solidFill>
                <a:effectLst/>
                <a:latin typeface="Century Gothic" panose="020B0502020202020204" pitchFamily="34" charset="0"/>
              </a:rPr>
              <a:t>2022 Equipment Leasing &amp; Finance Compensation Survey</a:t>
            </a:r>
          </a:p>
        </p:txBody>
      </p:sp>
      <p:pic>
        <p:nvPicPr>
          <p:cNvPr id="2" name="Picture 1" descr="Table&#10;&#10;Description automatically generated">
            <a:extLst>
              <a:ext uri="{FF2B5EF4-FFF2-40B4-BE49-F238E27FC236}">
                <a16:creationId xmlns:a16="http://schemas.microsoft.com/office/drawing/2014/main" id="{15540870-7145-2897-18EE-873D3D14CD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8640" y="517163"/>
            <a:ext cx="6033142" cy="6033142"/>
          </a:xfrm>
          <a:prstGeom prst="rect">
            <a:avLst/>
          </a:prstGeom>
        </p:spPr>
      </p:pic>
      <p:pic>
        <p:nvPicPr>
          <p:cNvPr id="10" name="Graphic 9">
            <a:extLst>
              <a:ext uri="{FF2B5EF4-FFF2-40B4-BE49-F238E27FC236}">
                <a16:creationId xmlns:a16="http://schemas.microsoft.com/office/drawing/2014/main" id="{4E1ACF59-5B9B-2CFA-0149-8FCA52B307B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36386" y="5835527"/>
            <a:ext cx="2261863" cy="505310"/>
          </a:xfrm>
          <a:prstGeom prst="rect">
            <a:avLst/>
          </a:prstGeom>
        </p:spPr>
      </p:pic>
      <p:pic>
        <p:nvPicPr>
          <p:cNvPr id="11" name="Picture 10" descr="Chart, scatter chart&#10;&#10;Description automatically generated">
            <a:extLst>
              <a:ext uri="{FF2B5EF4-FFF2-40B4-BE49-F238E27FC236}">
                <a16:creationId xmlns:a16="http://schemas.microsoft.com/office/drawing/2014/main" id="{FAAF52A3-5DDF-01B1-92A3-6DED509B25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358" y="2388484"/>
            <a:ext cx="4159430" cy="3238594"/>
          </a:xfrm>
          <a:prstGeom prst="rect">
            <a:avLst/>
          </a:prstGeom>
        </p:spPr>
      </p:pic>
    </p:spTree>
    <p:extLst>
      <p:ext uri="{BB962C8B-B14F-4D97-AF65-F5344CB8AC3E}">
        <p14:creationId xmlns:p14="http://schemas.microsoft.com/office/powerpoint/2010/main" val="65724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3815" y="3358660"/>
            <a:ext cx="5773616" cy="5773616"/>
          </a:xfrm>
          <a:prstGeom prst="rect">
            <a:avLst/>
          </a:prstGeom>
        </p:spPr>
      </p:pic>
      <p:sp>
        <p:nvSpPr>
          <p:cNvPr id="5" name="Title 1">
            <a:extLst>
              <a:ext uri="{FF2B5EF4-FFF2-40B4-BE49-F238E27FC236}">
                <a16:creationId xmlns:a16="http://schemas.microsoft.com/office/drawing/2014/main" id="{0EEB5D35-6592-0C33-B525-29E5CFF0DA51}"/>
              </a:ext>
            </a:extLst>
          </p:cNvPr>
          <p:cNvSpPr txBox="1">
            <a:spLocks/>
          </p:cNvSpPr>
          <p:nvPr/>
        </p:nvSpPr>
        <p:spPr>
          <a:xfrm>
            <a:off x="517197" y="480808"/>
            <a:ext cx="3234188" cy="252029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entury Gothic" panose="020B0502020202020204" pitchFamily="34" charset="0"/>
              </a:rPr>
              <a:t>LOOKING FOR AN INTERNSHIP OR JOB ?</a:t>
            </a:r>
          </a:p>
        </p:txBody>
      </p:sp>
      <p:pic>
        <p:nvPicPr>
          <p:cNvPr id="12" name="Graphic 11">
            <a:extLst>
              <a:ext uri="{FF2B5EF4-FFF2-40B4-BE49-F238E27FC236}">
                <a16:creationId xmlns:a16="http://schemas.microsoft.com/office/drawing/2014/main" id="{1248F74E-793F-D1A0-91EB-91F3BEB9B03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6698" y="3282461"/>
            <a:ext cx="3886200" cy="2616200"/>
          </a:xfrm>
          <a:prstGeom prst="rect">
            <a:avLst/>
          </a:prstGeom>
        </p:spPr>
      </p:pic>
      <p:pic>
        <p:nvPicPr>
          <p:cNvPr id="4" name="Picture 3">
            <a:extLst>
              <a:ext uri="{FF2B5EF4-FFF2-40B4-BE49-F238E27FC236}">
                <a16:creationId xmlns:a16="http://schemas.microsoft.com/office/drawing/2014/main" id="{9AB4FA90-A9F3-E94D-1A04-138A62DC5E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1627" y="3429000"/>
            <a:ext cx="2261173" cy="1636095"/>
          </a:xfrm>
          <a:prstGeom prst="rect">
            <a:avLst/>
          </a:prstGeom>
        </p:spPr>
      </p:pic>
      <p:sp>
        <p:nvSpPr>
          <p:cNvPr id="13" name="Rectangle 12">
            <a:extLst>
              <a:ext uri="{FF2B5EF4-FFF2-40B4-BE49-F238E27FC236}">
                <a16:creationId xmlns:a16="http://schemas.microsoft.com/office/drawing/2014/main" id="{F22D9D4B-3AB5-3E9D-44B2-23D9DC33D332}"/>
              </a:ext>
            </a:extLst>
          </p:cNvPr>
          <p:cNvSpPr/>
          <p:nvPr/>
        </p:nvSpPr>
        <p:spPr>
          <a:xfrm>
            <a:off x="4413740" y="-117231"/>
            <a:ext cx="8053754" cy="7092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E3F444E-BA32-73C7-877E-0F1CBA2B44C6}"/>
              </a:ext>
            </a:extLst>
          </p:cNvPr>
          <p:cNvSpPr txBox="1"/>
          <p:nvPr/>
        </p:nvSpPr>
        <p:spPr>
          <a:xfrm>
            <a:off x="4977826" y="636300"/>
            <a:ext cx="6288051" cy="1323439"/>
          </a:xfrm>
          <a:prstGeom prst="rect">
            <a:avLst/>
          </a:prstGeom>
          <a:noFill/>
        </p:spPr>
        <p:txBody>
          <a:bodyPr wrap="square">
            <a:spAutoFit/>
          </a:bodyPr>
          <a:lstStyle/>
          <a:p>
            <a:r>
              <a:rPr lang="en-US" sz="2000" b="0" i="0" dirty="0">
                <a:solidFill>
                  <a:srgbClr val="000000"/>
                </a:solidFill>
                <a:effectLst/>
                <a:latin typeface="Century Gothic" panose="020B0502020202020204" pitchFamily="34" charset="0"/>
              </a:rPr>
              <a:t>The </a:t>
            </a:r>
            <a:r>
              <a:rPr lang="en-US" sz="2000" b="0" i="0" dirty="0">
                <a:solidFill>
                  <a:srgbClr val="008DA8"/>
                </a:solidFill>
                <a:effectLst/>
                <a:latin typeface="Century Gothic" panose="020B0502020202020204" pitchFamily="34" charset="0"/>
              </a:rPr>
              <a:t>Foundation Internship Resource Page </a:t>
            </a:r>
            <a:r>
              <a:rPr lang="en-US" sz="2000" b="0" i="0" dirty="0">
                <a:solidFill>
                  <a:srgbClr val="000000"/>
                </a:solidFill>
                <a:effectLst/>
                <a:latin typeface="Century Gothic" panose="020B0502020202020204" pitchFamily="34" charset="0"/>
              </a:rPr>
              <a:t>provides a platform for students to search some of the top companies providing internship opportunities in the field of equipment finance.</a:t>
            </a:r>
            <a:endParaRPr lang="en-US" sz="2000" dirty="0">
              <a:latin typeface="Century Gothic" panose="020B0502020202020204" pitchFamily="34" charset="0"/>
            </a:endParaRPr>
          </a:p>
        </p:txBody>
      </p:sp>
      <p:sp>
        <p:nvSpPr>
          <p:cNvPr id="15" name="TextBox 14">
            <a:extLst>
              <a:ext uri="{FF2B5EF4-FFF2-40B4-BE49-F238E27FC236}">
                <a16:creationId xmlns:a16="http://schemas.microsoft.com/office/drawing/2014/main" id="{AFF267E3-7E5A-7907-A3D5-6EDC3FB10D63}"/>
              </a:ext>
            </a:extLst>
          </p:cNvPr>
          <p:cNvSpPr txBox="1"/>
          <p:nvPr/>
        </p:nvSpPr>
        <p:spPr>
          <a:xfrm>
            <a:off x="4977827" y="2608243"/>
            <a:ext cx="5773616" cy="707886"/>
          </a:xfrm>
          <a:prstGeom prst="rect">
            <a:avLst/>
          </a:prstGeom>
          <a:noFill/>
        </p:spPr>
        <p:txBody>
          <a:bodyPr wrap="square">
            <a:spAutoFit/>
          </a:bodyPr>
          <a:lstStyle/>
          <a:p>
            <a:r>
              <a:rPr lang="en-US" sz="2000" dirty="0">
                <a:solidFill>
                  <a:schemeClr val="accent2">
                    <a:lumMod val="75000"/>
                  </a:schemeClr>
                </a:solidFill>
                <a:latin typeface="Century Gothic" panose="020B0502020202020204" pitchFamily="34" charset="0"/>
                <a:hlinkClick r:id="rId8"/>
              </a:rPr>
              <a:t>https://www.leasefoundation.org/academic-programs/internship-resources-page</a:t>
            </a:r>
            <a:endParaRPr lang="en-US" sz="2000" dirty="0">
              <a:solidFill>
                <a:schemeClr val="accent2">
                  <a:lumMod val="7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4F74B6EB-94E4-20FF-EDCD-2DC698EA2B3E}"/>
              </a:ext>
            </a:extLst>
          </p:cNvPr>
          <p:cNvSpPr txBox="1"/>
          <p:nvPr/>
        </p:nvSpPr>
        <p:spPr>
          <a:xfrm>
            <a:off x="4977826" y="3492735"/>
            <a:ext cx="7214173" cy="1785104"/>
          </a:xfrm>
          <a:prstGeom prst="rect">
            <a:avLst/>
          </a:prstGeom>
          <a:noFill/>
        </p:spPr>
        <p:txBody>
          <a:bodyPr wrap="square">
            <a:spAutoFit/>
          </a:bodyPr>
          <a:lstStyle/>
          <a:p>
            <a:pPr marL="0" lvl="0" indent="0" rtl="0">
              <a:spcBef>
                <a:spcPts val="600"/>
              </a:spcBef>
              <a:spcAft>
                <a:spcPts val="0"/>
              </a:spcAft>
              <a:buNone/>
            </a:pPr>
            <a:br>
              <a:rPr lang="en-US" sz="2000" b="1" dirty="0">
                <a:solidFill>
                  <a:schemeClr val="tx2">
                    <a:lumMod val="10000"/>
                  </a:schemeClr>
                </a:solidFill>
                <a:latin typeface="Century Gothic" panose="020B0502020202020204" pitchFamily="34" charset="0"/>
                <a:ea typeface="Montserrat"/>
                <a:cs typeface="Montserrat"/>
                <a:sym typeface="Montserrat"/>
              </a:rPr>
            </a:br>
            <a:r>
              <a:rPr lang="en-US" sz="2000" dirty="0">
                <a:solidFill>
                  <a:schemeClr val="tx2">
                    <a:lumMod val="10000"/>
                  </a:schemeClr>
                </a:solidFill>
                <a:latin typeface="Century Gothic" panose="020B0502020202020204" pitchFamily="34" charset="0"/>
              </a:rPr>
              <a:t>The ELFA’s digital </a:t>
            </a:r>
            <a:r>
              <a:rPr lang="en-US" sz="2000" b="1" dirty="0">
                <a:solidFill>
                  <a:srgbClr val="C22032"/>
                </a:solidFill>
                <a:latin typeface="Century Gothic" panose="020B0502020202020204" pitchFamily="34" charset="0"/>
              </a:rPr>
              <a:t>Career Center </a:t>
            </a:r>
            <a:r>
              <a:rPr lang="en-US" sz="2000" dirty="0">
                <a:solidFill>
                  <a:schemeClr val="tx2">
                    <a:lumMod val="10000"/>
                  </a:schemeClr>
                </a:solidFill>
                <a:latin typeface="Century Gothic" panose="020B0502020202020204" pitchFamily="34" charset="0"/>
              </a:rPr>
              <a:t>is a one-stop resource for finding positions in the equipment finance industry. </a:t>
            </a:r>
          </a:p>
          <a:p>
            <a:pPr marL="0" lvl="0" indent="0" rtl="0">
              <a:spcBef>
                <a:spcPts val="600"/>
              </a:spcBef>
              <a:spcAft>
                <a:spcPts val="0"/>
              </a:spcAft>
              <a:buNone/>
            </a:pPr>
            <a:r>
              <a:rPr lang="en-US" sz="2000" dirty="0">
                <a:solidFill>
                  <a:schemeClr val="accent2">
                    <a:lumMod val="75000"/>
                  </a:schemeClr>
                </a:solidFill>
                <a:latin typeface="Century Gothic" panose="020B0502020202020204" pitchFamily="34" charset="0"/>
                <a:hlinkClick r:id="rId9"/>
              </a:rPr>
              <a:t>https://www.elfaonline.org/people-power/career-center</a:t>
            </a:r>
            <a:endParaRPr lang="en-US" sz="2000" dirty="0">
              <a:solidFill>
                <a:schemeClr val="accent2">
                  <a:lumMod val="75000"/>
                </a:schemeClr>
              </a:solidFill>
              <a:latin typeface="Century Gothic" panose="020B0502020202020204" pitchFamily="34" charset="0"/>
            </a:endParaRPr>
          </a:p>
          <a:p>
            <a:pPr marL="0" lvl="0" indent="0" rtl="0">
              <a:spcBef>
                <a:spcPts val="600"/>
              </a:spcBef>
              <a:spcAft>
                <a:spcPts val="0"/>
              </a:spcAft>
              <a:buNone/>
            </a:pPr>
            <a:endParaRPr lang="en-US" sz="2000" dirty="0">
              <a:solidFill>
                <a:schemeClr val="accent2">
                  <a:lumMod val="75000"/>
                </a:schemeClr>
              </a:solidFill>
              <a:latin typeface="Century Gothic" panose="020B0502020202020204" pitchFamily="34" charset="0"/>
            </a:endParaRPr>
          </a:p>
        </p:txBody>
      </p:sp>
      <p:pic>
        <p:nvPicPr>
          <p:cNvPr id="17" name="Graphic 16">
            <a:extLst>
              <a:ext uri="{FF2B5EF4-FFF2-40B4-BE49-F238E27FC236}">
                <a16:creationId xmlns:a16="http://schemas.microsoft.com/office/drawing/2014/main" id="{5D49829D-31FD-815E-8B7B-CAE6AA5B5CF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12941" y="6096910"/>
            <a:ext cx="2573657" cy="574966"/>
          </a:xfrm>
          <a:prstGeom prst="rect">
            <a:avLst/>
          </a:prstGeom>
        </p:spPr>
      </p:pic>
    </p:spTree>
    <p:extLst>
      <p:ext uri="{BB962C8B-B14F-4D97-AF65-F5344CB8AC3E}">
        <p14:creationId xmlns:p14="http://schemas.microsoft.com/office/powerpoint/2010/main" val="131484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BCA2087-10F6-3659-1077-B32EDCB17209}"/>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710C32B-0C21-315B-0C19-A95F10AC4380}"/>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A051B0CB-470E-31BF-8038-A5D49EA85D86}"/>
              </a:ext>
            </a:extLst>
          </p:cNvPr>
          <p:cNvSpPr txBox="1">
            <a:spLocks/>
          </p:cNvSpPr>
          <p:nvPr/>
        </p:nvSpPr>
        <p:spPr>
          <a:xfrm>
            <a:off x="517197" y="427383"/>
            <a:ext cx="3859731" cy="1135754"/>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200" dirty="0">
                <a:solidFill>
                  <a:schemeClr val="bg1"/>
                </a:solidFill>
                <a:latin typeface="Century Gothic" panose="020B0502020202020204" pitchFamily="34" charset="0"/>
              </a:rPr>
              <a:t>SCHOLARSHIP</a:t>
            </a:r>
            <a:br>
              <a:rPr lang="en-US" sz="3600" b="1" kern="1200" dirty="0">
                <a:solidFill>
                  <a:schemeClr val="bg1"/>
                </a:solidFill>
                <a:latin typeface="Century Gothic" panose="020B0502020202020204" pitchFamily="34" charset="0"/>
              </a:rPr>
            </a:br>
            <a:r>
              <a:rPr lang="en-US" sz="3600" b="1" kern="1200" dirty="0">
                <a:solidFill>
                  <a:schemeClr val="bg1"/>
                </a:solidFill>
                <a:latin typeface="Century Gothic" panose="020B0502020202020204" pitchFamily="34" charset="0"/>
              </a:rPr>
              <a:t>OPPORTUNITIES</a:t>
            </a:r>
            <a:endParaRPr lang="en-US" sz="3600" b="1" dirty="0">
              <a:solidFill>
                <a:schemeClr val="bg1"/>
              </a:solidFill>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5B37CFE3-F7EF-02AD-B85B-9A11B7821C0E}"/>
              </a:ext>
            </a:extLst>
          </p:cNvPr>
          <p:cNvCxnSpPr>
            <a:cxnSpLocks/>
          </p:cNvCxnSpPr>
          <p:nvPr/>
        </p:nvCxnSpPr>
        <p:spPr>
          <a:xfrm>
            <a:off x="625928" y="1563137"/>
            <a:ext cx="3641272"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729ADBC8-B74E-BD0E-5191-3E3E34D440F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3474" y="-631621"/>
            <a:ext cx="5978770" cy="5978770"/>
          </a:xfrm>
          <a:prstGeom prst="rect">
            <a:avLst/>
          </a:prstGeom>
        </p:spPr>
      </p:pic>
      <p:sp>
        <p:nvSpPr>
          <p:cNvPr id="7" name="Title 1">
            <a:extLst>
              <a:ext uri="{FF2B5EF4-FFF2-40B4-BE49-F238E27FC236}">
                <a16:creationId xmlns:a16="http://schemas.microsoft.com/office/drawing/2014/main" id="{75E53082-CFBD-B948-E006-4A1AA603CD5F}"/>
              </a:ext>
            </a:extLst>
          </p:cNvPr>
          <p:cNvSpPr txBox="1">
            <a:spLocks/>
          </p:cNvSpPr>
          <p:nvPr/>
        </p:nvSpPr>
        <p:spPr>
          <a:xfrm>
            <a:off x="517197" y="2900952"/>
            <a:ext cx="5978770" cy="528041"/>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kern="1200" dirty="0">
                <a:solidFill>
                  <a:schemeClr val="bg1"/>
                </a:solidFill>
                <a:latin typeface="Century Gothic" panose="020B0502020202020204" pitchFamily="34" charset="0"/>
              </a:rPr>
              <a:t>SCHOLARSHIP PROGRAM</a:t>
            </a:r>
            <a:endParaRPr lang="en-US" sz="3200" b="1"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A02F87B5-BB10-9243-2DA5-F8AF6D0E9597}"/>
              </a:ext>
            </a:extLst>
          </p:cNvPr>
          <p:cNvSpPr txBox="1">
            <a:spLocks/>
          </p:cNvSpPr>
          <p:nvPr/>
        </p:nvSpPr>
        <p:spPr>
          <a:xfrm>
            <a:off x="517197" y="3387913"/>
            <a:ext cx="4426943" cy="926123"/>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kern="1200" dirty="0">
                <a:solidFill>
                  <a:srgbClr val="008DA8"/>
                </a:solidFill>
                <a:latin typeface="Century Gothic" panose="020B0502020202020204" pitchFamily="34" charset="0"/>
              </a:rPr>
              <a:t>2025 CYCLE OPENS ON </a:t>
            </a:r>
            <a:r>
              <a:rPr lang="en-US" sz="2000" b="1" dirty="0">
                <a:solidFill>
                  <a:srgbClr val="008DA8"/>
                </a:solidFill>
                <a:latin typeface="Century Gothic" panose="020B0502020202020204" pitchFamily="34" charset="0"/>
              </a:rPr>
              <a:t>JANUARY 13</a:t>
            </a:r>
          </a:p>
        </p:txBody>
      </p:sp>
      <p:sp>
        <p:nvSpPr>
          <p:cNvPr id="9" name="Title 1">
            <a:extLst>
              <a:ext uri="{FF2B5EF4-FFF2-40B4-BE49-F238E27FC236}">
                <a16:creationId xmlns:a16="http://schemas.microsoft.com/office/drawing/2014/main" id="{EDCE3725-A866-72D4-4A28-1A2B2DCABC57}"/>
              </a:ext>
            </a:extLst>
          </p:cNvPr>
          <p:cNvSpPr txBox="1">
            <a:spLocks/>
          </p:cNvSpPr>
          <p:nvPr/>
        </p:nvSpPr>
        <p:spPr>
          <a:xfrm>
            <a:off x="470902" y="4272956"/>
            <a:ext cx="6447129" cy="1743100"/>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Century Gothic" panose="020B0502020202020204" pitchFamily="34" charset="0"/>
              </a:rPr>
              <a:t>Up to ten scholarships of $5,000 each will be awarded to students focusing on business, economics, finance, or a related discipline. </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Scan the QR code for more information.</a:t>
            </a:r>
          </a:p>
        </p:txBody>
      </p:sp>
      <p:pic>
        <p:nvPicPr>
          <p:cNvPr id="14" name="Picture 13" descr="A qr code with a logo&#10;&#10;Description automatically generated">
            <a:extLst>
              <a:ext uri="{FF2B5EF4-FFF2-40B4-BE49-F238E27FC236}">
                <a16:creationId xmlns:a16="http://schemas.microsoft.com/office/drawing/2014/main" id="{49B80D41-C4AC-3CD1-82DD-F3313B8DC2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70766" y="4344817"/>
            <a:ext cx="2273300" cy="2260600"/>
          </a:xfrm>
          <a:prstGeom prst="rect">
            <a:avLst/>
          </a:prstGeom>
        </p:spPr>
      </p:pic>
    </p:spTree>
    <p:extLst>
      <p:ext uri="{BB962C8B-B14F-4D97-AF65-F5344CB8AC3E}">
        <p14:creationId xmlns:p14="http://schemas.microsoft.com/office/powerpoint/2010/main" val="186795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FA59-7BBB-0B86-7A68-4E076CA9D4E6}"/>
              </a:ext>
            </a:extLst>
          </p:cNvPr>
          <p:cNvSpPr txBox="1">
            <a:spLocks/>
          </p:cNvSpPr>
          <p:nvPr/>
        </p:nvSpPr>
        <p:spPr>
          <a:xfrm>
            <a:off x="517197" y="1028830"/>
            <a:ext cx="6645603" cy="124544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u="none" strike="noStrike" dirty="0">
                <a:solidFill>
                  <a:srgbClr val="FFFFFF"/>
                </a:solidFill>
                <a:effectLst/>
                <a:latin typeface="Century Gothic" panose="020B0502020202020204" pitchFamily="34" charset="0"/>
              </a:rPr>
              <a:t>THANK YOU!</a:t>
            </a:r>
            <a:endParaRPr lang="en-US" sz="8000" b="1" dirty="0">
              <a:solidFill>
                <a:schemeClr val="bg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CD34BE30-CD1C-88A9-D28F-02DDF2F80F55}"/>
              </a:ext>
            </a:extLst>
          </p:cNvPr>
          <p:cNvCxnSpPr>
            <a:cxnSpLocks/>
          </p:cNvCxnSpPr>
          <p:nvPr/>
        </p:nvCxnSpPr>
        <p:spPr>
          <a:xfrm>
            <a:off x="625928" y="2748084"/>
            <a:ext cx="5927272" cy="0"/>
          </a:xfrm>
          <a:prstGeom prst="line">
            <a:avLst/>
          </a:prstGeom>
          <a:ln w="3810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9431" y="2274276"/>
            <a:ext cx="6858000" cy="6858000"/>
          </a:xfrm>
          <a:prstGeom prst="rect">
            <a:avLst/>
          </a:prstGeom>
        </p:spPr>
      </p:pic>
      <p:sp>
        <p:nvSpPr>
          <p:cNvPr id="4" name="Title 1">
            <a:extLst>
              <a:ext uri="{FF2B5EF4-FFF2-40B4-BE49-F238E27FC236}">
                <a16:creationId xmlns:a16="http://schemas.microsoft.com/office/drawing/2014/main" id="{D4FB814A-39E7-7CB7-EB46-A751D6FD39CB}"/>
              </a:ext>
            </a:extLst>
          </p:cNvPr>
          <p:cNvSpPr txBox="1">
            <a:spLocks/>
          </p:cNvSpPr>
          <p:nvPr/>
        </p:nvSpPr>
        <p:spPr>
          <a:xfrm>
            <a:off x="646424" y="3745100"/>
            <a:ext cx="3433208" cy="721392"/>
          </a:xfrm>
          <a:prstGeom prst="rect">
            <a:avLst/>
          </a:prstGeom>
          <a:solidFill>
            <a:srgbClr val="203C7C"/>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u="none" strike="noStrike" dirty="0">
                <a:solidFill>
                  <a:srgbClr val="FFFFFF"/>
                </a:solidFill>
                <a:effectLst/>
                <a:latin typeface="Century Gothic" panose="020B0502020202020204" pitchFamily="34" charset="0"/>
              </a:rPr>
              <a:t>Questions?</a:t>
            </a:r>
            <a:endParaRPr lang="en-US" sz="4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4713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B06A09-1803-9513-E2D0-68B4857425CC}"/>
              </a:ext>
            </a:extLst>
          </p:cNvPr>
          <p:cNvSpPr txBox="1">
            <a:spLocks/>
          </p:cNvSpPr>
          <p:nvPr/>
        </p:nvSpPr>
        <p:spPr>
          <a:xfrm>
            <a:off x="625927" y="145341"/>
            <a:ext cx="10944749" cy="757239"/>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b="1" dirty="0">
                <a:solidFill>
                  <a:schemeClr val="bg1"/>
                </a:solidFill>
                <a:latin typeface="Century Gothic" panose="020B0502020202020204" pitchFamily="34" charset="0"/>
              </a:rPr>
              <a:t>The equipment finance industry expanded to an estimated $1.34 trillion in 2023—a new all-time high—with 82% of end-users using some form of financing to fund their equipment and software </a:t>
            </a:r>
          </a:p>
        </p:txBody>
      </p:sp>
      <p:grpSp>
        <p:nvGrpSpPr>
          <p:cNvPr id="3" name="Group 2">
            <a:extLst>
              <a:ext uri="{FF2B5EF4-FFF2-40B4-BE49-F238E27FC236}">
                <a16:creationId xmlns:a16="http://schemas.microsoft.com/office/drawing/2014/main" id="{A64F7BA0-1FE8-7CD0-257D-DCC57E7B64F0}"/>
              </a:ext>
            </a:extLst>
          </p:cNvPr>
          <p:cNvGrpSpPr/>
          <p:nvPr/>
        </p:nvGrpSpPr>
        <p:grpSpPr>
          <a:xfrm>
            <a:off x="6096000" y="6339835"/>
            <a:ext cx="5847795" cy="475982"/>
            <a:chOff x="3803374" y="6451828"/>
            <a:chExt cx="4585860" cy="373266"/>
          </a:xfrm>
        </p:grpSpPr>
        <p:pic>
          <p:nvPicPr>
            <p:cNvPr id="4" name="Picture 3">
              <a:extLst>
                <a:ext uri="{FF2B5EF4-FFF2-40B4-BE49-F238E27FC236}">
                  <a16:creationId xmlns:a16="http://schemas.microsoft.com/office/drawing/2014/main" id="{214FE6CF-1B08-76CE-670D-1526808FA2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6448" b="40234"/>
            <a:stretch/>
          </p:blipFill>
          <p:spPr>
            <a:xfrm>
              <a:off x="6788427" y="6451828"/>
              <a:ext cx="1600807" cy="373266"/>
            </a:xfrm>
            <a:prstGeom prst="rect">
              <a:avLst/>
            </a:prstGeom>
          </p:spPr>
        </p:pic>
        <p:pic>
          <p:nvPicPr>
            <p:cNvPr id="5" name="Picture 5" descr="C:\Users\Public\Documents\ELFF\ELFF logo.jpg">
              <a:extLst>
                <a:ext uri="{FF2B5EF4-FFF2-40B4-BE49-F238E27FC236}">
                  <a16:creationId xmlns:a16="http://schemas.microsoft.com/office/drawing/2014/main" id="{BCCD0AFC-9D74-89A8-9F99-137161C13DC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7867"/>
            <a:stretch/>
          </p:blipFill>
          <p:spPr bwMode="auto">
            <a:xfrm>
              <a:off x="3803374" y="6451828"/>
              <a:ext cx="1600200" cy="37326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37C06157-8799-4248-F326-CCC8818DE8D3}"/>
              </a:ext>
            </a:extLst>
          </p:cNvPr>
          <p:cNvSpPr txBox="1"/>
          <p:nvPr/>
        </p:nvSpPr>
        <p:spPr>
          <a:xfrm>
            <a:off x="431321" y="5954427"/>
            <a:ext cx="5664679" cy="861390"/>
          </a:xfrm>
          <a:prstGeom prst="rect">
            <a:avLst/>
          </a:prstGeom>
          <a:noFill/>
        </p:spPr>
        <p:txBody>
          <a:bodyPr wrap="square">
            <a:spAutoFit/>
          </a:bodyPr>
          <a:lstStyle/>
          <a:p>
            <a:pPr marL="0" marR="0">
              <a:lnSpc>
                <a:spcPct val="115000"/>
              </a:lnSpc>
              <a:spcBef>
                <a:spcPts val="400"/>
              </a:spcBef>
              <a:spcAft>
                <a:spcPts val="1000"/>
              </a:spcAft>
            </a:pPr>
            <a:r>
              <a:rPr lang="en-US" sz="1100" dirty="0">
                <a:effectLst/>
                <a:latin typeface="Aptos" panose="020B0004020202020204" pitchFamily="34" charset="0"/>
                <a:ea typeface="Meiryo UI" panose="020B0604030504040204" pitchFamily="34" charset="-128"/>
                <a:cs typeface="Helvetica" panose="020B0604020202020204" pitchFamily="34" charset="0"/>
              </a:rPr>
              <a:t>Sources: BEA; Foundation end-user surveys; </a:t>
            </a:r>
            <a:r>
              <a:rPr lang="en-US" sz="1100" dirty="0" err="1">
                <a:effectLst/>
                <a:latin typeface="Aptos" panose="020B0004020202020204" pitchFamily="34" charset="0"/>
                <a:ea typeface="Meiryo UI" panose="020B0604030504040204" pitchFamily="34" charset="-128"/>
                <a:cs typeface="Helvetica" panose="020B0604020202020204" pitchFamily="34" charset="0"/>
              </a:rPr>
              <a:t>Keybridge</a:t>
            </a:r>
            <a:r>
              <a:rPr lang="en-US" sz="1100" dirty="0">
                <a:effectLst/>
                <a:latin typeface="Aptos" panose="020B0004020202020204" pitchFamily="34" charset="0"/>
                <a:ea typeface="Meiryo UI" panose="020B0604030504040204" pitchFamily="34" charset="-128"/>
                <a:cs typeface="Helvetica" panose="020B0604020202020204" pitchFamily="34" charset="0"/>
              </a:rPr>
              <a:t> LLC. Note: The term “equipment finance” is used to denote public and private equipment and software acquired via lease, secured loan, or line of credit. Non-financed equipment is acquired through cash, credit card (paid in full), or another method.</a:t>
            </a:r>
            <a:endParaRPr lang="en-US" sz="1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EF7F472-1C01-BE98-AD0E-A39737C5F969}"/>
              </a:ext>
            </a:extLst>
          </p:cNvPr>
          <p:cNvSpPr txBox="1"/>
          <p:nvPr/>
        </p:nvSpPr>
        <p:spPr>
          <a:xfrm>
            <a:off x="1244360" y="1318509"/>
            <a:ext cx="9286336" cy="392864"/>
          </a:xfrm>
          <a:prstGeom prst="rect">
            <a:avLst/>
          </a:prstGeom>
          <a:noFill/>
        </p:spPr>
        <p:txBody>
          <a:bodyPr wrap="square">
            <a:spAutoFit/>
          </a:bodyPr>
          <a:lstStyle/>
          <a:p>
            <a:pPr marL="0" marR="0">
              <a:lnSpc>
                <a:spcPct val="115000"/>
              </a:lnSpc>
              <a:spcAft>
                <a:spcPts val="500"/>
              </a:spcAft>
            </a:pPr>
            <a:r>
              <a:rPr lang="en-US" sz="1800" b="1" dirty="0">
                <a:effectLst/>
                <a:latin typeface="Aptos" panose="020B0004020202020204" pitchFamily="34" charset="0"/>
                <a:ea typeface="Calibri" panose="020F0502020204030204" pitchFamily="34" charset="0"/>
                <a:cs typeface="Times New Roman" panose="02020603050405020304" pitchFamily="18" charset="0"/>
              </a:rPr>
              <a:t>Equipment Finance Industry Size, 2016–2027, Billions of Dollars (Nominal)</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15" name="Chart 14">
            <a:extLst>
              <a:ext uri="{FF2B5EF4-FFF2-40B4-BE49-F238E27FC236}">
                <a16:creationId xmlns:a16="http://schemas.microsoft.com/office/drawing/2014/main" id="{E3397D4E-1115-16F3-5EEC-714274A3A02A}"/>
              </a:ext>
            </a:extLst>
          </p:cNvPr>
          <p:cNvGraphicFramePr>
            <a:graphicFrameLocks/>
          </p:cNvGraphicFramePr>
          <p:nvPr>
            <p:extLst>
              <p:ext uri="{D42A27DB-BD31-4B8C-83A1-F6EECF244321}">
                <p14:modId xmlns:p14="http://schemas.microsoft.com/office/powerpoint/2010/main" val="1874075487"/>
              </p:ext>
            </p:extLst>
          </p:nvPr>
        </p:nvGraphicFramePr>
        <p:xfrm>
          <a:off x="715992" y="1711373"/>
          <a:ext cx="9814704" cy="414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14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A66EDE-6446-5BA8-18A4-DC9F2D761EFB}"/>
              </a:ext>
            </a:extLst>
          </p:cNvPr>
          <p:cNvCxnSpPr>
            <a:cxnSpLocks/>
          </p:cNvCxnSpPr>
          <p:nvPr/>
        </p:nvCxnSpPr>
        <p:spPr>
          <a:xfrm>
            <a:off x="625928" y="1473049"/>
            <a:ext cx="10440657"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C1915F7-79FF-4C3A-3E8D-6E684BBF02B3}"/>
              </a:ext>
            </a:extLst>
          </p:cNvPr>
          <p:cNvSpPr txBox="1">
            <a:spLocks/>
          </p:cNvSpPr>
          <p:nvPr/>
        </p:nvSpPr>
        <p:spPr>
          <a:xfrm>
            <a:off x="517196" y="682755"/>
            <a:ext cx="11416895" cy="55988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Century Gothic" panose="020B0502020202020204" pitchFamily="34" charset="0"/>
              </a:rPr>
              <a:t>CERTIFIED LEASE &amp; FINANCE PROFESSIONAL DESIGNATION</a:t>
            </a:r>
            <a:endParaRPr lang="en-US" sz="3000" b="1" dirty="0">
              <a:solidFill>
                <a:srgbClr val="203C7C"/>
              </a:solidFill>
              <a:latin typeface="Century Gothic" panose="020B0502020202020204" pitchFamily="34" charset="0"/>
            </a:endParaRPr>
          </a:p>
        </p:txBody>
      </p:sp>
      <p:sp>
        <p:nvSpPr>
          <p:cNvPr id="3" name="Title 1">
            <a:extLst>
              <a:ext uri="{FF2B5EF4-FFF2-40B4-BE49-F238E27FC236}">
                <a16:creationId xmlns:a16="http://schemas.microsoft.com/office/drawing/2014/main" id="{9C202BDA-8B5C-71F5-447F-2986321BE1F2}"/>
              </a:ext>
            </a:extLst>
          </p:cNvPr>
          <p:cNvSpPr txBox="1">
            <a:spLocks/>
          </p:cNvSpPr>
          <p:nvPr/>
        </p:nvSpPr>
        <p:spPr>
          <a:xfrm>
            <a:off x="517196" y="1703461"/>
            <a:ext cx="11135541" cy="652878"/>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 indent="0" defTabSz="914400">
              <a:lnSpc>
                <a:spcPct val="100000"/>
              </a:lnSpc>
              <a:buNone/>
            </a:pPr>
            <a:r>
              <a:rPr lang="en-US" sz="1900" dirty="0">
                <a:solidFill>
                  <a:srgbClr val="008DA8"/>
                </a:solidFill>
                <a:latin typeface="Century Gothic" panose="020B0502020202020204" pitchFamily="34" charset="0"/>
              </a:rPr>
              <a:t>The Certified Lease &amp; Finance Professional Foundation governs the testing, certification, and recertification of commercial equipment finance professionals with the CLFP designation.</a:t>
            </a:r>
          </a:p>
          <a:p>
            <a:pPr marL="57150" indent="0" defTabSz="914400">
              <a:buNone/>
            </a:pPr>
            <a:endParaRPr lang="en-US" sz="1900" dirty="0">
              <a:solidFill>
                <a:srgbClr val="008DA8"/>
              </a:solidFill>
              <a:latin typeface="Century Gothic" panose="020B0502020202020204" pitchFamily="34" charset="0"/>
            </a:endParaRPr>
          </a:p>
        </p:txBody>
      </p:sp>
      <p:sp>
        <p:nvSpPr>
          <p:cNvPr id="6" name="TextBox 5">
            <a:extLst>
              <a:ext uri="{FF2B5EF4-FFF2-40B4-BE49-F238E27FC236}">
                <a16:creationId xmlns:a16="http://schemas.microsoft.com/office/drawing/2014/main" id="{93BD1226-16BB-7B14-4326-F8075E05DBC8}"/>
              </a:ext>
            </a:extLst>
          </p:cNvPr>
          <p:cNvSpPr txBox="1"/>
          <p:nvPr/>
        </p:nvSpPr>
        <p:spPr>
          <a:xfrm>
            <a:off x="625928" y="2586750"/>
            <a:ext cx="5121434" cy="4034887"/>
          </a:xfrm>
          <a:prstGeom prst="rect">
            <a:avLst/>
          </a:prstGeom>
          <a:noFill/>
        </p:spPr>
        <p:txBody>
          <a:bodyPr wrap="square" rtlCol="0">
            <a:spAutoFit/>
          </a:bodyPr>
          <a:lstStyle/>
          <a:p>
            <a:pPr>
              <a:lnSpc>
                <a:spcPct val="150000"/>
              </a:lnSpc>
            </a:pPr>
            <a:r>
              <a:rPr lang="en-US" sz="2000" dirty="0">
                <a:solidFill>
                  <a:srgbClr val="203C7C"/>
                </a:solidFill>
                <a:latin typeface="Century Gothic" panose="020B0502020202020204" pitchFamily="34" charset="0"/>
              </a:rPr>
              <a:t>Professionalism</a:t>
            </a:r>
          </a:p>
          <a:p>
            <a:pPr>
              <a:lnSpc>
                <a:spcPct val="150000"/>
              </a:lnSpc>
            </a:pPr>
            <a:r>
              <a:rPr lang="en-US" sz="2000" dirty="0">
                <a:solidFill>
                  <a:srgbClr val="203C7C"/>
                </a:solidFill>
                <a:latin typeface="Century Gothic" panose="020B0502020202020204" pitchFamily="34" charset="0"/>
              </a:rPr>
              <a:t>Ethics</a:t>
            </a:r>
          </a:p>
          <a:p>
            <a:pPr>
              <a:lnSpc>
                <a:spcPct val="150000"/>
              </a:lnSpc>
            </a:pPr>
            <a:r>
              <a:rPr lang="en-US" sz="2000" dirty="0">
                <a:solidFill>
                  <a:srgbClr val="203C7C"/>
                </a:solidFill>
                <a:latin typeface="Century Gothic" panose="020B0502020202020204" pitchFamily="34" charset="0"/>
              </a:rPr>
              <a:t>Recognition</a:t>
            </a:r>
          </a:p>
          <a:p>
            <a:pPr>
              <a:lnSpc>
                <a:spcPct val="150000"/>
              </a:lnSpc>
            </a:pPr>
            <a:r>
              <a:rPr lang="en-US" sz="2000" dirty="0">
                <a:solidFill>
                  <a:srgbClr val="203C7C"/>
                </a:solidFill>
                <a:latin typeface="Century Gothic" panose="020B0502020202020204" pitchFamily="34" charset="0"/>
              </a:rPr>
              <a:t>Knowledge</a:t>
            </a:r>
          </a:p>
          <a:p>
            <a:pPr>
              <a:lnSpc>
                <a:spcPct val="150000"/>
              </a:lnSpc>
            </a:pPr>
            <a:r>
              <a:rPr lang="en-US" sz="2000" dirty="0">
                <a:solidFill>
                  <a:srgbClr val="203C7C"/>
                </a:solidFill>
                <a:latin typeface="Century Gothic" panose="020B0502020202020204" pitchFamily="34" charset="0"/>
              </a:rPr>
              <a:t>Career Opportunities</a:t>
            </a:r>
          </a:p>
          <a:p>
            <a:pPr>
              <a:lnSpc>
                <a:spcPct val="150000"/>
              </a:lnSpc>
            </a:pPr>
            <a:endParaRPr lang="en-US" sz="2000" dirty="0">
              <a:solidFill>
                <a:srgbClr val="203C7C"/>
              </a:solidFill>
              <a:latin typeface="Century Gothic" panose="020B0502020202020204" pitchFamily="34" charset="0"/>
            </a:endParaRPr>
          </a:p>
          <a:p>
            <a:pPr>
              <a:lnSpc>
                <a:spcPct val="150000"/>
              </a:lnSpc>
            </a:pPr>
            <a:endParaRPr lang="en-US" sz="2000" dirty="0">
              <a:solidFill>
                <a:srgbClr val="203C7C"/>
              </a:solidFill>
              <a:latin typeface="Century Gothic" panose="020B0502020202020204" pitchFamily="34" charset="0"/>
            </a:endParaRPr>
          </a:p>
          <a:p>
            <a:r>
              <a:rPr lang="en-US" sz="2000" dirty="0">
                <a:solidFill>
                  <a:srgbClr val="203C7C"/>
                </a:solidFill>
                <a:latin typeface="Century Gothic" panose="020B0502020202020204" pitchFamily="34" charset="0"/>
              </a:rPr>
              <a:t>Learn More: </a:t>
            </a:r>
            <a:r>
              <a:rPr lang="en-US" sz="2000" dirty="0">
                <a:solidFill>
                  <a:srgbClr val="203C7C"/>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https://clfpfoundation.org</a:t>
            </a:r>
            <a:endParaRPr lang="en-US" sz="2000" dirty="0">
              <a:solidFill>
                <a:srgbClr val="203C7C"/>
              </a:solidFill>
              <a:latin typeface="Century Gothic" panose="020B0502020202020204" pitchFamily="34" charset="0"/>
            </a:endParaRPr>
          </a:p>
          <a:p>
            <a:pPr>
              <a:lnSpc>
                <a:spcPct val="150000"/>
              </a:lnSpc>
            </a:pPr>
            <a:endParaRPr lang="en-US" sz="2000" dirty="0">
              <a:solidFill>
                <a:srgbClr val="203C7C"/>
              </a:solidFill>
              <a:latin typeface="Century Gothic" panose="020B0502020202020204" pitchFamily="34" charset="0"/>
            </a:endParaRPr>
          </a:p>
        </p:txBody>
      </p:sp>
      <p:pic>
        <p:nvPicPr>
          <p:cNvPr id="11" name="Picture 10" descr="A blue and white circle with text and a black background&#10;&#10;Description automatically generated">
            <a:extLst>
              <a:ext uri="{FF2B5EF4-FFF2-40B4-BE49-F238E27FC236}">
                <a16:creationId xmlns:a16="http://schemas.microsoft.com/office/drawing/2014/main" id="{AFDBF585-8F87-8642-E161-42754B587412}"/>
              </a:ext>
            </a:extLst>
          </p:cNvPr>
          <p:cNvPicPr>
            <a:picLocks noChangeAspect="1"/>
          </p:cNvPicPr>
          <p:nvPr/>
        </p:nvPicPr>
        <p:blipFill>
          <a:blip r:embed="rId3"/>
          <a:stretch>
            <a:fillRect/>
          </a:stretch>
        </p:blipFill>
        <p:spPr>
          <a:xfrm>
            <a:off x="6225643" y="2586750"/>
            <a:ext cx="2634273" cy="2613199"/>
          </a:xfrm>
          <a:prstGeom prst="rect">
            <a:avLst/>
          </a:prstGeom>
        </p:spPr>
      </p:pic>
    </p:spTree>
    <p:extLst>
      <p:ext uri="{BB962C8B-B14F-4D97-AF65-F5344CB8AC3E}">
        <p14:creationId xmlns:p14="http://schemas.microsoft.com/office/powerpoint/2010/main" val="220952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275C7AA4-01B1-0047-C83C-FBD788149E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F6AD558-64E2-2876-6C0D-83826B7FB10F}"/>
              </a:ext>
            </a:extLst>
          </p:cNvPr>
          <p:cNvSpPr/>
          <p:nvPr/>
        </p:nvSpPr>
        <p:spPr>
          <a:xfrm>
            <a:off x="642257" y="5215947"/>
            <a:ext cx="11308737" cy="1461300"/>
          </a:xfrm>
          <a:prstGeom prst="rect">
            <a:avLst/>
          </a:prstGeom>
          <a:solidFill>
            <a:schemeClr val="bg1">
              <a:alpha val="867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9" name="Picture 8" descr="Icon&#10;&#10;Description automatically generated with medium confidence">
            <a:extLst>
              <a:ext uri="{FF2B5EF4-FFF2-40B4-BE49-F238E27FC236}">
                <a16:creationId xmlns:a16="http://schemas.microsoft.com/office/drawing/2014/main" id="{ECCF29F2-D373-C520-3237-AF13F01770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007" y="5578237"/>
            <a:ext cx="4406197" cy="802708"/>
          </a:xfrm>
          <a:prstGeom prst="rect">
            <a:avLst/>
          </a:prstGeom>
        </p:spPr>
      </p:pic>
      <p:pic>
        <p:nvPicPr>
          <p:cNvPr id="13" name="Picture 12" descr="Logo, company name&#10;&#10;Description automatically generated">
            <a:extLst>
              <a:ext uri="{FF2B5EF4-FFF2-40B4-BE49-F238E27FC236}">
                <a16:creationId xmlns:a16="http://schemas.microsoft.com/office/drawing/2014/main" id="{E93F3ECC-9CF4-2201-8472-50B614EE45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2791" y="5353390"/>
            <a:ext cx="3111205" cy="1027555"/>
          </a:xfrm>
          <a:prstGeom prst="rect">
            <a:avLst/>
          </a:prstGeom>
        </p:spPr>
      </p:pic>
      <p:sp>
        <p:nvSpPr>
          <p:cNvPr id="2" name="Rectangle 1">
            <a:extLst>
              <a:ext uri="{FF2B5EF4-FFF2-40B4-BE49-F238E27FC236}">
                <a16:creationId xmlns:a16="http://schemas.microsoft.com/office/drawing/2014/main" id="{FD6439B1-4ED7-F18A-8D3F-FCA0BFC2B9EA}"/>
              </a:ext>
            </a:extLst>
          </p:cNvPr>
          <p:cNvSpPr/>
          <p:nvPr/>
        </p:nvSpPr>
        <p:spPr>
          <a:xfrm>
            <a:off x="637233" y="621324"/>
            <a:ext cx="10874829" cy="433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7311C6A-EA4D-B2C3-FE04-224C5C679DF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75135" y="878409"/>
            <a:ext cx="3937656" cy="3753029"/>
          </a:xfrm>
          <a:prstGeom prst="rect">
            <a:avLst/>
          </a:prstGeom>
        </p:spPr>
      </p:pic>
      <p:pic>
        <p:nvPicPr>
          <p:cNvPr id="3" name="Picture 2" descr="Emerging Talent Advisory Council (ETAC) logo">
            <a:extLst>
              <a:ext uri="{FF2B5EF4-FFF2-40B4-BE49-F238E27FC236}">
                <a16:creationId xmlns:a16="http://schemas.microsoft.com/office/drawing/2014/main" id="{CAC46024-0E40-67C6-DA8B-E0ACCCC9110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61030" y="5215947"/>
            <a:ext cx="1424763" cy="14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43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5C5-5DDE-7703-836E-1A7E33338639}"/>
              </a:ext>
            </a:extLst>
          </p:cNvPr>
          <p:cNvSpPr txBox="1">
            <a:spLocks/>
          </p:cNvSpPr>
          <p:nvPr/>
        </p:nvSpPr>
        <p:spPr>
          <a:xfrm>
            <a:off x="517197" y="682755"/>
            <a:ext cx="10185972" cy="65366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50000"/>
                  </a:schemeClr>
                </a:solidFill>
                <a:latin typeface="Century Gothic" panose="020B0502020202020204" pitchFamily="34" charset="0"/>
              </a:rPr>
              <a:t>ABOUT THE FOUNDATION</a:t>
            </a:r>
            <a:endParaRPr lang="en-US" sz="4000" b="1" dirty="0">
              <a:solidFill>
                <a:srgbClr val="203C7C"/>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14AEE82-3781-D2E7-F584-16E768DEDD6B}"/>
              </a:ext>
            </a:extLst>
          </p:cNvPr>
          <p:cNvCxnSpPr>
            <a:cxnSpLocks/>
          </p:cNvCxnSpPr>
          <p:nvPr/>
        </p:nvCxnSpPr>
        <p:spPr>
          <a:xfrm>
            <a:off x="625928" y="1449602"/>
            <a:ext cx="3641272" cy="0"/>
          </a:xfrm>
          <a:prstGeom prst="line">
            <a:avLst/>
          </a:prstGeom>
          <a:ln w="19050">
            <a:solidFill>
              <a:srgbClr val="C22032"/>
            </a:solidFill>
          </a:ln>
        </p:spPr>
        <p:style>
          <a:lnRef idx="1">
            <a:schemeClr val="accent1"/>
          </a:lnRef>
          <a:fillRef idx="0">
            <a:schemeClr val="accent1"/>
          </a:fillRef>
          <a:effectRef idx="0">
            <a:schemeClr val="accent1"/>
          </a:effectRef>
          <a:fontRef idx="minor">
            <a:schemeClr val="tx1"/>
          </a:fontRef>
        </p:style>
      </p:cxnSp>
      <p:sp>
        <p:nvSpPr>
          <p:cNvPr id="8" name="Google Shape;113;p18">
            <a:extLst>
              <a:ext uri="{FF2B5EF4-FFF2-40B4-BE49-F238E27FC236}">
                <a16:creationId xmlns:a16="http://schemas.microsoft.com/office/drawing/2014/main" id="{6DB7A06F-09CC-254C-066A-5FF2DAEEC40C}"/>
              </a:ext>
            </a:extLst>
          </p:cNvPr>
          <p:cNvSpPr txBox="1">
            <a:spLocks/>
          </p:cNvSpPr>
          <p:nvPr/>
        </p:nvSpPr>
        <p:spPr>
          <a:xfrm>
            <a:off x="517199" y="1758465"/>
            <a:ext cx="6692494" cy="4607165"/>
          </a:xfrm>
          <a:prstGeom prst="rect">
            <a:avLst/>
          </a:prstGeom>
        </p:spPr>
        <p:txBody>
          <a:bodyPr spcFirstLastPara="1" vert="horz" lIns="91440" tIns="45720" rIns="91440" bIns="45720" rtlCol="0"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solidFill>
                  <a:schemeClr val="accent1">
                    <a:lumMod val="50000"/>
                  </a:schemeClr>
                </a:solidFill>
                <a:latin typeface="Century Gothic" panose="020B0502020202020204" pitchFamily="34" charset="0"/>
              </a:rPr>
              <a:t>The Equipment Leasing &amp; Finance Foundation is a </a:t>
            </a:r>
            <a:r>
              <a:rPr lang="en-US" sz="1900" b="1" dirty="0">
                <a:solidFill>
                  <a:schemeClr val="accent1">
                    <a:lumMod val="50000"/>
                  </a:schemeClr>
                </a:solidFill>
                <a:latin typeface="Century Gothic" panose="020B0502020202020204" pitchFamily="34" charset="0"/>
              </a:rPr>
              <a:t>501(c)3 nonprofit </a:t>
            </a:r>
            <a:r>
              <a:rPr lang="en-US" sz="1900" dirty="0">
                <a:solidFill>
                  <a:schemeClr val="accent1">
                    <a:lumMod val="50000"/>
                  </a:schemeClr>
                </a:solidFill>
                <a:latin typeface="Century Gothic" panose="020B0502020202020204" pitchFamily="34" charset="0"/>
              </a:rPr>
              <a:t>organization established by ELFA in 1989.</a:t>
            </a:r>
          </a:p>
          <a:p>
            <a:pPr indent="0">
              <a:buFont typeface="Arial" panose="020B0604020202020204" pitchFamily="34" charset="0"/>
              <a:buNone/>
            </a:pPr>
            <a:endParaRPr lang="en-US" sz="600" dirty="0">
              <a:solidFill>
                <a:schemeClr val="accent1">
                  <a:lumMod val="50000"/>
                </a:schemeClr>
              </a:solidFill>
              <a:latin typeface="Century Gothic" panose="020B0502020202020204" pitchFamily="34" charset="0"/>
            </a:endParaRPr>
          </a:p>
          <a:p>
            <a:pPr marL="346075" indent="-172720">
              <a:lnSpc>
                <a:spcPct val="120000"/>
              </a:lnSpc>
            </a:pPr>
            <a:r>
              <a:rPr lang="en-US" sz="1500" dirty="0">
                <a:solidFill>
                  <a:schemeClr val="accent1">
                    <a:lumMod val="50000"/>
                  </a:schemeClr>
                </a:solidFill>
                <a:latin typeface="Century Gothic" panose="020B0502020202020204" pitchFamily="34" charset="0"/>
              </a:rPr>
              <a:t>The Foundation </a:t>
            </a:r>
            <a:r>
              <a:rPr lang="en-US" sz="1500" b="1" dirty="0">
                <a:solidFill>
                  <a:schemeClr val="accent1">
                    <a:lumMod val="50000"/>
                  </a:schemeClr>
                </a:solidFill>
                <a:latin typeface="Century Gothic" panose="020B0502020202020204" pitchFamily="34" charset="0"/>
              </a:rPr>
              <a:t>propels the equipment finance sector</a:t>
            </a:r>
            <a:r>
              <a:rPr lang="en-US" sz="1500" dirty="0">
                <a:solidFill>
                  <a:schemeClr val="accent1">
                    <a:lumMod val="50000"/>
                  </a:schemeClr>
                </a:solidFill>
                <a:latin typeface="Century Gothic" panose="020B0502020202020204" pitchFamily="34" charset="0"/>
              </a:rPr>
              <a:t>—and its </a:t>
            </a:r>
            <a:r>
              <a:rPr lang="en-US" sz="1500" i="1" dirty="0">
                <a:solidFill>
                  <a:schemeClr val="accent1">
                    <a:lumMod val="50000"/>
                  </a:schemeClr>
                </a:solidFill>
                <a:latin typeface="Century Gothic" panose="020B0502020202020204" pitchFamily="34" charset="0"/>
              </a:rPr>
              <a:t>people</a:t>
            </a:r>
            <a:r>
              <a:rPr lang="en-US" sz="1500" dirty="0">
                <a:solidFill>
                  <a:schemeClr val="accent1">
                    <a:lumMod val="50000"/>
                  </a:schemeClr>
                </a:solidFill>
                <a:latin typeface="Century Gothic" panose="020B0502020202020204" pitchFamily="34" charset="0"/>
              </a:rPr>
              <a:t>—forward with its industry-specific </a:t>
            </a:r>
            <a:r>
              <a:rPr lang="en-US" sz="1500" b="1" dirty="0">
                <a:solidFill>
                  <a:schemeClr val="accent1">
                    <a:lumMod val="50000"/>
                  </a:schemeClr>
                </a:solidFill>
                <a:latin typeface="Century Gothic" panose="020B0502020202020204" pitchFamily="34" charset="0"/>
              </a:rPr>
              <a:t>knowledge, intelligence</a:t>
            </a:r>
            <a:r>
              <a:rPr lang="en-US" sz="1500" dirty="0">
                <a:solidFill>
                  <a:schemeClr val="accent1">
                    <a:lumMod val="50000"/>
                  </a:schemeClr>
                </a:solidFill>
                <a:latin typeface="Century Gothic" panose="020B0502020202020204" pitchFamily="34" charset="0"/>
              </a:rPr>
              <a:t>,   and programs. Through</a:t>
            </a:r>
            <a:r>
              <a:rPr lang="en-US" sz="1500" b="1" dirty="0">
                <a:solidFill>
                  <a:schemeClr val="accent1">
                    <a:lumMod val="50000"/>
                  </a:schemeClr>
                </a:solidFill>
                <a:latin typeface="Century Gothic" panose="020B0502020202020204" pitchFamily="34" charset="0"/>
              </a:rPr>
              <a:t> podcasts</a:t>
            </a:r>
            <a:r>
              <a:rPr lang="en-US" sz="1500" dirty="0">
                <a:solidFill>
                  <a:schemeClr val="accent1">
                    <a:lumMod val="50000"/>
                  </a:schemeClr>
                </a:solidFill>
                <a:latin typeface="Century Gothic" panose="020B0502020202020204" pitchFamily="34" charset="0"/>
              </a:rPr>
              <a:t>, </a:t>
            </a:r>
            <a:r>
              <a:rPr lang="en-US" sz="1500" b="1" dirty="0">
                <a:solidFill>
                  <a:schemeClr val="accent1">
                    <a:lumMod val="50000"/>
                  </a:schemeClr>
                </a:solidFill>
                <a:latin typeface="Century Gothic" panose="020B0502020202020204" pitchFamily="34" charset="0"/>
              </a:rPr>
              <a:t>research</a:t>
            </a:r>
            <a:r>
              <a:rPr lang="en-US" sz="1500" dirty="0">
                <a:solidFill>
                  <a:schemeClr val="accent1">
                    <a:lumMod val="50000"/>
                  </a:schemeClr>
                </a:solidFill>
                <a:latin typeface="Century Gothic" panose="020B0502020202020204" pitchFamily="34" charset="0"/>
              </a:rPr>
              <a:t> </a:t>
            </a:r>
            <a:r>
              <a:rPr lang="en-US" sz="1500" b="1" dirty="0">
                <a:solidFill>
                  <a:schemeClr val="accent1">
                    <a:lumMod val="50000"/>
                  </a:schemeClr>
                </a:solidFill>
                <a:latin typeface="Century Gothic" panose="020B0502020202020204" pitchFamily="34" charset="0"/>
              </a:rPr>
              <a:t>studies, and Guest Lecture opportunities</a:t>
            </a:r>
            <a:r>
              <a:rPr lang="en-US" sz="1500" dirty="0">
                <a:solidFill>
                  <a:schemeClr val="accent1">
                    <a:lumMod val="50000"/>
                  </a:schemeClr>
                </a:solidFill>
                <a:latin typeface="Century Gothic" panose="020B0502020202020204" pitchFamily="34" charset="0"/>
              </a:rPr>
              <a:t>, we help people navigate the changes coming up to make better business and personal career decisions.</a:t>
            </a:r>
            <a:endParaRPr lang="en-US" sz="1500" dirty="0">
              <a:solidFill>
                <a:schemeClr val="accent1">
                  <a:lumMod val="50000"/>
                </a:schemeClr>
              </a:solidFill>
              <a:latin typeface="Century Gothic" panose="020B0502020202020204" pitchFamily="34" charset="0"/>
              <a:cs typeface="Calibri" panose="020F0502020204030204"/>
            </a:endParaRPr>
          </a:p>
          <a:p>
            <a:pPr indent="0">
              <a:buFont typeface="Arial" panose="020B0604020202020204" pitchFamily="34" charset="0"/>
              <a:buNone/>
            </a:pPr>
            <a:endParaRPr lang="en-US" sz="1700" dirty="0">
              <a:solidFill>
                <a:schemeClr val="accent1">
                  <a:lumMod val="50000"/>
                </a:schemeClr>
              </a:solidFill>
              <a:latin typeface="Century Gothic" panose="020B0502020202020204" pitchFamily="34" charset="0"/>
            </a:endParaRPr>
          </a:p>
          <a:p>
            <a:pPr marL="346075" indent="-172720"/>
            <a:r>
              <a:rPr lang="en-US" sz="1800" dirty="0">
                <a:solidFill>
                  <a:schemeClr val="accent1">
                    <a:lumMod val="50000"/>
                  </a:schemeClr>
                </a:solidFill>
                <a:latin typeface="Century Gothic" panose="020B0502020202020204" pitchFamily="34" charset="0"/>
              </a:rPr>
              <a:t>The Foundation is </a:t>
            </a:r>
            <a:r>
              <a:rPr lang="en-US" sz="1800" b="1" dirty="0">
                <a:solidFill>
                  <a:schemeClr val="accent1">
                    <a:lumMod val="50000"/>
                  </a:schemeClr>
                </a:solidFill>
                <a:latin typeface="Century Gothic" panose="020B0502020202020204" pitchFamily="34" charset="0"/>
              </a:rPr>
              <a:t>supported 100% by charitable donations</a:t>
            </a:r>
            <a:r>
              <a:rPr lang="en-US" sz="1800" dirty="0">
                <a:solidFill>
                  <a:schemeClr val="accent1">
                    <a:lumMod val="50000"/>
                  </a:schemeClr>
                </a:solidFill>
                <a:latin typeface="Century Gothic" panose="020B0502020202020204" pitchFamily="34" charset="0"/>
              </a:rPr>
              <a:t>:</a:t>
            </a:r>
            <a:endParaRPr lang="en-US" sz="1800" dirty="0">
              <a:solidFill>
                <a:schemeClr val="accent1">
                  <a:lumMod val="50000"/>
                </a:schemeClr>
              </a:solidFill>
              <a:latin typeface="Century Gothic" panose="020B0502020202020204" pitchFamily="34" charset="0"/>
              <a:cs typeface="Calibri" panose="020F0502020204030204"/>
            </a:endParaRPr>
          </a:p>
          <a:p>
            <a:pPr marL="172720" indent="0">
              <a:buFont typeface="Arial" panose="020B0604020202020204" pitchFamily="34" charset="0"/>
              <a:buNone/>
            </a:pPr>
            <a:endParaRPr lang="en-US" sz="1100" dirty="0">
              <a:solidFill>
                <a:schemeClr val="accent1">
                  <a:lumMod val="50000"/>
                </a:schemeClr>
              </a:solidFill>
              <a:latin typeface="Century Gothic" panose="020B0502020202020204" pitchFamily="34" charset="0"/>
              <a:cs typeface="Calibri" panose="020F0502020204030204"/>
            </a:endParaRPr>
          </a:p>
          <a:p>
            <a:pPr marL="742950" lvl="1" indent="-285750">
              <a:buSzPct val="120000"/>
              <a:buFont typeface="Calibri" panose="020F0502020204030204" pitchFamily="34" charset="0"/>
              <a:buChar char="»"/>
            </a:pPr>
            <a:r>
              <a:rPr lang="en-US" sz="1700" dirty="0">
                <a:solidFill>
                  <a:schemeClr val="accent1">
                    <a:lumMod val="50000"/>
                  </a:schemeClr>
                </a:solidFill>
                <a:latin typeface="Century Gothic" panose="020B0502020202020204" pitchFamily="34" charset="0"/>
              </a:rPr>
              <a:t>Over $800,000 raised in 2023 from corporate and individual contributions</a:t>
            </a:r>
            <a:endParaRPr lang="en-US" sz="1700" dirty="0">
              <a:solidFill>
                <a:schemeClr val="accent1">
                  <a:lumMod val="50000"/>
                </a:schemeClr>
              </a:solidFill>
              <a:latin typeface="Century Gothic" panose="020B0502020202020204" pitchFamily="34" charset="0"/>
              <a:cs typeface="Calibri"/>
            </a:endParaRPr>
          </a:p>
          <a:p>
            <a:pPr marL="742950" lvl="1" indent="-285750">
              <a:buSzPct val="120000"/>
              <a:buFont typeface="Calibri" panose="020F0502020204030204" pitchFamily="34" charset="0"/>
              <a:buChar char="»"/>
            </a:pPr>
            <a:endParaRPr lang="en-US" sz="1500" dirty="0">
              <a:solidFill>
                <a:schemeClr val="accent1">
                  <a:lumMod val="50000"/>
                </a:schemeClr>
              </a:solidFill>
              <a:latin typeface="Century Gothic" panose="020B0502020202020204" pitchFamily="34" charset="0"/>
            </a:endParaRPr>
          </a:p>
          <a:p>
            <a:pPr marL="742950" lvl="1" indent="-285750">
              <a:buSzPct val="120000"/>
              <a:buFont typeface="Calibri" panose="020F0502020204030204" pitchFamily="34" charset="0"/>
              <a:buChar char="»"/>
            </a:pPr>
            <a:r>
              <a:rPr lang="en-US" sz="1700" dirty="0">
                <a:solidFill>
                  <a:schemeClr val="accent1">
                    <a:lumMod val="50000"/>
                  </a:schemeClr>
                </a:solidFill>
                <a:latin typeface="Century Gothic" panose="020B0502020202020204" pitchFamily="34" charset="0"/>
              </a:rPr>
              <a:t>Donor benefits include early release of research and recognition during ELFA events</a:t>
            </a:r>
          </a:p>
          <a:p>
            <a:pPr lvl="1">
              <a:buSzPct val="80000"/>
              <a:buFont typeface="Wingdings" panose="05000000000000000000" pitchFamily="2" charset="2"/>
              <a:buChar char="Ø"/>
            </a:pPr>
            <a:endParaRPr lang="en-US" sz="1100" dirty="0">
              <a:solidFill>
                <a:schemeClr val="accent1">
                  <a:lumMod val="50000"/>
                </a:schemeClr>
              </a:solidFill>
              <a:latin typeface="Century Gothic" panose="020B0502020202020204" pitchFamily="34" charset="0"/>
            </a:endParaRPr>
          </a:p>
          <a:p>
            <a:pPr lvl="1"/>
            <a:endParaRPr lang="en-US" sz="1100" b="1" dirty="0">
              <a:solidFill>
                <a:schemeClr val="accent1">
                  <a:lumMod val="50000"/>
                </a:schemeClr>
              </a:solidFill>
              <a:latin typeface="Century Gothic" panose="020B0502020202020204" pitchFamily="34" charset="0"/>
            </a:endParaRPr>
          </a:p>
          <a:p>
            <a:pPr marL="0" indent="0">
              <a:buFont typeface="Arial" panose="020B0604020202020204" pitchFamily="34" charset="0"/>
              <a:buNone/>
            </a:pPr>
            <a:r>
              <a:rPr lang="en-US" sz="2600" b="1" dirty="0" err="1">
                <a:solidFill>
                  <a:schemeClr val="accent1">
                    <a:lumMod val="50000"/>
                  </a:schemeClr>
                </a:solidFill>
                <a:latin typeface="Century Gothic" panose="020B0502020202020204" pitchFamily="34" charset="0"/>
              </a:rPr>
              <a:t>www.LeaseFoundation.org</a:t>
            </a:r>
            <a:endParaRPr lang="en-US" sz="2600" b="1" dirty="0">
              <a:solidFill>
                <a:schemeClr val="accent1">
                  <a:lumMod val="50000"/>
                </a:schemeClr>
              </a:solidFill>
              <a:latin typeface="Century Gothic" panose="020B0502020202020204" pitchFamily="34" charset="0"/>
            </a:endParaRPr>
          </a:p>
          <a:p>
            <a:endParaRPr lang="en-US" sz="1100" b="1"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p:txBody>
      </p:sp>
      <p:pic>
        <p:nvPicPr>
          <p:cNvPr id="1026" name="Picture 2">
            <a:extLst>
              <a:ext uri="{FF2B5EF4-FFF2-40B4-BE49-F238E27FC236}">
                <a16:creationId xmlns:a16="http://schemas.microsoft.com/office/drawing/2014/main" id="{1310B37E-794C-7ADC-8F01-64BECA4F3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78" y="405434"/>
            <a:ext cx="38100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3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FA59-7BBB-0B86-7A68-4E076CA9D4E6}"/>
              </a:ext>
            </a:extLst>
          </p:cNvPr>
          <p:cNvSpPr txBox="1">
            <a:spLocks/>
          </p:cNvSpPr>
          <p:nvPr/>
        </p:nvSpPr>
        <p:spPr>
          <a:xfrm>
            <a:off x="517197" y="1028829"/>
            <a:ext cx="5807403" cy="158591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none" strike="noStrike" dirty="0">
                <a:solidFill>
                  <a:srgbClr val="FFFFFF"/>
                </a:solidFill>
                <a:effectLst/>
                <a:latin typeface="Century Gothic" panose="020B0502020202020204" pitchFamily="34" charset="0"/>
              </a:rPr>
              <a:t>WHY FINANCE EQUIPMENT?</a:t>
            </a:r>
            <a:endParaRPr lang="en-US" sz="6000" b="1" dirty="0">
              <a:solidFill>
                <a:schemeClr val="bg1"/>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CD34BE30-CD1C-88A9-D28F-02DDF2F80F55}"/>
              </a:ext>
            </a:extLst>
          </p:cNvPr>
          <p:cNvCxnSpPr>
            <a:cxnSpLocks/>
          </p:cNvCxnSpPr>
          <p:nvPr/>
        </p:nvCxnSpPr>
        <p:spPr>
          <a:xfrm>
            <a:off x="625928" y="2959100"/>
            <a:ext cx="5557158" cy="0"/>
          </a:xfrm>
          <a:prstGeom prst="line">
            <a:avLst/>
          </a:prstGeom>
          <a:ln w="38100">
            <a:solidFill>
              <a:srgbClr val="008DA8"/>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7141179-AFB1-0C79-AF7D-45B1EB5CE0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9431" y="2274276"/>
            <a:ext cx="6858000" cy="6858000"/>
          </a:xfrm>
          <a:prstGeom prst="rect">
            <a:avLst/>
          </a:prstGeom>
        </p:spPr>
      </p:pic>
    </p:spTree>
    <p:extLst>
      <p:ext uri="{BB962C8B-B14F-4D97-AF65-F5344CB8AC3E}">
        <p14:creationId xmlns:p14="http://schemas.microsoft.com/office/powerpoint/2010/main" val="235345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BCA2087-10F6-3659-1077-B32EDCB17209}"/>
              </a:ext>
            </a:extLst>
          </p:cNvPr>
          <p:cNvSpPr/>
          <p:nvPr/>
        </p:nvSpPr>
        <p:spPr>
          <a:xfrm>
            <a:off x="5065296" y="0"/>
            <a:ext cx="7126704" cy="4715528"/>
          </a:xfrm>
          <a:custGeom>
            <a:avLst/>
            <a:gdLst>
              <a:gd name="connsiteX0" fmla="*/ 31229 w 6545700"/>
              <a:gd name="connsiteY0" fmla="*/ 0 h 4708584"/>
              <a:gd name="connsiteX1" fmla="*/ 6545700 w 6545700"/>
              <a:gd name="connsiteY1" fmla="*/ 0 h 4708584"/>
              <a:gd name="connsiteX2" fmla="*/ 6545700 w 6545700"/>
              <a:gd name="connsiteY2" fmla="*/ 3996093 h 4708584"/>
              <a:gd name="connsiteX3" fmla="*/ 6383646 w 6545700"/>
              <a:gd name="connsiteY3" fmla="*/ 4099984 h 4708584"/>
              <a:gd name="connsiteX4" fmla="*/ 4203815 w 6545700"/>
              <a:gd name="connsiteY4" fmla="*/ 4708584 h 4708584"/>
              <a:gd name="connsiteX5" fmla="*/ 0 w 6545700"/>
              <a:gd name="connsiteY5" fmla="*/ 504769 h 4708584"/>
              <a:gd name="connsiteX6" fmla="*/ 21704 w 6545700"/>
              <a:gd name="connsiteY6" fmla="*/ 74953 h 47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700" h="4708584">
                <a:moveTo>
                  <a:pt x="31229" y="0"/>
                </a:moveTo>
                <a:lnTo>
                  <a:pt x="6545700" y="0"/>
                </a:lnTo>
                <a:lnTo>
                  <a:pt x="6545700" y="3996093"/>
                </a:lnTo>
                <a:lnTo>
                  <a:pt x="6383646" y="4099984"/>
                </a:lnTo>
                <a:cubicBezTo>
                  <a:pt x="5748042" y="4486186"/>
                  <a:pt x="5001901" y="4708584"/>
                  <a:pt x="4203815" y="4708584"/>
                </a:cubicBezTo>
                <a:cubicBezTo>
                  <a:pt x="1882112" y="4708584"/>
                  <a:pt x="0" y="2826472"/>
                  <a:pt x="0" y="504769"/>
                </a:cubicBezTo>
                <a:cubicBezTo>
                  <a:pt x="0" y="359663"/>
                  <a:pt x="7352" y="216273"/>
                  <a:pt x="21704" y="7495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710C32B-0C21-315B-0C19-A95F10AC4380}"/>
              </a:ext>
            </a:extLst>
          </p:cNvPr>
          <p:cNvSpPr/>
          <p:nvPr/>
        </p:nvSpPr>
        <p:spPr>
          <a:xfrm>
            <a:off x="7431264" y="0"/>
            <a:ext cx="3572120" cy="854767"/>
          </a:xfrm>
          <a:custGeom>
            <a:avLst/>
            <a:gdLst>
              <a:gd name="connsiteX0" fmla="*/ 0 w 3572120"/>
              <a:gd name="connsiteY0" fmla="*/ 0 h 854767"/>
              <a:gd name="connsiteX1" fmla="*/ 3572120 w 3572120"/>
              <a:gd name="connsiteY1" fmla="*/ 0 h 854767"/>
              <a:gd name="connsiteX2" fmla="*/ 3557719 w 3572120"/>
              <a:gd name="connsiteY2" fmla="*/ 19258 h 854767"/>
              <a:gd name="connsiteX3" fmla="*/ 1786060 w 3572120"/>
              <a:gd name="connsiteY3" fmla="*/ 854767 h 854767"/>
              <a:gd name="connsiteX4" fmla="*/ 14401 w 3572120"/>
              <a:gd name="connsiteY4" fmla="*/ 19258 h 85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0" h="854767">
                <a:moveTo>
                  <a:pt x="0" y="0"/>
                </a:moveTo>
                <a:lnTo>
                  <a:pt x="3572120" y="0"/>
                </a:lnTo>
                <a:lnTo>
                  <a:pt x="3557719" y="19258"/>
                </a:lnTo>
                <a:cubicBezTo>
                  <a:pt x="3136610" y="529524"/>
                  <a:pt x="2499317" y="854767"/>
                  <a:pt x="1786060" y="854767"/>
                </a:cubicBezTo>
                <a:cubicBezTo>
                  <a:pt x="1072803" y="854767"/>
                  <a:pt x="435510" y="529524"/>
                  <a:pt x="14401" y="19258"/>
                </a:cubicBezTo>
                <a:close/>
              </a:path>
            </a:pathLst>
          </a:custGeom>
          <a:solidFill>
            <a:srgbClr val="008D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A051B0CB-470E-31BF-8038-A5D49EA85D86}"/>
              </a:ext>
            </a:extLst>
          </p:cNvPr>
          <p:cNvSpPr txBox="1">
            <a:spLocks/>
          </p:cNvSpPr>
          <p:nvPr/>
        </p:nvSpPr>
        <p:spPr>
          <a:xfrm>
            <a:off x="517197" y="669600"/>
            <a:ext cx="3859731" cy="1585919"/>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entury Gothic" panose="020B0502020202020204" pitchFamily="34" charset="0"/>
              </a:rPr>
              <a:t>EQUIPMENT FINANCING &amp; THE BOTTOM LINE</a:t>
            </a:r>
          </a:p>
        </p:txBody>
      </p:sp>
      <p:cxnSp>
        <p:nvCxnSpPr>
          <p:cNvPr id="11" name="Straight Connector 10">
            <a:extLst>
              <a:ext uri="{FF2B5EF4-FFF2-40B4-BE49-F238E27FC236}">
                <a16:creationId xmlns:a16="http://schemas.microsoft.com/office/drawing/2014/main" id="{5B37CFE3-F7EF-02AD-B85B-9A11B7821C0E}"/>
              </a:ext>
            </a:extLst>
          </p:cNvPr>
          <p:cNvCxnSpPr>
            <a:cxnSpLocks/>
          </p:cNvCxnSpPr>
          <p:nvPr/>
        </p:nvCxnSpPr>
        <p:spPr>
          <a:xfrm>
            <a:off x="625928" y="2599871"/>
            <a:ext cx="3641272" cy="0"/>
          </a:xfrm>
          <a:prstGeom prst="line">
            <a:avLst/>
          </a:prstGeom>
          <a:ln w="19050">
            <a:solidFill>
              <a:srgbClr val="008DA8"/>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19575FEF-CFA7-BE95-AF98-EBA72128CCEC}"/>
              </a:ext>
            </a:extLst>
          </p:cNvPr>
          <p:cNvSpPr txBox="1">
            <a:spLocks/>
          </p:cNvSpPr>
          <p:nvPr/>
        </p:nvSpPr>
        <p:spPr>
          <a:xfrm>
            <a:off x="517196" y="2863526"/>
            <a:ext cx="4859476" cy="3322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bg1"/>
                </a:solidFill>
                <a:effectLst/>
                <a:latin typeface="Century Gothic" panose="020B0502020202020204" pitchFamily="34" charset="0"/>
              </a:rPr>
              <a:t>Used </a:t>
            </a:r>
            <a:r>
              <a:rPr lang="en-US" sz="2400" b="1" dirty="0">
                <a:solidFill>
                  <a:schemeClr val="bg1"/>
                </a:solidFill>
                <a:effectLst/>
                <a:latin typeface="Century Gothic" panose="020B0502020202020204" pitchFamily="34" charset="0"/>
              </a:rPr>
              <a:t>in conjunction with other debt instruments</a:t>
            </a:r>
            <a:r>
              <a:rPr lang="en-US" sz="2400" dirty="0">
                <a:solidFill>
                  <a:schemeClr val="bg1"/>
                </a:solidFill>
                <a:effectLst/>
                <a:latin typeface="Century Gothic" panose="020B0502020202020204" pitchFamily="34" charset="0"/>
              </a:rPr>
              <a:t>, financing equipment purchases helps to better manage a company’s balance sheet.</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4781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2" ma:contentTypeDescription="Create a new document." ma:contentTypeScope="" ma:versionID="a477622157614f6b102d635d7a94457d">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189244879651853ee77bac25fa322f62"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5074cb-a24d-42d9-b253-f37c4aba73e7">
      <Terms xmlns="http://schemas.microsoft.com/office/infopath/2007/PartnerControls"/>
    </lcf76f155ced4ddcb4097134ff3c332f>
    <TaxCatchAll xmlns="d3ab7be1-5101-443e-92f4-2d0f12ad1c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11FB4-CF59-4EC8-BBD1-427B0A644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7519EC-72DE-4CBE-953A-19FB954CDFE5}">
  <ds:schemaRefs>
    <ds:schemaRef ds:uri="http://schemas.microsoft.com/office/2006/metadata/properties"/>
    <ds:schemaRef ds:uri="http://schemas.microsoft.com/office/infopath/2007/PartnerControls"/>
    <ds:schemaRef ds:uri="c75074cb-a24d-42d9-b253-f37c4aba73e7"/>
    <ds:schemaRef ds:uri="d3ab7be1-5101-443e-92f4-2d0f12ad1c07"/>
  </ds:schemaRefs>
</ds:datastoreItem>
</file>

<file path=customXml/itemProps3.xml><?xml version="1.0" encoding="utf-8"?>
<ds:datastoreItem xmlns:ds="http://schemas.openxmlformats.org/officeDocument/2006/customXml" ds:itemID="{6D9CAD8A-D3BE-4605-965B-DB460FB814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2552</TotalTime>
  <Words>1808</Words>
  <Application>Microsoft Office PowerPoint</Application>
  <PresentationFormat>Widescreen</PresentationFormat>
  <Paragraphs>264</Paragraphs>
  <Slides>33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Arial</vt:lpstr>
      <vt:lpstr>Calibri</vt:lpstr>
      <vt:lpstr>Calibri Light</vt:lpstr>
      <vt:lpstr>Californian FB</vt:lpstr>
      <vt:lpstr>Century Gothic</vt:lpstr>
      <vt:lpstr>Source Sans Pro</vt:lpstr>
      <vt:lpstr>Times New Roman</vt:lpstr>
      <vt:lpstr>Wingdings</vt:lpstr>
      <vt:lpstr>Office Theme</vt:lpstr>
      <vt:lpstr>PowerPoint Presentation</vt:lpstr>
      <vt:lpstr>COMPANY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SYNDICATIONS – CAPITAL MARKETS</vt:lpstr>
      <vt:lpstr>CAREER PATHS IN  EQUIPMENT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LEASING &amp; FINANCE</dc:title>
  <dc:creator>Kacey Digruttolo</dc:creator>
  <cp:lastModifiedBy>Stephanie Fisher</cp:lastModifiedBy>
  <cp:revision>17</cp:revision>
  <dcterms:created xsi:type="dcterms:W3CDTF">2023-10-11T16:39:57Z</dcterms:created>
  <dcterms:modified xsi:type="dcterms:W3CDTF">2024-11-10T20:55:34Z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y fmtid="{D5CDD505-2E9C-101B-9397-08002B2CF9AE}" pid="3" name="MediaServiceImageTags">
    <vt:lpwstr/>
  </property>
</Properties>
</file>