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1"/>
  </p:notesMasterIdLst>
  <p:sldIdLst>
    <p:sldId id="393" r:id="rId3"/>
    <p:sldId id="257" r:id="rId4"/>
    <p:sldId id="330" r:id="rId5"/>
    <p:sldId id="377" r:id="rId6"/>
    <p:sldId id="384" r:id="rId7"/>
    <p:sldId id="391" r:id="rId8"/>
    <p:sldId id="392" r:id="rId9"/>
    <p:sldId id="389" r:id="rId10"/>
    <p:sldId id="376" r:id="rId11"/>
    <p:sldId id="331" r:id="rId12"/>
    <p:sldId id="347" r:id="rId13"/>
    <p:sldId id="380" r:id="rId14"/>
    <p:sldId id="372" r:id="rId15"/>
    <p:sldId id="371" r:id="rId16"/>
    <p:sldId id="339" r:id="rId17"/>
    <p:sldId id="367" r:id="rId18"/>
    <p:sldId id="373" r:id="rId19"/>
    <p:sldId id="341" r:id="rId2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168" userDrawn="1">
          <p15:clr>
            <a:srgbClr val="A4A3A4"/>
          </p15:clr>
        </p15:guide>
        <p15:guide id="3" orient="horz" pos="4224" userDrawn="1">
          <p15:clr>
            <a:srgbClr val="A4A3A4"/>
          </p15:clr>
        </p15:guide>
        <p15:guide id="4" pos="5400" userDrawn="1">
          <p15:clr>
            <a:srgbClr val="A4A3A4"/>
          </p15:clr>
        </p15:guide>
        <p15:guide id="5" pos="3144" userDrawn="1">
          <p15:clr>
            <a:srgbClr val="A4A3A4"/>
          </p15:clr>
        </p15:guide>
        <p15:guide id="6" pos="2496" userDrawn="1">
          <p15:clr>
            <a:srgbClr val="A4A3A4"/>
          </p15:clr>
        </p15:guide>
        <p15:guide id="7" orient="horz" pos="20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4FB4F6-1C2C-BB0C-2400-A7152D1172A5}" name="Mariah Coughlin" initials="MC" userId="S::mcoughlin@keybridgedc.com::4aff3581-509d-4eaa-8cea-da32dd9a3b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 id="3" name="Desmond Dahlberg" initials="DD" lastIdx="1" clrIdx="2">
    <p:extLst>
      <p:ext uri="{19B8F6BF-5375-455C-9EA6-DF929625EA0E}">
        <p15:presenceInfo xmlns:p15="http://schemas.microsoft.com/office/powerpoint/2012/main" userId="S::ddahlberg@keybridgedc.com::3413f205-2838-473a-a1b7-0e53c6e6f5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2A7E"/>
    <a:srgbClr val="EF6F00"/>
    <a:srgbClr val="E8E8E8"/>
    <a:srgbClr val="008000"/>
    <a:srgbClr val="D2CD00"/>
    <a:srgbClr val="003893"/>
    <a:srgbClr val="C41E3A"/>
    <a:srgbClr val="6EA5FF"/>
    <a:srgbClr val="F09C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298" autoAdjust="0"/>
  </p:normalViewPr>
  <p:slideViewPr>
    <p:cSldViewPr snapToGrid="0">
      <p:cViewPr varScale="1">
        <p:scale>
          <a:sx n="58" d="100"/>
          <a:sy n="58" d="100"/>
        </p:scale>
        <p:origin x="1504" y="36"/>
      </p:cViewPr>
      <p:guideLst>
        <p:guide orient="horz" pos="1464"/>
        <p:guide pos="168"/>
        <p:guide orient="horz" pos="4224"/>
        <p:guide pos="5400"/>
        <p:guide pos="3144"/>
        <p:guide pos="2496"/>
        <p:guide orient="horz" pos="206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272573654634569E-2"/>
          <c:y val="3.1456904478737231E-2"/>
          <c:w val="0.96764866000608052"/>
          <c:h val="0.90499677575500836"/>
        </c:manualLayout>
      </c:layout>
      <c:barChart>
        <c:barDir val="col"/>
        <c:grouping val="clustered"/>
        <c:varyColors val="0"/>
        <c:ser>
          <c:idx val="1"/>
          <c:order val="0"/>
          <c:spPr>
            <a:solidFill>
              <a:srgbClr val="102A7E"/>
            </a:solidFill>
          </c:spPr>
          <c:invertIfNegative val="0"/>
          <c:dPt>
            <c:idx val="5"/>
            <c:invertIfNegative val="0"/>
            <c:bubble3D val="0"/>
            <c:extLst>
              <c:ext xmlns:c16="http://schemas.microsoft.com/office/drawing/2014/chart" uri="{C3380CC4-5D6E-409C-BE32-E72D297353CC}">
                <c16:uniqueId val="{00000000-E477-4E3C-9642-D7D11617918E}"/>
              </c:ext>
            </c:extLst>
          </c:dPt>
          <c:dPt>
            <c:idx val="6"/>
            <c:invertIfNegative val="0"/>
            <c:bubble3D val="0"/>
            <c:extLst>
              <c:ext xmlns:c16="http://schemas.microsoft.com/office/drawing/2014/chart" uri="{C3380CC4-5D6E-409C-BE32-E72D297353CC}">
                <c16:uniqueId val="{00000001-E477-4E3C-9642-D7D11617918E}"/>
              </c:ext>
            </c:extLst>
          </c:dPt>
          <c:dPt>
            <c:idx val="8"/>
            <c:invertIfNegative val="0"/>
            <c:bubble3D val="0"/>
            <c:extLst>
              <c:ext xmlns:c16="http://schemas.microsoft.com/office/drawing/2014/chart" uri="{C3380CC4-5D6E-409C-BE32-E72D297353CC}">
                <c16:uniqueId val="{00000002-E477-4E3C-9642-D7D11617918E}"/>
              </c:ext>
            </c:extLst>
          </c:dPt>
          <c:dPt>
            <c:idx val="9"/>
            <c:invertIfNegative val="0"/>
            <c:bubble3D val="0"/>
            <c:extLst>
              <c:ext xmlns:c16="http://schemas.microsoft.com/office/drawing/2014/chart" uri="{C3380CC4-5D6E-409C-BE32-E72D297353CC}">
                <c16:uniqueId val="{00000001-36AE-43F7-819A-078C347A53FF}"/>
              </c:ext>
            </c:extLst>
          </c:dPt>
          <c:dPt>
            <c:idx val="10"/>
            <c:invertIfNegative val="0"/>
            <c:bubble3D val="0"/>
            <c:extLst>
              <c:ext xmlns:c16="http://schemas.microsoft.com/office/drawing/2014/chart" uri="{C3380CC4-5D6E-409C-BE32-E72D297353CC}">
                <c16:uniqueId val="{00000002-36AE-43F7-819A-078C347A53FF}"/>
              </c:ext>
            </c:extLst>
          </c:dPt>
          <c:dPt>
            <c:idx val="11"/>
            <c:invertIfNegative val="0"/>
            <c:bubble3D val="0"/>
            <c:extLst>
              <c:ext xmlns:c16="http://schemas.microsoft.com/office/drawing/2014/chart" uri="{C3380CC4-5D6E-409C-BE32-E72D297353CC}">
                <c16:uniqueId val="{00000005-E477-4E3C-9642-D7D11617918E}"/>
              </c:ext>
            </c:extLst>
          </c:dPt>
          <c:dPt>
            <c:idx val="12"/>
            <c:invertIfNegative val="0"/>
            <c:bubble3D val="0"/>
            <c:extLst>
              <c:ext xmlns:c16="http://schemas.microsoft.com/office/drawing/2014/chart" uri="{C3380CC4-5D6E-409C-BE32-E72D297353CC}">
                <c16:uniqueId val="{00000004-36AE-43F7-819A-078C347A53FF}"/>
              </c:ext>
            </c:extLst>
          </c:dPt>
          <c:dPt>
            <c:idx val="13"/>
            <c:invertIfNegative val="0"/>
            <c:bubble3D val="0"/>
            <c:extLst>
              <c:ext xmlns:c16="http://schemas.microsoft.com/office/drawing/2014/chart" uri="{C3380CC4-5D6E-409C-BE32-E72D297353CC}">
                <c16:uniqueId val="{00000006-89AF-49EF-8028-CFC69FB908A7}"/>
              </c:ext>
            </c:extLst>
          </c:dPt>
          <c:dPt>
            <c:idx val="14"/>
            <c:invertIfNegative val="0"/>
            <c:bubble3D val="0"/>
            <c:extLst>
              <c:ext xmlns:c16="http://schemas.microsoft.com/office/drawing/2014/chart" uri="{C3380CC4-5D6E-409C-BE32-E72D297353CC}">
                <c16:uniqueId val="{00000007-89AF-49EF-8028-CFC69FB908A7}"/>
              </c:ext>
            </c:extLst>
          </c:dPt>
          <c:dPt>
            <c:idx val="15"/>
            <c:invertIfNegative val="0"/>
            <c:bubble3D val="0"/>
            <c:extLst>
              <c:ext xmlns:c16="http://schemas.microsoft.com/office/drawing/2014/chart" uri="{C3380CC4-5D6E-409C-BE32-E72D297353CC}">
                <c16:uniqueId val="{00000011-1DD7-4D6F-A7E5-B8DCA61354E7}"/>
              </c:ext>
            </c:extLst>
          </c:dPt>
          <c:dPt>
            <c:idx val="16"/>
            <c:invertIfNegative val="0"/>
            <c:bubble3D val="0"/>
            <c:spPr>
              <a:solidFill>
                <a:srgbClr val="EF6F00"/>
              </a:solidFill>
            </c:spPr>
            <c:extLst>
              <c:ext xmlns:c16="http://schemas.microsoft.com/office/drawing/2014/chart" uri="{C3380CC4-5D6E-409C-BE32-E72D297353CC}">
                <c16:uniqueId val="{00000007-1DD7-4D6F-A7E5-B8DCA61354E7}"/>
              </c:ext>
            </c:extLst>
          </c:dPt>
          <c:dPt>
            <c:idx val="17"/>
            <c:invertIfNegative val="0"/>
            <c:bubble3D val="0"/>
            <c:spPr>
              <a:solidFill>
                <a:srgbClr val="EF6F00"/>
              </a:solidFill>
            </c:spPr>
            <c:extLst>
              <c:ext xmlns:c16="http://schemas.microsoft.com/office/drawing/2014/chart" uri="{C3380CC4-5D6E-409C-BE32-E72D297353CC}">
                <c16:uniqueId val="{00000004-0347-4A1D-9313-F17F17C1D45D}"/>
              </c:ext>
            </c:extLst>
          </c:dPt>
          <c:dPt>
            <c:idx val="18"/>
            <c:invertIfNegative val="0"/>
            <c:bubble3D val="0"/>
            <c:spPr>
              <a:solidFill>
                <a:srgbClr val="EF6F00"/>
              </a:solidFill>
            </c:spPr>
            <c:extLst>
              <c:ext xmlns:c16="http://schemas.microsoft.com/office/drawing/2014/chart" uri="{C3380CC4-5D6E-409C-BE32-E72D297353CC}">
                <c16:uniqueId val="{00000007-0347-4A1D-9313-F17F17C1D45D}"/>
              </c:ext>
            </c:extLst>
          </c:dPt>
          <c:dPt>
            <c:idx val="19"/>
            <c:invertIfNegative val="0"/>
            <c:bubble3D val="0"/>
            <c:spPr>
              <a:solidFill>
                <a:srgbClr val="EF6F00"/>
              </a:solidFill>
            </c:spPr>
            <c:extLst>
              <c:ext xmlns:c16="http://schemas.microsoft.com/office/drawing/2014/chart" uri="{C3380CC4-5D6E-409C-BE32-E72D297353CC}">
                <c16:uniqueId val="{00000008-0347-4A1D-9313-F17F17C1D45D}"/>
              </c:ext>
            </c:extLst>
          </c:dPt>
          <c:dPt>
            <c:idx val="20"/>
            <c:invertIfNegative val="0"/>
            <c:bubble3D val="0"/>
            <c:spPr>
              <a:solidFill>
                <a:srgbClr val="EF6F00"/>
              </a:solidFill>
            </c:spPr>
            <c:extLst>
              <c:ext xmlns:c16="http://schemas.microsoft.com/office/drawing/2014/chart" uri="{C3380CC4-5D6E-409C-BE32-E72D297353CC}">
                <c16:uniqueId val="{00000009-0347-4A1D-9313-F17F17C1D45D}"/>
              </c:ext>
            </c:extLst>
          </c:dPt>
          <c:dLbls>
            <c:dLbl>
              <c:idx val="9"/>
              <c:numFmt formatCode="0.0%" sourceLinked="0"/>
              <c:spPr>
                <a:noFill/>
                <a:ln>
                  <a:noFill/>
                </a:ln>
                <a:effectLst/>
              </c:spPr>
              <c:txPr>
                <a:bodyPr wrap="square" lIns="38100" tIns="19050" rIns="38100" bIns="19050" anchor="ctr">
                  <a:noAutofit/>
                </a:bodyPr>
                <a:lstStyle/>
                <a:p>
                  <a:pPr>
                    <a:defRPr sz="1000" b="1"/>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7409825406336183E-2"/>
                      <c:h val="4.8754653659990023E-2"/>
                    </c:manualLayout>
                  </c15:layout>
                </c:ext>
                <c:ext xmlns:c16="http://schemas.microsoft.com/office/drawing/2014/chart" uri="{C3380CC4-5D6E-409C-BE32-E72D297353CC}">
                  <c16:uniqueId val="{00000001-36AE-43F7-819A-078C347A53FF}"/>
                </c:ext>
              </c:extLst>
            </c:dLbl>
            <c:dLbl>
              <c:idx val="10"/>
              <c:layout>
                <c:manualLayout>
                  <c:x val="1.5003109305802588E-3"/>
                  <c:y val="9.58791107854185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AE-43F7-819A-078C347A53FF}"/>
                </c:ext>
              </c:extLst>
            </c:dLbl>
            <c:dLbl>
              <c:idx val="11"/>
              <c:layout>
                <c:manualLayout>
                  <c:x val="0"/>
                  <c:y val="6.3919407190278724E-3"/>
                </c:manualLayout>
              </c:layout>
              <c:numFmt formatCode="0.0%" sourceLinked="0"/>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477-4E3C-9642-D7D11617918E}"/>
                </c:ext>
              </c:extLst>
            </c:dLbl>
            <c:dLbl>
              <c:idx val="12"/>
              <c:layout>
                <c:manualLayout>
                  <c:x val="0"/>
                  <c:y val="6.3919407190279019E-3"/>
                </c:manualLayout>
              </c:layout>
              <c:numFmt formatCode="0.0%" sourceLinked="0"/>
              <c:spPr>
                <a:noFill/>
                <a:ln>
                  <a:noFill/>
                </a:ln>
                <a:effectLst/>
              </c:spPr>
              <c:txPr>
                <a:bodyPr wrap="square" lIns="38100" tIns="19050" rIns="38100" bIns="19050" anchor="ctr" anchorCtr="0">
                  <a:spAutoFit/>
                </a:bodyPr>
                <a:lstStyle/>
                <a:p>
                  <a:pPr algn="ctr" rtl="0">
                    <a:defRPr lang="en-US" sz="1000" b="1" i="0" u="none" strike="noStrike" kern="1200" baseline="0">
                      <a:solidFill>
                        <a:srgbClr val="0B1E59"/>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AE-43F7-819A-078C347A53FF}"/>
                </c:ext>
              </c:extLst>
            </c:dLbl>
            <c:dLbl>
              <c:idx val="13"/>
              <c:layout>
                <c:manualLayout>
                  <c:x val="0"/>
                  <c:y val="1.5979851797569753E-2"/>
                </c:manualLayout>
              </c:layout>
              <c:numFmt formatCode="0.0%" sourceLinked="0"/>
              <c:spPr>
                <a:solidFill>
                  <a:sysClr val="window" lastClr="FFFFFF"/>
                </a:solidFill>
                <a:ln>
                  <a:noFill/>
                </a:ln>
                <a:effectLst/>
              </c:spPr>
              <c:txPr>
                <a:bodyPr wrap="square" lIns="38100" tIns="19050" rIns="38100" bIns="19050" anchor="ctr" anchorCtr="0">
                  <a:spAutoFit/>
                </a:bodyPr>
                <a:lstStyle/>
                <a:p>
                  <a:pPr algn="ctr" rtl="0">
                    <a:defRPr lang="en-US" sz="1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AF-49EF-8028-CFC69FB908A7}"/>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AF-49EF-8028-CFC69FB908A7}"/>
                </c:ext>
              </c:extLst>
            </c:dLbl>
            <c:dLbl>
              <c:idx val="15"/>
              <c:delete val="1"/>
              <c:extLst>
                <c:ext xmlns:c15="http://schemas.microsoft.com/office/drawing/2012/chart" uri="{CE6537A1-D6FC-4f65-9D91-7224C49458BB}"/>
                <c:ext xmlns:c16="http://schemas.microsoft.com/office/drawing/2014/chart" uri="{C3380CC4-5D6E-409C-BE32-E72D297353CC}">
                  <c16:uniqueId val="{00000011-1DD7-4D6F-A7E5-B8DCA61354E7}"/>
                </c:ext>
              </c:extLst>
            </c:dLbl>
            <c:dLbl>
              <c:idx val="16"/>
              <c:layout>
                <c:manualLayout>
                  <c:x val="3.0006218611605177E-3"/>
                  <c:y val="6.3919407190278429E-3"/>
                </c:manualLayout>
              </c:layout>
              <c:numFmt formatCode="0.0%" sourceLinked="0"/>
              <c:spPr>
                <a:solidFill>
                  <a:srgbClr val="EBEBEB"/>
                </a:solid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D7-4D6F-A7E5-B8DCA61354E7}"/>
                </c:ext>
              </c:extLst>
            </c:dLbl>
            <c:dLbl>
              <c:idx val="17"/>
              <c:layout>
                <c:manualLayout>
                  <c:x val="-1.5003109305802588E-3"/>
                  <c:y val="0"/>
                </c:manualLayout>
              </c:layout>
              <c:numFmt formatCode="0.0%" sourceLinked="0"/>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47-4A1D-9313-F17F17C1D45D}"/>
                </c:ext>
              </c:extLst>
            </c:dLbl>
            <c:dLbl>
              <c:idx val="18"/>
              <c:numFmt formatCode="0.0%" sourceLinked="0"/>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0347-4A1D-9313-F17F17C1D45D}"/>
                </c:ext>
              </c:extLst>
            </c:dLbl>
            <c:dLbl>
              <c:idx val="19"/>
              <c:layout>
                <c:manualLayout>
                  <c:x val="0"/>
                  <c:y val="-1.5979851797569753E-2"/>
                </c:manualLayout>
              </c:layout>
              <c:numFmt formatCode="0.0%" sourceLinked="0"/>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7-4A1D-9313-F17F17C1D45D}"/>
                </c:ext>
              </c:extLst>
            </c:dLbl>
            <c:dLbl>
              <c:idx val="20"/>
              <c:layout>
                <c:manualLayout>
                  <c:x val="0"/>
                  <c:y val="-3.5155673954653514E-2"/>
                </c:manualLayout>
              </c:layout>
              <c:numFmt formatCode="0.0%" sourceLinked="0"/>
              <c:spPr>
                <a:noFill/>
                <a:ln>
                  <a:noFill/>
                </a:ln>
                <a:effectLst/>
              </c:spPr>
              <c:txPr>
                <a:bodyPr wrap="square" lIns="38100" tIns="19050" rIns="38100" bIns="19050" anchor="ctr">
                  <a:spAutoFit/>
                </a:bodyPr>
                <a:lstStyle/>
                <a:p>
                  <a:pPr>
                    <a:defRPr sz="1000" b="1">
                      <a:solidFill>
                        <a:srgbClr val="EF6F00"/>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47-4A1D-9313-F17F17C1D45D}"/>
                </c:ext>
              </c:extLst>
            </c:dLbl>
            <c:numFmt formatCode="0.0%" sourceLinked="0"/>
            <c:spPr>
              <a:noFill/>
              <a:ln>
                <a:noFill/>
              </a:ln>
              <a:effectLst/>
            </c:spPr>
            <c:txPr>
              <a:bodyPr wrap="square" lIns="38100" tIns="19050" rIns="38100" bIns="19050" anchor="ctr">
                <a:spAutoFit/>
              </a:bodyPr>
              <a:lstStyle/>
              <a:p>
                <a:pPr>
                  <a:defRPr sz="1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Sheet1!$A$24:$A$44</c:f>
              <c:strCache>
                <c:ptCount val="21"/>
                <c:pt idx="0">
                  <c:v>2020.Q4</c:v>
                </c:pt>
                <c:pt idx="1">
                  <c:v>2021.Q1</c:v>
                </c:pt>
                <c:pt idx="2">
                  <c:v>2021.Q2</c:v>
                </c:pt>
                <c:pt idx="3">
                  <c:v>2021.Q3</c:v>
                </c:pt>
                <c:pt idx="4">
                  <c:v>2021.Q4</c:v>
                </c:pt>
                <c:pt idx="5">
                  <c:v>2022.Q1</c:v>
                </c:pt>
                <c:pt idx="6">
                  <c:v>2022.Q2</c:v>
                </c:pt>
                <c:pt idx="7">
                  <c:v>2022.Q3</c:v>
                </c:pt>
                <c:pt idx="8">
                  <c:v>2022.Q4</c:v>
                </c:pt>
                <c:pt idx="9">
                  <c:v>2023.Q1</c:v>
                </c:pt>
                <c:pt idx="10">
                  <c:v>2023.Q2</c:v>
                </c:pt>
                <c:pt idx="11">
                  <c:v>2023.Q3</c:v>
                </c:pt>
                <c:pt idx="12">
                  <c:v>2023.Q4</c:v>
                </c:pt>
                <c:pt idx="13">
                  <c:v>2024.Q1</c:v>
                </c:pt>
                <c:pt idx="14">
                  <c:v>2024.Q2</c:v>
                </c:pt>
                <c:pt idx="15">
                  <c:v>2024.Q3</c:v>
                </c:pt>
                <c:pt idx="16">
                  <c:v>2024.Q4</c:v>
                </c:pt>
                <c:pt idx="17">
                  <c:v>2025.Q1</c:v>
                </c:pt>
                <c:pt idx="18">
                  <c:v>2025.Q2</c:v>
                </c:pt>
                <c:pt idx="19">
                  <c:v>2025.Q3</c:v>
                </c:pt>
                <c:pt idx="20">
                  <c:v>2025.Q4</c:v>
                </c:pt>
              </c:strCache>
            </c:strRef>
          </c:cat>
          <c:val>
            <c:numRef>
              <c:f>Sheet1!$B$24:$B$44</c:f>
              <c:numCache>
                <c:formatCode>0.00%</c:formatCode>
                <c:ptCount val="21"/>
                <c:pt idx="0">
                  <c:v>4.410011725037144E-2</c:v>
                </c:pt>
                <c:pt idx="1">
                  <c:v>5.6360946652715072E-2</c:v>
                </c:pt>
                <c:pt idx="2">
                  <c:v>6.4296361160084636E-2</c:v>
                </c:pt>
                <c:pt idx="3">
                  <c:v>3.4552873681969354E-2</c:v>
                </c:pt>
                <c:pt idx="4">
                  <c:v>7.4100742425764698E-2</c:v>
                </c:pt>
                <c:pt idx="5">
                  <c:v>-1.0258477236049557E-2</c:v>
                </c:pt>
                <c:pt idx="6">
                  <c:v>2.8101342089759118E-3</c:v>
                </c:pt>
                <c:pt idx="7">
                  <c:v>2.7201476061436525E-2</c:v>
                </c:pt>
                <c:pt idx="8">
                  <c:v>3.3526570360387531E-2</c:v>
                </c:pt>
                <c:pt idx="9">
                  <c:v>2.7970434530410593E-2</c:v>
                </c:pt>
                <c:pt idx="10">
                  <c:v>2.450090165191332E-2</c:v>
                </c:pt>
                <c:pt idx="11">
                  <c:v>4.3999999999999997E-2</c:v>
                </c:pt>
                <c:pt idx="12">
                  <c:v>3.2000000000000001E-2</c:v>
                </c:pt>
                <c:pt idx="13">
                  <c:v>1.6E-2</c:v>
                </c:pt>
                <c:pt idx="14">
                  <c:v>0.03</c:v>
                </c:pt>
                <c:pt idx="15">
                  <c:v>2.8000000000000001E-2</c:v>
                </c:pt>
                <c:pt idx="16">
                  <c:v>2.8000000000000001E-2</c:v>
                </c:pt>
                <c:pt idx="17" formatCode="0.0%">
                  <c:v>2.9000000000000001E-2</c:v>
                </c:pt>
                <c:pt idx="18" formatCode="0.0%">
                  <c:v>2.5999999999999999E-2</c:v>
                </c:pt>
                <c:pt idx="19" formatCode="0.0%">
                  <c:v>2.1999999999999999E-2</c:v>
                </c:pt>
                <c:pt idx="20" formatCode="0.0%">
                  <c:v>1.7999999999999999E-2</c:v>
                </c:pt>
              </c:numCache>
            </c:numRef>
          </c:val>
          <c:extLst>
            <c:ext xmlns:c16="http://schemas.microsoft.com/office/drawing/2014/chart" uri="{C3380CC4-5D6E-409C-BE32-E72D297353CC}">
              <c16:uniqueId val="{0000000A-0347-4A1D-9313-F17F17C1D45D}"/>
            </c:ext>
          </c:extLst>
        </c:ser>
        <c:dLbls>
          <c:dLblPos val="outEnd"/>
          <c:showLegendKey val="0"/>
          <c:showVal val="1"/>
          <c:showCatName val="0"/>
          <c:showSerName val="0"/>
          <c:showPercent val="0"/>
          <c:showBubbleSize val="0"/>
        </c:dLbls>
        <c:gapWidth val="125"/>
        <c:axId val="218023040"/>
        <c:axId val="218024576"/>
      </c:barChart>
      <c:catAx>
        <c:axId val="218023040"/>
        <c:scaling>
          <c:orientation val="minMax"/>
        </c:scaling>
        <c:delete val="0"/>
        <c:axPos val="b"/>
        <c:numFmt formatCode="General" sourceLinked="1"/>
        <c:majorTickMark val="none"/>
        <c:minorTickMark val="none"/>
        <c:tickLblPos val="low"/>
        <c:spPr>
          <a:ln w="9525">
            <a:solidFill>
              <a:sysClr val="window" lastClr="FFFFFF">
                <a:lumMod val="75000"/>
              </a:sysClr>
            </a:solidFill>
          </a:ln>
        </c:spPr>
        <c:txPr>
          <a:bodyPr/>
          <a:lstStyle/>
          <a:p>
            <a:pPr algn="ctr">
              <a:defRPr lang="en-US" sz="1000" b="0" i="0" u="none" strike="noStrike" kern="1200" baseline="0">
                <a:solidFill>
                  <a:schemeClr val="tx2">
                    <a:lumMod val="25000"/>
                  </a:schemeClr>
                </a:solidFill>
                <a:latin typeface="+mn-lt"/>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0.1"/>
          <c:min val="-0.1"/>
        </c:scaling>
        <c:delete val="0"/>
        <c:axPos val="l"/>
        <c:majorGridlines>
          <c:spPr>
            <a:ln w="12700">
              <a:solidFill>
                <a:sysClr val="window" lastClr="FFFFFF">
                  <a:lumMod val="75000"/>
                </a:sysClr>
              </a:solidFill>
              <a:prstDash val="sysDot"/>
            </a:ln>
          </c:spPr>
        </c:majorGridlines>
        <c:numFmt formatCode="0%" sourceLinked="0"/>
        <c:majorTickMark val="none"/>
        <c:minorTickMark val="none"/>
        <c:tickLblPos val="nextTo"/>
        <c:spPr>
          <a:ln>
            <a:noFill/>
          </a:ln>
        </c:spPr>
        <c:txPr>
          <a:bodyPr/>
          <a:lstStyle/>
          <a:p>
            <a:pPr algn="ctr">
              <a:defRPr lang="en-US" sz="1000" b="0" i="0" u="none" strike="noStrike" kern="1200" baseline="0">
                <a:solidFill>
                  <a:schemeClr val="tx2">
                    <a:lumMod val="25000"/>
                  </a:schemeClr>
                </a:solidFill>
                <a:latin typeface="Century Gothic" panose="020B0502020202020204" pitchFamily="34" charset="0"/>
                <a:ea typeface="+mn-ea"/>
                <a:cs typeface="Calibri" pitchFamily="34" charset="0"/>
              </a:defRPr>
            </a:pPr>
            <a:endParaRPr lang="en-US"/>
          </a:p>
        </c:txPr>
        <c:crossAx val="218023040"/>
        <c:crosses val="autoZero"/>
        <c:crossBetween val="between"/>
        <c:majorUnit val="5.000000000000001E-2"/>
      </c:valAx>
      <c:spPr>
        <a:ln>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267254185575073E-2"/>
          <c:y val="1.8112507863429529E-2"/>
          <c:w val="0.94283774933161302"/>
          <c:h val="0.93330277900333936"/>
        </c:manualLayout>
      </c:layout>
      <c:lineChart>
        <c:grouping val="standard"/>
        <c:varyColors val="0"/>
        <c:ser>
          <c:idx val="0"/>
          <c:order val="0"/>
          <c:spPr>
            <a:ln w="31750">
              <a:solidFill>
                <a:srgbClr val="102A7E"/>
              </a:solidFill>
            </a:ln>
          </c:spPr>
          <c:marker>
            <c:symbol val="none"/>
          </c:marker>
          <c:dPt>
            <c:idx val="70"/>
            <c:bubble3D val="0"/>
            <c:extLst>
              <c:ext xmlns:c16="http://schemas.microsoft.com/office/drawing/2014/chart" uri="{C3380CC4-5D6E-409C-BE32-E72D297353CC}">
                <c16:uniqueId val="{00000000-E4AF-4202-9CA0-3987DAD6EFB1}"/>
              </c:ext>
            </c:extLst>
          </c:dPt>
          <c:dPt>
            <c:idx val="73"/>
            <c:bubble3D val="0"/>
            <c:extLst>
              <c:ext xmlns:c16="http://schemas.microsoft.com/office/drawing/2014/chart" uri="{C3380CC4-5D6E-409C-BE32-E72D297353CC}">
                <c16:uniqueId val="{00000001-E4AF-4202-9CA0-3987DAD6EFB1}"/>
              </c:ext>
            </c:extLst>
          </c:dPt>
          <c:dPt>
            <c:idx val="76"/>
            <c:bubble3D val="0"/>
            <c:extLst>
              <c:ext xmlns:c16="http://schemas.microsoft.com/office/drawing/2014/chart" uri="{C3380CC4-5D6E-409C-BE32-E72D297353CC}">
                <c16:uniqueId val="{00000002-E4AF-4202-9CA0-3987DAD6EFB1}"/>
              </c:ext>
            </c:extLst>
          </c:dPt>
          <c:dPt>
            <c:idx val="79"/>
            <c:bubble3D val="0"/>
            <c:extLst>
              <c:ext xmlns:c16="http://schemas.microsoft.com/office/drawing/2014/chart" uri="{C3380CC4-5D6E-409C-BE32-E72D297353CC}">
                <c16:uniqueId val="{00000003-E4AF-4202-9CA0-3987DAD6EFB1}"/>
              </c:ext>
            </c:extLst>
          </c:dPt>
          <c:dPt>
            <c:idx val="82"/>
            <c:bubble3D val="0"/>
            <c:extLst>
              <c:ext xmlns:c16="http://schemas.microsoft.com/office/drawing/2014/chart" uri="{C3380CC4-5D6E-409C-BE32-E72D297353CC}">
                <c16:uniqueId val="{00000004-E4AF-4202-9CA0-3987DAD6EFB1}"/>
              </c:ext>
            </c:extLst>
          </c:dPt>
          <c:dPt>
            <c:idx val="84"/>
            <c:bubble3D val="0"/>
            <c:extLst>
              <c:ext xmlns:c16="http://schemas.microsoft.com/office/drawing/2014/chart" uri="{C3380CC4-5D6E-409C-BE32-E72D297353CC}">
                <c16:uniqueId val="{00000005-E4AF-4202-9CA0-3987DAD6EFB1}"/>
              </c:ext>
            </c:extLst>
          </c:dPt>
          <c:dPt>
            <c:idx val="88"/>
            <c:bubble3D val="0"/>
            <c:extLst>
              <c:ext xmlns:c16="http://schemas.microsoft.com/office/drawing/2014/chart" uri="{C3380CC4-5D6E-409C-BE32-E72D297353CC}">
                <c16:uniqueId val="{00000006-E4AF-4202-9CA0-3987DAD6EFB1}"/>
              </c:ext>
            </c:extLst>
          </c:dPt>
          <c:dPt>
            <c:idx val="91"/>
            <c:bubble3D val="0"/>
            <c:extLst>
              <c:ext xmlns:c16="http://schemas.microsoft.com/office/drawing/2014/chart" uri="{C3380CC4-5D6E-409C-BE32-E72D297353CC}">
                <c16:uniqueId val="{00000007-E4AF-4202-9CA0-3987DAD6EFB1}"/>
              </c:ext>
            </c:extLst>
          </c:dPt>
          <c:dPt>
            <c:idx val="94"/>
            <c:bubble3D val="0"/>
            <c:extLst>
              <c:ext xmlns:c16="http://schemas.microsoft.com/office/drawing/2014/chart" uri="{C3380CC4-5D6E-409C-BE32-E72D297353CC}">
                <c16:uniqueId val="{00000008-E4AF-4202-9CA0-3987DAD6EFB1}"/>
              </c:ext>
            </c:extLst>
          </c:dPt>
          <c:dPt>
            <c:idx val="96"/>
            <c:bubble3D val="0"/>
            <c:extLst>
              <c:ext xmlns:c16="http://schemas.microsoft.com/office/drawing/2014/chart" uri="{C3380CC4-5D6E-409C-BE32-E72D297353CC}">
                <c16:uniqueId val="{00000009-E4AF-4202-9CA0-3987DAD6EFB1}"/>
              </c:ext>
            </c:extLst>
          </c:dPt>
          <c:dPt>
            <c:idx val="100"/>
            <c:bubble3D val="0"/>
            <c:extLst>
              <c:ext xmlns:c16="http://schemas.microsoft.com/office/drawing/2014/chart" uri="{C3380CC4-5D6E-409C-BE32-E72D297353CC}">
                <c16:uniqueId val="{0000000A-E4AF-4202-9CA0-3987DAD6EFB1}"/>
              </c:ext>
            </c:extLst>
          </c:dPt>
          <c:dPt>
            <c:idx val="103"/>
            <c:bubble3D val="0"/>
            <c:extLst>
              <c:ext xmlns:c16="http://schemas.microsoft.com/office/drawing/2014/chart" uri="{C3380CC4-5D6E-409C-BE32-E72D297353CC}">
                <c16:uniqueId val="{0000000B-E4AF-4202-9CA0-3987DAD6EFB1}"/>
              </c:ext>
            </c:extLst>
          </c:dPt>
          <c:dPt>
            <c:idx val="104"/>
            <c:bubble3D val="0"/>
            <c:extLst>
              <c:ext xmlns:c16="http://schemas.microsoft.com/office/drawing/2014/chart" uri="{C3380CC4-5D6E-409C-BE32-E72D297353CC}">
                <c16:uniqueId val="{0000000B-77C8-4272-83A2-AC16583B12A8}"/>
              </c:ext>
            </c:extLst>
          </c:dPt>
          <c:dPt>
            <c:idx val="106"/>
            <c:bubble3D val="0"/>
            <c:extLst>
              <c:ext xmlns:c16="http://schemas.microsoft.com/office/drawing/2014/chart" uri="{C3380CC4-5D6E-409C-BE32-E72D297353CC}">
                <c16:uniqueId val="{0000000D-E4AF-4202-9CA0-3987DAD6EFB1}"/>
              </c:ext>
            </c:extLst>
          </c:dPt>
          <c:dPt>
            <c:idx val="107"/>
            <c:bubble3D val="0"/>
            <c:extLst>
              <c:ext xmlns:c16="http://schemas.microsoft.com/office/drawing/2014/chart" uri="{C3380CC4-5D6E-409C-BE32-E72D297353CC}">
                <c16:uniqueId val="{0000000D-77C8-4272-83A2-AC16583B12A8}"/>
              </c:ext>
            </c:extLst>
          </c:dPt>
          <c:dPt>
            <c:idx val="108"/>
            <c:bubble3D val="0"/>
            <c:extLst>
              <c:ext xmlns:c16="http://schemas.microsoft.com/office/drawing/2014/chart" uri="{C3380CC4-5D6E-409C-BE32-E72D297353CC}">
                <c16:uniqueId val="{00000008-348E-4756-94FD-3388DDAA6064}"/>
              </c:ext>
            </c:extLst>
          </c:dPt>
          <c:dPt>
            <c:idx val="110"/>
            <c:bubble3D val="0"/>
            <c:extLst>
              <c:ext xmlns:c16="http://schemas.microsoft.com/office/drawing/2014/chart" uri="{C3380CC4-5D6E-409C-BE32-E72D297353CC}">
                <c16:uniqueId val="{00000010-E4AF-4202-9CA0-3987DAD6EFB1}"/>
              </c:ext>
            </c:extLst>
          </c:dPt>
          <c:dPt>
            <c:idx val="112"/>
            <c:bubble3D val="0"/>
            <c:extLst>
              <c:ext xmlns:c16="http://schemas.microsoft.com/office/drawing/2014/chart" uri="{C3380CC4-5D6E-409C-BE32-E72D297353CC}">
                <c16:uniqueId val="{00000011-E4AF-4202-9CA0-3987DAD6EFB1}"/>
              </c:ext>
            </c:extLst>
          </c:dPt>
          <c:dPt>
            <c:idx val="113"/>
            <c:bubble3D val="0"/>
            <c:extLst>
              <c:ext xmlns:c16="http://schemas.microsoft.com/office/drawing/2014/chart" uri="{C3380CC4-5D6E-409C-BE32-E72D297353CC}">
                <c16:uniqueId val="{0000000F-ACF4-40E0-8415-8577B5F20A92}"/>
              </c:ext>
            </c:extLst>
          </c:dPt>
          <c:dPt>
            <c:idx val="117"/>
            <c:bubble3D val="0"/>
            <c:extLst>
              <c:ext xmlns:c16="http://schemas.microsoft.com/office/drawing/2014/chart" uri="{C3380CC4-5D6E-409C-BE32-E72D297353CC}">
                <c16:uniqueId val="{00000013-E4AF-4202-9CA0-3987DAD6EFB1}"/>
              </c:ext>
            </c:extLst>
          </c:dPt>
          <c:dPt>
            <c:idx val="120"/>
            <c:bubble3D val="0"/>
            <c:extLst>
              <c:ext xmlns:c16="http://schemas.microsoft.com/office/drawing/2014/chart" uri="{C3380CC4-5D6E-409C-BE32-E72D297353CC}">
                <c16:uniqueId val="{00000014-E4AF-4202-9CA0-3987DAD6EFB1}"/>
              </c:ext>
            </c:extLst>
          </c:dPt>
          <c:dPt>
            <c:idx val="127"/>
            <c:bubble3D val="0"/>
            <c:extLst>
              <c:ext xmlns:c16="http://schemas.microsoft.com/office/drawing/2014/chart" uri="{C3380CC4-5D6E-409C-BE32-E72D297353CC}">
                <c16:uniqueId val="{00000015-E4AF-4202-9CA0-3987DAD6EFB1}"/>
              </c:ext>
            </c:extLst>
          </c:dPt>
          <c:dPt>
            <c:idx val="130"/>
            <c:bubble3D val="0"/>
            <c:extLst>
              <c:ext xmlns:c16="http://schemas.microsoft.com/office/drawing/2014/chart" uri="{C3380CC4-5D6E-409C-BE32-E72D297353CC}">
                <c16:uniqueId val="{00000016-E4AF-4202-9CA0-3987DAD6EFB1}"/>
              </c:ext>
            </c:extLst>
          </c:dPt>
          <c:dPt>
            <c:idx val="139"/>
            <c:bubble3D val="0"/>
            <c:extLst>
              <c:ext xmlns:c16="http://schemas.microsoft.com/office/drawing/2014/chart" uri="{C3380CC4-5D6E-409C-BE32-E72D297353CC}">
                <c16:uniqueId val="{00000017-E4AF-4202-9CA0-3987DAD6EFB1}"/>
              </c:ext>
            </c:extLst>
          </c:dPt>
          <c:dPt>
            <c:idx val="143"/>
            <c:bubble3D val="0"/>
            <c:extLst>
              <c:ext xmlns:c16="http://schemas.microsoft.com/office/drawing/2014/chart" uri="{C3380CC4-5D6E-409C-BE32-E72D297353CC}">
                <c16:uniqueId val="{00000018-E4AF-4202-9CA0-3987DAD6EFB1}"/>
              </c:ext>
            </c:extLst>
          </c:dPt>
          <c:dPt>
            <c:idx val="144"/>
            <c:bubble3D val="0"/>
            <c:extLst>
              <c:ext xmlns:c16="http://schemas.microsoft.com/office/drawing/2014/chart" uri="{C3380CC4-5D6E-409C-BE32-E72D297353CC}">
                <c16:uniqueId val="{00000017-ACF4-40E0-8415-8577B5F20A92}"/>
              </c:ext>
            </c:extLst>
          </c:dPt>
          <c:dPt>
            <c:idx val="148"/>
            <c:bubble3D val="0"/>
            <c:extLst>
              <c:ext xmlns:c16="http://schemas.microsoft.com/office/drawing/2014/chart" uri="{C3380CC4-5D6E-409C-BE32-E72D297353CC}">
                <c16:uniqueId val="{0000001A-E4AF-4202-9CA0-3987DAD6EFB1}"/>
              </c:ext>
            </c:extLst>
          </c:dPt>
          <c:dPt>
            <c:idx val="151"/>
            <c:bubble3D val="0"/>
            <c:extLst>
              <c:ext xmlns:c16="http://schemas.microsoft.com/office/drawing/2014/chart" uri="{C3380CC4-5D6E-409C-BE32-E72D297353CC}">
                <c16:uniqueId val="{0000001B-E4AF-4202-9CA0-3987DAD6EFB1}"/>
              </c:ext>
            </c:extLst>
          </c:dPt>
          <c:dPt>
            <c:idx val="155"/>
            <c:bubble3D val="0"/>
            <c:extLst>
              <c:ext xmlns:c16="http://schemas.microsoft.com/office/drawing/2014/chart" uri="{C3380CC4-5D6E-409C-BE32-E72D297353CC}">
                <c16:uniqueId val="{0000001C-E4AF-4202-9CA0-3987DAD6EFB1}"/>
              </c:ext>
            </c:extLst>
          </c:dPt>
          <c:dPt>
            <c:idx val="157"/>
            <c:bubble3D val="0"/>
            <c:extLst>
              <c:ext xmlns:c16="http://schemas.microsoft.com/office/drawing/2014/chart" uri="{C3380CC4-5D6E-409C-BE32-E72D297353CC}">
                <c16:uniqueId val="{0000001D-E4AF-4202-9CA0-3987DAD6EFB1}"/>
              </c:ext>
            </c:extLst>
          </c:dPt>
          <c:dPt>
            <c:idx val="164"/>
            <c:marker>
              <c:symbol val="circle"/>
              <c:size val="5"/>
            </c:marker>
            <c:bubble3D val="0"/>
            <c:extLst>
              <c:ext xmlns:c16="http://schemas.microsoft.com/office/drawing/2014/chart" uri="{C3380CC4-5D6E-409C-BE32-E72D297353CC}">
                <c16:uniqueId val="{0000001E-E4AF-4202-9CA0-3987DAD6EFB1}"/>
              </c:ext>
            </c:extLst>
          </c:dPt>
          <c:dPt>
            <c:idx val="165"/>
            <c:bubble3D val="0"/>
            <c:extLst>
              <c:ext xmlns:c16="http://schemas.microsoft.com/office/drawing/2014/chart" uri="{C3380CC4-5D6E-409C-BE32-E72D297353CC}">
                <c16:uniqueId val="{0000001E-77C8-4272-83A2-AC16583B12A8}"/>
              </c:ext>
            </c:extLst>
          </c:dPt>
          <c:dPt>
            <c:idx val="167"/>
            <c:bubble3D val="0"/>
            <c:extLst>
              <c:ext xmlns:c16="http://schemas.microsoft.com/office/drawing/2014/chart" uri="{C3380CC4-5D6E-409C-BE32-E72D297353CC}">
                <c16:uniqueId val="{00000020-E4AF-4202-9CA0-3987DAD6EFB1}"/>
              </c:ext>
            </c:extLst>
          </c:dPt>
          <c:cat>
            <c:numRef>
              <c:f>Sheet1!$A$20:$A$188</c:f>
              <c:numCache>
                <c:formatCode>m/d/yyyy</c:formatCode>
                <c:ptCount val="169"/>
                <c:pt idx="0">
                  <c:v>40483</c:v>
                </c:pt>
                <c:pt idx="1">
                  <c:v>40513</c:v>
                </c:pt>
                <c:pt idx="2">
                  <c:v>40544</c:v>
                </c:pt>
                <c:pt idx="3">
                  <c:v>40575</c:v>
                </c:pt>
                <c:pt idx="4">
                  <c:v>40603</c:v>
                </c:pt>
                <c:pt idx="5">
                  <c:v>40634</c:v>
                </c:pt>
                <c:pt idx="6">
                  <c:v>40664</c:v>
                </c:pt>
                <c:pt idx="7">
                  <c:v>40695</c:v>
                </c:pt>
                <c:pt idx="8">
                  <c:v>40725</c:v>
                </c:pt>
                <c:pt idx="9">
                  <c:v>40756</c:v>
                </c:pt>
                <c:pt idx="10">
                  <c:v>40787</c:v>
                </c:pt>
                <c:pt idx="11">
                  <c:v>40817</c:v>
                </c:pt>
                <c:pt idx="12">
                  <c:v>40848</c:v>
                </c:pt>
                <c:pt idx="13">
                  <c:v>40878</c:v>
                </c:pt>
                <c:pt idx="14">
                  <c:v>40909</c:v>
                </c:pt>
                <c:pt idx="15">
                  <c:v>40940</c:v>
                </c:pt>
                <c:pt idx="16">
                  <c:v>40969</c:v>
                </c:pt>
                <c:pt idx="17">
                  <c:v>41000</c:v>
                </c:pt>
                <c:pt idx="18">
                  <c:v>41030</c:v>
                </c:pt>
                <c:pt idx="19">
                  <c:v>41061</c:v>
                </c:pt>
                <c:pt idx="20">
                  <c:v>41091</c:v>
                </c:pt>
                <c:pt idx="21">
                  <c:v>41122</c:v>
                </c:pt>
                <c:pt idx="22">
                  <c:v>41153</c:v>
                </c:pt>
                <c:pt idx="23">
                  <c:v>41183</c:v>
                </c:pt>
                <c:pt idx="24">
                  <c:v>41214</c:v>
                </c:pt>
                <c:pt idx="25">
                  <c:v>41244</c:v>
                </c:pt>
                <c:pt idx="26">
                  <c:v>41275</c:v>
                </c:pt>
                <c:pt idx="27">
                  <c:v>41306</c:v>
                </c:pt>
                <c:pt idx="28">
                  <c:v>41334</c:v>
                </c:pt>
                <c:pt idx="29">
                  <c:v>41365</c:v>
                </c:pt>
                <c:pt idx="30">
                  <c:v>41395</c:v>
                </c:pt>
                <c:pt idx="31">
                  <c:v>41426</c:v>
                </c:pt>
                <c:pt idx="32">
                  <c:v>41456</c:v>
                </c:pt>
                <c:pt idx="33">
                  <c:v>41487</c:v>
                </c:pt>
                <c:pt idx="34">
                  <c:v>41518</c:v>
                </c:pt>
                <c:pt idx="35">
                  <c:v>41548</c:v>
                </c:pt>
                <c:pt idx="36">
                  <c:v>41579</c:v>
                </c:pt>
                <c:pt idx="37">
                  <c:v>41609</c:v>
                </c:pt>
                <c:pt idx="38">
                  <c:v>41640</c:v>
                </c:pt>
                <c:pt idx="39">
                  <c:v>41671</c:v>
                </c:pt>
                <c:pt idx="40">
                  <c:v>41699</c:v>
                </c:pt>
                <c:pt idx="41">
                  <c:v>41730</c:v>
                </c:pt>
                <c:pt idx="42">
                  <c:v>41760</c:v>
                </c:pt>
                <c:pt idx="43">
                  <c:v>41791</c:v>
                </c:pt>
                <c:pt idx="44">
                  <c:v>41821</c:v>
                </c:pt>
                <c:pt idx="45">
                  <c:v>41852</c:v>
                </c:pt>
                <c:pt idx="46">
                  <c:v>41883</c:v>
                </c:pt>
                <c:pt idx="47">
                  <c:v>41913</c:v>
                </c:pt>
                <c:pt idx="48">
                  <c:v>41944</c:v>
                </c:pt>
                <c:pt idx="49">
                  <c:v>41974</c:v>
                </c:pt>
                <c:pt idx="50">
                  <c:v>42005</c:v>
                </c:pt>
                <c:pt idx="51">
                  <c:v>42036</c:v>
                </c:pt>
                <c:pt idx="52">
                  <c:v>42064</c:v>
                </c:pt>
                <c:pt idx="53">
                  <c:v>42095</c:v>
                </c:pt>
                <c:pt idx="54">
                  <c:v>42125</c:v>
                </c:pt>
                <c:pt idx="55">
                  <c:v>42156</c:v>
                </c:pt>
                <c:pt idx="56">
                  <c:v>42186</c:v>
                </c:pt>
                <c:pt idx="57">
                  <c:v>42217</c:v>
                </c:pt>
                <c:pt idx="58">
                  <c:v>42248</c:v>
                </c:pt>
                <c:pt idx="59">
                  <c:v>42278</c:v>
                </c:pt>
                <c:pt idx="60">
                  <c:v>42309</c:v>
                </c:pt>
                <c:pt idx="61">
                  <c:v>42339</c:v>
                </c:pt>
                <c:pt idx="62">
                  <c:v>42370</c:v>
                </c:pt>
                <c:pt idx="63">
                  <c:v>42401</c:v>
                </c:pt>
                <c:pt idx="64">
                  <c:v>42430</c:v>
                </c:pt>
                <c:pt idx="65">
                  <c:v>42461</c:v>
                </c:pt>
                <c:pt idx="66">
                  <c:v>42491</c:v>
                </c:pt>
                <c:pt idx="67">
                  <c:v>42522</c:v>
                </c:pt>
                <c:pt idx="68">
                  <c:v>42552</c:v>
                </c:pt>
                <c:pt idx="69">
                  <c:v>42583</c:v>
                </c:pt>
                <c:pt idx="70">
                  <c:v>42614</c:v>
                </c:pt>
                <c:pt idx="71">
                  <c:v>42644</c:v>
                </c:pt>
                <c:pt idx="72">
                  <c:v>42675</c:v>
                </c:pt>
                <c:pt idx="73">
                  <c:v>42705</c:v>
                </c:pt>
                <c:pt idx="74">
                  <c:v>42736</c:v>
                </c:pt>
                <c:pt idx="75">
                  <c:v>42767</c:v>
                </c:pt>
                <c:pt idx="76">
                  <c:v>42795</c:v>
                </c:pt>
                <c:pt idx="77">
                  <c:v>42826</c:v>
                </c:pt>
                <c:pt idx="78">
                  <c:v>42856</c:v>
                </c:pt>
                <c:pt idx="79">
                  <c:v>42887</c:v>
                </c:pt>
                <c:pt idx="80">
                  <c:v>42917</c:v>
                </c:pt>
                <c:pt idx="81">
                  <c:v>42948</c:v>
                </c:pt>
                <c:pt idx="82">
                  <c:v>42979</c:v>
                </c:pt>
                <c:pt idx="83">
                  <c:v>43009</c:v>
                </c:pt>
                <c:pt idx="84">
                  <c:v>43040</c:v>
                </c:pt>
                <c:pt idx="85">
                  <c:v>43070</c:v>
                </c:pt>
                <c:pt idx="86">
                  <c:v>43101</c:v>
                </c:pt>
                <c:pt idx="87">
                  <c:v>43132</c:v>
                </c:pt>
                <c:pt idx="88">
                  <c:v>43160</c:v>
                </c:pt>
                <c:pt idx="89">
                  <c:v>43191</c:v>
                </c:pt>
                <c:pt idx="90">
                  <c:v>43221</c:v>
                </c:pt>
                <c:pt idx="91">
                  <c:v>43252</c:v>
                </c:pt>
                <c:pt idx="92">
                  <c:v>43282</c:v>
                </c:pt>
                <c:pt idx="93">
                  <c:v>43313</c:v>
                </c:pt>
                <c:pt idx="94">
                  <c:v>43344</c:v>
                </c:pt>
                <c:pt idx="95">
                  <c:v>43374</c:v>
                </c:pt>
                <c:pt idx="96">
                  <c:v>43405</c:v>
                </c:pt>
                <c:pt idx="97">
                  <c:v>43435</c:v>
                </c:pt>
                <c:pt idx="98">
                  <c:v>43466</c:v>
                </c:pt>
                <c:pt idx="99">
                  <c:v>43497</c:v>
                </c:pt>
                <c:pt idx="100">
                  <c:v>43525</c:v>
                </c:pt>
                <c:pt idx="101">
                  <c:v>43556</c:v>
                </c:pt>
                <c:pt idx="102">
                  <c:v>43586</c:v>
                </c:pt>
                <c:pt idx="103">
                  <c:v>43617</c:v>
                </c:pt>
                <c:pt idx="104">
                  <c:v>43647</c:v>
                </c:pt>
                <c:pt idx="105">
                  <c:v>43678</c:v>
                </c:pt>
                <c:pt idx="106">
                  <c:v>43709</c:v>
                </c:pt>
                <c:pt idx="107">
                  <c:v>43739</c:v>
                </c:pt>
                <c:pt idx="108">
                  <c:v>43770</c:v>
                </c:pt>
                <c:pt idx="109">
                  <c:v>43800</c:v>
                </c:pt>
                <c:pt idx="110">
                  <c:v>43831</c:v>
                </c:pt>
                <c:pt idx="111">
                  <c:v>43862</c:v>
                </c:pt>
                <c:pt idx="112">
                  <c:v>43891</c:v>
                </c:pt>
                <c:pt idx="113">
                  <c:v>43922</c:v>
                </c:pt>
                <c:pt idx="114">
                  <c:v>43952</c:v>
                </c:pt>
                <c:pt idx="115">
                  <c:v>43983</c:v>
                </c:pt>
                <c:pt idx="116">
                  <c:v>44013</c:v>
                </c:pt>
                <c:pt idx="117">
                  <c:v>44044</c:v>
                </c:pt>
                <c:pt idx="118">
                  <c:v>44075</c:v>
                </c:pt>
                <c:pt idx="119">
                  <c:v>44105</c:v>
                </c:pt>
                <c:pt idx="120">
                  <c:v>44136</c:v>
                </c:pt>
                <c:pt idx="121">
                  <c:v>44166</c:v>
                </c:pt>
                <c:pt idx="122">
                  <c:v>44197</c:v>
                </c:pt>
                <c:pt idx="123">
                  <c:v>44228</c:v>
                </c:pt>
                <c:pt idx="124">
                  <c:v>44256</c:v>
                </c:pt>
                <c:pt idx="125">
                  <c:v>44287</c:v>
                </c:pt>
                <c:pt idx="126">
                  <c:v>44317</c:v>
                </c:pt>
                <c:pt idx="127">
                  <c:v>44348</c:v>
                </c:pt>
                <c:pt idx="128">
                  <c:v>44378</c:v>
                </c:pt>
                <c:pt idx="129">
                  <c:v>44409</c:v>
                </c:pt>
                <c:pt idx="130">
                  <c:v>44440</c:v>
                </c:pt>
                <c:pt idx="131">
                  <c:v>44470</c:v>
                </c:pt>
                <c:pt idx="132">
                  <c:v>44501</c:v>
                </c:pt>
                <c:pt idx="133">
                  <c:v>44531</c:v>
                </c:pt>
                <c:pt idx="134">
                  <c:v>44562</c:v>
                </c:pt>
                <c:pt idx="135">
                  <c:v>44593</c:v>
                </c:pt>
                <c:pt idx="136">
                  <c:v>44621</c:v>
                </c:pt>
                <c:pt idx="137">
                  <c:v>44652</c:v>
                </c:pt>
                <c:pt idx="138">
                  <c:v>44682</c:v>
                </c:pt>
                <c:pt idx="139">
                  <c:v>44713</c:v>
                </c:pt>
                <c:pt idx="140">
                  <c:v>44743</c:v>
                </c:pt>
                <c:pt idx="141">
                  <c:v>44774</c:v>
                </c:pt>
                <c:pt idx="142">
                  <c:v>44805</c:v>
                </c:pt>
                <c:pt idx="143">
                  <c:v>44835</c:v>
                </c:pt>
                <c:pt idx="144">
                  <c:v>44866</c:v>
                </c:pt>
                <c:pt idx="145">
                  <c:v>44896</c:v>
                </c:pt>
                <c:pt idx="146">
                  <c:v>44927</c:v>
                </c:pt>
                <c:pt idx="147">
                  <c:v>44958</c:v>
                </c:pt>
                <c:pt idx="148">
                  <c:v>44986</c:v>
                </c:pt>
                <c:pt idx="149">
                  <c:v>45017</c:v>
                </c:pt>
                <c:pt idx="150">
                  <c:v>45047</c:v>
                </c:pt>
                <c:pt idx="151">
                  <c:v>45078</c:v>
                </c:pt>
                <c:pt idx="152">
                  <c:v>45108</c:v>
                </c:pt>
                <c:pt idx="153">
                  <c:v>45139</c:v>
                </c:pt>
                <c:pt idx="154">
                  <c:v>45170</c:v>
                </c:pt>
                <c:pt idx="155">
                  <c:v>45200</c:v>
                </c:pt>
                <c:pt idx="156">
                  <c:v>45231</c:v>
                </c:pt>
                <c:pt idx="157">
                  <c:v>45261</c:v>
                </c:pt>
                <c:pt idx="158">
                  <c:v>45292</c:v>
                </c:pt>
                <c:pt idx="159">
                  <c:v>45323</c:v>
                </c:pt>
                <c:pt idx="160">
                  <c:v>45352</c:v>
                </c:pt>
                <c:pt idx="161">
                  <c:v>45383</c:v>
                </c:pt>
                <c:pt idx="162">
                  <c:v>45413</c:v>
                </c:pt>
                <c:pt idx="163">
                  <c:v>45444</c:v>
                </c:pt>
                <c:pt idx="164">
                  <c:v>45474</c:v>
                </c:pt>
                <c:pt idx="165">
                  <c:v>45505</c:v>
                </c:pt>
                <c:pt idx="166">
                  <c:v>45536</c:v>
                </c:pt>
                <c:pt idx="167">
                  <c:v>45566</c:v>
                </c:pt>
                <c:pt idx="168">
                  <c:v>45597</c:v>
                </c:pt>
              </c:numCache>
            </c:numRef>
          </c:cat>
          <c:val>
            <c:numRef>
              <c:f>Sheet1!$B$20:$B$188</c:f>
              <c:numCache>
                <c:formatCode>0.0</c:formatCode>
                <c:ptCount val="169"/>
                <c:pt idx="0">
                  <c:v>65.5</c:v>
                </c:pt>
                <c:pt idx="1">
                  <c:v>64.8</c:v>
                </c:pt>
                <c:pt idx="2">
                  <c:v>69.7</c:v>
                </c:pt>
                <c:pt idx="3">
                  <c:v>71.599999999999994</c:v>
                </c:pt>
                <c:pt idx="4">
                  <c:v>72.400000000000006</c:v>
                </c:pt>
                <c:pt idx="5">
                  <c:v>70.3</c:v>
                </c:pt>
                <c:pt idx="6">
                  <c:v>63.2</c:v>
                </c:pt>
                <c:pt idx="7">
                  <c:v>52.6</c:v>
                </c:pt>
                <c:pt idx="8">
                  <c:v>56.2</c:v>
                </c:pt>
                <c:pt idx="9">
                  <c:v>50</c:v>
                </c:pt>
                <c:pt idx="10">
                  <c:v>47.6</c:v>
                </c:pt>
                <c:pt idx="11">
                  <c:v>50.7</c:v>
                </c:pt>
                <c:pt idx="12">
                  <c:v>57.4</c:v>
                </c:pt>
                <c:pt idx="13">
                  <c:v>57.2</c:v>
                </c:pt>
                <c:pt idx="14">
                  <c:v>59</c:v>
                </c:pt>
                <c:pt idx="15">
                  <c:v>59.6</c:v>
                </c:pt>
                <c:pt idx="16">
                  <c:v>61.7</c:v>
                </c:pt>
                <c:pt idx="17">
                  <c:v>62.1</c:v>
                </c:pt>
                <c:pt idx="18">
                  <c:v>59.2</c:v>
                </c:pt>
                <c:pt idx="19">
                  <c:v>48.5</c:v>
                </c:pt>
                <c:pt idx="20">
                  <c:v>51.5</c:v>
                </c:pt>
                <c:pt idx="21">
                  <c:v>50.2</c:v>
                </c:pt>
                <c:pt idx="22">
                  <c:v>53</c:v>
                </c:pt>
                <c:pt idx="23">
                  <c:v>53.3</c:v>
                </c:pt>
                <c:pt idx="24">
                  <c:v>49.9</c:v>
                </c:pt>
                <c:pt idx="25">
                  <c:v>48.5</c:v>
                </c:pt>
                <c:pt idx="26">
                  <c:v>54.2</c:v>
                </c:pt>
                <c:pt idx="27">
                  <c:v>58.7</c:v>
                </c:pt>
                <c:pt idx="28">
                  <c:v>58</c:v>
                </c:pt>
                <c:pt idx="29">
                  <c:v>54</c:v>
                </c:pt>
                <c:pt idx="30">
                  <c:v>56.7</c:v>
                </c:pt>
                <c:pt idx="31">
                  <c:v>57.3</c:v>
                </c:pt>
                <c:pt idx="32">
                  <c:v>59.4</c:v>
                </c:pt>
                <c:pt idx="33">
                  <c:v>61</c:v>
                </c:pt>
                <c:pt idx="34">
                  <c:v>61.3</c:v>
                </c:pt>
                <c:pt idx="35">
                  <c:v>54</c:v>
                </c:pt>
                <c:pt idx="36">
                  <c:v>56.9</c:v>
                </c:pt>
                <c:pt idx="37">
                  <c:v>55.8</c:v>
                </c:pt>
                <c:pt idx="38">
                  <c:v>64.900000000000006</c:v>
                </c:pt>
                <c:pt idx="39">
                  <c:v>63.3</c:v>
                </c:pt>
                <c:pt idx="40">
                  <c:v>65.099999999999994</c:v>
                </c:pt>
                <c:pt idx="41">
                  <c:v>65.099999999999994</c:v>
                </c:pt>
                <c:pt idx="42">
                  <c:v>65.400000000000006</c:v>
                </c:pt>
                <c:pt idx="43">
                  <c:v>61.4</c:v>
                </c:pt>
                <c:pt idx="44">
                  <c:v>61.4</c:v>
                </c:pt>
                <c:pt idx="45">
                  <c:v>58.9</c:v>
                </c:pt>
                <c:pt idx="46">
                  <c:v>60.2</c:v>
                </c:pt>
                <c:pt idx="47">
                  <c:v>60.4</c:v>
                </c:pt>
                <c:pt idx="48">
                  <c:v>64.2</c:v>
                </c:pt>
                <c:pt idx="49">
                  <c:v>63.4</c:v>
                </c:pt>
                <c:pt idx="50">
                  <c:v>66.099999999999994</c:v>
                </c:pt>
                <c:pt idx="51">
                  <c:v>66.3</c:v>
                </c:pt>
                <c:pt idx="52">
                  <c:v>72.099999999999994</c:v>
                </c:pt>
                <c:pt idx="53">
                  <c:v>70.7</c:v>
                </c:pt>
                <c:pt idx="54">
                  <c:v>67.5</c:v>
                </c:pt>
                <c:pt idx="55">
                  <c:v>63</c:v>
                </c:pt>
                <c:pt idx="56">
                  <c:v>62.6</c:v>
                </c:pt>
                <c:pt idx="57">
                  <c:v>67.400000000000006</c:v>
                </c:pt>
                <c:pt idx="58">
                  <c:v>61.1</c:v>
                </c:pt>
                <c:pt idx="59">
                  <c:v>58.7</c:v>
                </c:pt>
                <c:pt idx="60">
                  <c:v>60.2</c:v>
                </c:pt>
                <c:pt idx="61">
                  <c:v>60.2</c:v>
                </c:pt>
                <c:pt idx="62">
                  <c:v>54</c:v>
                </c:pt>
                <c:pt idx="63">
                  <c:v>48.3</c:v>
                </c:pt>
                <c:pt idx="64">
                  <c:v>51.6</c:v>
                </c:pt>
                <c:pt idx="65">
                  <c:v>59.1</c:v>
                </c:pt>
                <c:pt idx="66">
                  <c:v>55.1</c:v>
                </c:pt>
                <c:pt idx="67">
                  <c:v>52.3</c:v>
                </c:pt>
                <c:pt idx="68">
                  <c:v>52.5</c:v>
                </c:pt>
                <c:pt idx="69">
                  <c:v>54.8</c:v>
                </c:pt>
                <c:pt idx="70">
                  <c:v>53.8</c:v>
                </c:pt>
                <c:pt idx="71">
                  <c:v>56</c:v>
                </c:pt>
                <c:pt idx="72">
                  <c:v>54.6</c:v>
                </c:pt>
                <c:pt idx="73">
                  <c:v>67.5</c:v>
                </c:pt>
                <c:pt idx="74">
                  <c:v>73.400000000000006</c:v>
                </c:pt>
                <c:pt idx="75">
                  <c:v>72.2</c:v>
                </c:pt>
                <c:pt idx="76">
                  <c:v>71.099999999999994</c:v>
                </c:pt>
                <c:pt idx="77">
                  <c:v>65.8</c:v>
                </c:pt>
                <c:pt idx="78">
                  <c:v>63.2</c:v>
                </c:pt>
                <c:pt idx="79">
                  <c:v>63.5</c:v>
                </c:pt>
                <c:pt idx="80">
                  <c:v>63.5</c:v>
                </c:pt>
                <c:pt idx="81">
                  <c:v>64.400000000000006</c:v>
                </c:pt>
                <c:pt idx="82">
                  <c:v>63.7</c:v>
                </c:pt>
                <c:pt idx="83">
                  <c:v>63.7</c:v>
                </c:pt>
                <c:pt idx="84">
                  <c:v>67</c:v>
                </c:pt>
                <c:pt idx="85">
                  <c:v>69.400000000000006</c:v>
                </c:pt>
                <c:pt idx="86">
                  <c:v>75.3</c:v>
                </c:pt>
                <c:pt idx="87">
                  <c:v>73.2</c:v>
                </c:pt>
                <c:pt idx="88">
                  <c:v>72.2</c:v>
                </c:pt>
                <c:pt idx="89">
                  <c:v>68.3</c:v>
                </c:pt>
                <c:pt idx="90">
                  <c:v>64.599999999999994</c:v>
                </c:pt>
                <c:pt idx="91">
                  <c:v>66.2</c:v>
                </c:pt>
                <c:pt idx="92">
                  <c:v>62.8</c:v>
                </c:pt>
                <c:pt idx="93">
                  <c:v>60.7</c:v>
                </c:pt>
                <c:pt idx="94">
                  <c:v>65.5</c:v>
                </c:pt>
                <c:pt idx="95">
                  <c:v>63.2</c:v>
                </c:pt>
                <c:pt idx="96">
                  <c:v>58.5</c:v>
                </c:pt>
                <c:pt idx="97">
                  <c:v>55.5</c:v>
                </c:pt>
                <c:pt idx="98">
                  <c:v>53.4</c:v>
                </c:pt>
                <c:pt idx="99">
                  <c:v>56.7</c:v>
                </c:pt>
                <c:pt idx="100">
                  <c:v>60.4</c:v>
                </c:pt>
                <c:pt idx="101">
                  <c:v>58.3</c:v>
                </c:pt>
                <c:pt idx="102">
                  <c:v>59.2</c:v>
                </c:pt>
                <c:pt idx="103">
                  <c:v>52.8</c:v>
                </c:pt>
                <c:pt idx="104">
                  <c:v>57.9</c:v>
                </c:pt>
                <c:pt idx="105">
                  <c:v>58.9</c:v>
                </c:pt>
                <c:pt idx="106">
                  <c:v>54.7</c:v>
                </c:pt>
                <c:pt idx="107">
                  <c:v>51.4</c:v>
                </c:pt>
                <c:pt idx="108">
                  <c:v>54.9</c:v>
                </c:pt>
                <c:pt idx="109">
                  <c:v>56.2</c:v>
                </c:pt>
                <c:pt idx="110">
                  <c:v>59.9</c:v>
                </c:pt>
                <c:pt idx="111">
                  <c:v>58.7</c:v>
                </c:pt>
                <c:pt idx="112">
                  <c:v>46</c:v>
                </c:pt>
                <c:pt idx="113">
                  <c:v>22.3</c:v>
                </c:pt>
                <c:pt idx="114">
                  <c:v>25.8</c:v>
                </c:pt>
                <c:pt idx="115">
                  <c:v>45.8</c:v>
                </c:pt>
                <c:pt idx="116">
                  <c:v>45.3</c:v>
                </c:pt>
                <c:pt idx="117">
                  <c:v>48.4</c:v>
                </c:pt>
                <c:pt idx="118">
                  <c:v>56.6</c:v>
                </c:pt>
                <c:pt idx="119">
                  <c:v>55</c:v>
                </c:pt>
                <c:pt idx="120">
                  <c:v>56.1</c:v>
                </c:pt>
                <c:pt idx="121">
                  <c:v>59.7</c:v>
                </c:pt>
                <c:pt idx="122">
                  <c:v>59.6</c:v>
                </c:pt>
                <c:pt idx="123">
                  <c:v>64.400000000000006</c:v>
                </c:pt>
                <c:pt idx="124">
                  <c:v>67.7</c:v>
                </c:pt>
                <c:pt idx="125">
                  <c:v>76.099999999999994</c:v>
                </c:pt>
                <c:pt idx="126">
                  <c:v>72.099999999999994</c:v>
                </c:pt>
                <c:pt idx="127">
                  <c:v>71.3</c:v>
                </c:pt>
                <c:pt idx="128">
                  <c:v>72.900000000000006</c:v>
                </c:pt>
                <c:pt idx="129">
                  <c:v>66.599999999999994</c:v>
                </c:pt>
                <c:pt idx="130">
                  <c:v>60.5</c:v>
                </c:pt>
                <c:pt idx="131">
                  <c:v>61.1</c:v>
                </c:pt>
                <c:pt idx="132">
                  <c:v>64.599999999999994</c:v>
                </c:pt>
                <c:pt idx="133">
                  <c:v>63.9</c:v>
                </c:pt>
                <c:pt idx="134">
                  <c:v>63.9</c:v>
                </c:pt>
                <c:pt idx="135">
                  <c:v>61.8</c:v>
                </c:pt>
                <c:pt idx="136">
                  <c:v>58.2</c:v>
                </c:pt>
                <c:pt idx="137">
                  <c:v>56.1</c:v>
                </c:pt>
                <c:pt idx="138">
                  <c:v>49.6</c:v>
                </c:pt>
                <c:pt idx="139">
                  <c:v>50.9</c:v>
                </c:pt>
                <c:pt idx="140">
                  <c:v>46.1</c:v>
                </c:pt>
                <c:pt idx="141">
                  <c:v>50</c:v>
                </c:pt>
                <c:pt idx="142">
                  <c:v>48.7</c:v>
                </c:pt>
                <c:pt idx="143">
                  <c:v>44.9</c:v>
                </c:pt>
                <c:pt idx="144">
                  <c:v>43.7</c:v>
                </c:pt>
                <c:pt idx="145">
                  <c:v>45.9</c:v>
                </c:pt>
                <c:pt idx="146">
                  <c:v>48.5</c:v>
                </c:pt>
                <c:pt idx="147">
                  <c:v>51.8</c:v>
                </c:pt>
                <c:pt idx="148">
                  <c:v>50.3</c:v>
                </c:pt>
                <c:pt idx="149">
                  <c:v>47</c:v>
                </c:pt>
                <c:pt idx="150">
                  <c:v>40.6</c:v>
                </c:pt>
                <c:pt idx="151">
                  <c:v>44.1</c:v>
                </c:pt>
                <c:pt idx="152">
                  <c:v>46.4</c:v>
                </c:pt>
                <c:pt idx="153">
                  <c:v>50.4</c:v>
                </c:pt>
                <c:pt idx="154">
                  <c:v>50.3</c:v>
                </c:pt>
                <c:pt idx="155">
                  <c:v>40.799999999999997</c:v>
                </c:pt>
                <c:pt idx="156">
                  <c:v>42.8</c:v>
                </c:pt>
                <c:pt idx="157">
                  <c:v>42.5</c:v>
                </c:pt>
                <c:pt idx="158">
                  <c:v>48.6</c:v>
                </c:pt>
                <c:pt idx="159">
                  <c:v>51.7</c:v>
                </c:pt>
                <c:pt idx="160">
                  <c:v>55.2</c:v>
                </c:pt>
                <c:pt idx="161">
                  <c:v>52.9</c:v>
                </c:pt>
                <c:pt idx="162">
                  <c:v>50.7</c:v>
                </c:pt>
                <c:pt idx="163">
                  <c:v>50.2</c:v>
                </c:pt>
                <c:pt idx="164">
                  <c:v>50.7</c:v>
                </c:pt>
                <c:pt idx="165">
                  <c:v>58.4</c:v>
                </c:pt>
                <c:pt idx="166">
                  <c:v>61.9</c:v>
                </c:pt>
                <c:pt idx="167">
                  <c:v>61.8</c:v>
                </c:pt>
                <c:pt idx="168">
                  <c:v>67.5</c:v>
                </c:pt>
              </c:numCache>
            </c:numRef>
          </c:val>
          <c:smooth val="1"/>
          <c:extLst>
            <c:ext xmlns:c16="http://schemas.microsoft.com/office/drawing/2014/chart" uri="{C3380CC4-5D6E-409C-BE32-E72D297353CC}">
              <c16:uniqueId val="{00000017-FC1B-4AF0-908E-6B889E1C1BA9}"/>
            </c:ext>
          </c:extLst>
        </c:ser>
        <c:dLbls>
          <c:showLegendKey val="0"/>
          <c:showVal val="0"/>
          <c:showCatName val="0"/>
          <c:showSerName val="0"/>
          <c:showPercent val="0"/>
          <c:showBubbleSize val="0"/>
        </c:dLbls>
        <c:smooth val="0"/>
        <c:axId val="433746840"/>
        <c:axId val="433746448"/>
      </c:lineChart>
      <c:dateAx>
        <c:axId val="433746840"/>
        <c:scaling>
          <c:orientation val="minMax"/>
          <c:max val="45597"/>
          <c:min val="42309"/>
        </c:scaling>
        <c:delete val="0"/>
        <c:axPos val="b"/>
        <c:numFmt formatCode="mmm\ yy" sourceLinked="0"/>
        <c:majorTickMark val="none"/>
        <c:minorTickMark val="none"/>
        <c:tickLblPos val="low"/>
        <c:spPr>
          <a:ln>
            <a:noFill/>
          </a:ln>
        </c:spPr>
        <c:txPr>
          <a:bodyPr rot="0"/>
          <a:lstStyle/>
          <a:p>
            <a:pPr>
              <a:defRPr sz="1050">
                <a:solidFill>
                  <a:schemeClr val="tx2">
                    <a:lumMod val="25000"/>
                  </a:schemeClr>
                </a:solidFill>
                <a:latin typeface="+mn-lt"/>
              </a:defRPr>
            </a:pPr>
            <a:endParaRPr lang="en-US"/>
          </a:p>
        </c:txPr>
        <c:crossAx val="433746448"/>
        <c:crosses val="autoZero"/>
        <c:auto val="1"/>
        <c:lblOffset val="0"/>
        <c:baseTimeUnit val="months"/>
        <c:majorUnit val="1"/>
        <c:majorTimeUnit val="years"/>
      </c:dateAx>
      <c:valAx>
        <c:axId val="433746448"/>
        <c:scaling>
          <c:orientation val="minMax"/>
          <c:max val="80"/>
          <c:min val="20"/>
        </c:scaling>
        <c:delete val="0"/>
        <c:axPos val="l"/>
        <c:majorGridlines>
          <c:spPr>
            <a:ln>
              <a:solidFill>
                <a:srgbClr val="D9D9D9"/>
              </a:solidFill>
              <a:prstDash val="sysDot"/>
            </a:ln>
          </c:spPr>
        </c:majorGridlines>
        <c:numFmt formatCode="General" sourceLinked="0"/>
        <c:majorTickMark val="none"/>
        <c:minorTickMark val="none"/>
        <c:tickLblPos val="nextTo"/>
        <c:spPr>
          <a:ln>
            <a:noFill/>
          </a:ln>
        </c:spPr>
        <c:txPr>
          <a:bodyPr/>
          <a:lstStyle/>
          <a:p>
            <a:pPr>
              <a:defRPr sz="1050">
                <a:solidFill>
                  <a:schemeClr val="tx2">
                    <a:lumMod val="25000"/>
                  </a:schemeClr>
                </a:solidFill>
                <a:latin typeface="+mn-lt"/>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2658227848101"/>
          <c:y val="3.10705837478235E-2"/>
          <c:w val="0.487341772151899"/>
          <c:h val="0.93719222852669415"/>
        </c:manualLayout>
      </c:layout>
      <c:barChart>
        <c:barDir val="col"/>
        <c:grouping val="stacked"/>
        <c:varyColors val="0"/>
        <c:ser>
          <c:idx val="0"/>
          <c:order val="0"/>
          <c:tx>
            <c:strRef>
              <c:f>Sheet1!$A$2</c:f>
              <c:strCache>
                <c:ptCount val="1"/>
                <c:pt idx="0">
                  <c:v>Consumer Spending </c:v>
                </c:pt>
              </c:strCache>
            </c:strRef>
          </c:tx>
          <c:spPr>
            <a:solidFill>
              <a:srgbClr val="008000"/>
            </a:solidFill>
            <a:ln>
              <a:solidFill>
                <a:schemeClr val="bg1"/>
              </a:solidFill>
            </a:ln>
          </c:spPr>
          <c:invertIfNegative val="0"/>
          <c:dPt>
            <c:idx val="0"/>
            <c:invertIfNegative val="0"/>
            <c:bubble3D val="0"/>
            <c:spPr>
              <a:solidFill>
                <a:srgbClr val="008000">
                  <a:alpha val="95000"/>
                </a:srgbClr>
              </a:solidFill>
              <a:ln>
                <a:solidFill>
                  <a:schemeClr val="bg1"/>
                </a:solidFill>
              </a:ln>
            </c:spPr>
            <c:extLst>
              <c:ext xmlns:c16="http://schemas.microsoft.com/office/drawing/2014/chart" uri="{C3380CC4-5D6E-409C-BE32-E72D297353CC}">
                <c16:uniqueId val="{00000000-8E33-4872-88DE-67170D0BE41E}"/>
              </c:ext>
            </c:extLst>
          </c:dPt>
          <c:cat>
            <c:strRef>
              <c:f>Sheet1!$B$1</c:f>
              <c:strCache>
                <c:ptCount val="1"/>
                <c:pt idx="0">
                  <c:v>Contribution:</c:v>
                </c:pt>
              </c:strCache>
            </c:strRef>
          </c:cat>
          <c:val>
            <c:numRef>
              <c:f>Sheet1!$B$2</c:f>
              <c:numCache>
                <c:formatCode>0.00</c:formatCode>
                <c:ptCount val="1"/>
                <c:pt idx="0">
                  <c:v>2.37</c:v>
                </c:pt>
              </c:numCache>
            </c:numRef>
          </c:val>
          <c:extLst>
            <c:ext xmlns:c16="http://schemas.microsoft.com/office/drawing/2014/chart" uri="{C3380CC4-5D6E-409C-BE32-E72D297353CC}">
              <c16:uniqueId val="{00000001-8E33-4872-88DE-67170D0BE41E}"/>
            </c:ext>
          </c:extLst>
        </c:ser>
        <c:ser>
          <c:idx val="1"/>
          <c:order val="1"/>
          <c:tx>
            <c:strRef>
              <c:f>Sheet1!$A$3</c:f>
              <c:strCache>
                <c:ptCount val="1"/>
                <c:pt idx="0">
                  <c:v>Government Spending</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2-8E33-4872-88DE-67170D0BE41E}"/>
              </c:ext>
            </c:extLst>
          </c:dPt>
          <c:cat>
            <c:strRef>
              <c:f>Sheet1!$B$1</c:f>
              <c:strCache>
                <c:ptCount val="1"/>
                <c:pt idx="0">
                  <c:v>Contribution:</c:v>
                </c:pt>
              </c:strCache>
            </c:strRef>
          </c:cat>
          <c:val>
            <c:numRef>
              <c:f>Sheet1!$B$3</c:f>
              <c:numCache>
                <c:formatCode>0.00</c:formatCode>
                <c:ptCount val="1"/>
                <c:pt idx="0">
                  <c:v>0.83</c:v>
                </c:pt>
              </c:numCache>
            </c:numRef>
          </c:val>
          <c:extLst>
            <c:ext xmlns:c16="http://schemas.microsoft.com/office/drawing/2014/chart" uri="{C3380CC4-5D6E-409C-BE32-E72D297353CC}">
              <c16:uniqueId val="{00000003-8E33-4872-88DE-67170D0BE41E}"/>
            </c:ext>
          </c:extLst>
        </c:ser>
        <c:ser>
          <c:idx val="2"/>
          <c:order val="2"/>
          <c:tx>
            <c:strRef>
              <c:f>Sheet1!$A$4</c:f>
              <c:strCache>
                <c:ptCount val="1"/>
                <c:pt idx="0">
                  <c:v>Business Investment</c:v>
                </c:pt>
              </c:strCache>
            </c:strRef>
          </c:tx>
          <c:spPr>
            <a:solidFill>
              <a:srgbClr val="008000"/>
            </a:solidFill>
            <a:ln w="19050">
              <a:solidFill>
                <a:schemeClr val="bg1"/>
              </a:solidFill>
            </a:ln>
          </c:spPr>
          <c:invertIfNegative val="0"/>
          <c:dPt>
            <c:idx val="0"/>
            <c:invertIfNegative val="0"/>
            <c:bubble3D val="0"/>
            <c:extLst>
              <c:ext xmlns:c16="http://schemas.microsoft.com/office/drawing/2014/chart" uri="{C3380CC4-5D6E-409C-BE32-E72D297353CC}">
                <c16:uniqueId val="{00000004-8E33-4872-88DE-67170D0BE41E}"/>
              </c:ext>
            </c:extLst>
          </c:dPt>
          <c:cat>
            <c:strRef>
              <c:f>Sheet1!$B$1</c:f>
              <c:strCache>
                <c:ptCount val="1"/>
                <c:pt idx="0">
                  <c:v>Contribution:</c:v>
                </c:pt>
              </c:strCache>
            </c:strRef>
          </c:cat>
          <c:val>
            <c:numRef>
              <c:f>Sheet1!$B$4</c:f>
              <c:numCache>
                <c:formatCode>0.00</c:formatCode>
                <c:ptCount val="1"/>
                <c:pt idx="0">
                  <c:v>0.52</c:v>
                </c:pt>
              </c:numCache>
            </c:numRef>
          </c:val>
          <c:extLst>
            <c:ext xmlns:c16="http://schemas.microsoft.com/office/drawing/2014/chart" uri="{C3380CC4-5D6E-409C-BE32-E72D297353CC}">
              <c16:uniqueId val="{00000005-8E33-4872-88DE-67170D0BE41E}"/>
            </c:ext>
          </c:extLst>
        </c:ser>
        <c:ser>
          <c:idx val="3"/>
          <c:order val="3"/>
          <c:tx>
            <c:strRef>
              <c:f>Sheet1!$A$5</c:f>
              <c:strCache>
                <c:ptCount val="1"/>
              </c:strCache>
            </c:strRef>
          </c:tx>
          <c:spPr>
            <a:solidFill>
              <a:srgbClr val="008000"/>
            </a:solidFill>
            <a:ln w="19050">
              <a:solidFill>
                <a:schemeClr val="bg1"/>
              </a:solidFill>
            </a:ln>
          </c:spPr>
          <c:invertIfNegative val="0"/>
          <c:cat>
            <c:strRef>
              <c:f>Sheet1!$B$1</c:f>
              <c:strCache>
                <c:ptCount val="1"/>
                <c:pt idx="0">
                  <c:v>Contribution:</c:v>
                </c:pt>
              </c:strCache>
            </c:strRef>
          </c:cat>
          <c:val>
            <c:numRef>
              <c:f>Sheet1!$B$5</c:f>
              <c:numCache>
                <c:formatCode>0.00</c:formatCode>
                <c:ptCount val="1"/>
              </c:numCache>
            </c:numRef>
          </c:val>
          <c:extLst>
            <c:ext xmlns:c16="http://schemas.microsoft.com/office/drawing/2014/chart" uri="{C3380CC4-5D6E-409C-BE32-E72D297353CC}">
              <c16:uniqueId val="{00000006-8E33-4872-88DE-67170D0BE41E}"/>
            </c:ext>
          </c:extLst>
        </c:ser>
        <c:ser>
          <c:idx val="5"/>
          <c:order val="5"/>
          <c:tx>
            <c:strRef>
              <c:f>Sheet1!$A$7</c:f>
              <c:strCache>
                <c:ptCount val="1"/>
                <c:pt idx="0">
                  <c:v>Total</c:v>
                </c:pt>
              </c:strCache>
            </c:strRef>
          </c:tx>
          <c:spPr>
            <a:solidFill>
              <a:srgbClr val="2BA2A5"/>
            </a:solidFill>
            <a:ln w="19050">
              <a:solidFill>
                <a:schemeClr val="bg1"/>
              </a:solidFill>
            </a:ln>
          </c:spPr>
          <c:invertIfNegative val="0"/>
          <c:dPt>
            <c:idx val="0"/>
            <c:invertIfNegative val="0"/>
            <c:bubble3D val="0"/>
            <c:spPr>
              <a:solidFill>
                <a:srgbClr val="2F8A47"/>
              </a:solidFill>
              <a:ln w="19050">
                <a:solidFill>
                  <a:schemeClr val="bg1"/>
                </a:solidFill>
              </a:ln>
            </c:spPr>
            <c:extLst>
              <c:ext xmlns:c16="http://schemas.microsoft.com/office/drawing/2014/chart" uri="{C3380CC4-5D6E-409C-BE32-E72D297353CC}">
                <c16:uniqueId val="{00000009-8E33-4872-88DE-67170D0BE41E}"/>
              </c:ext>
            </c:extLst>
          </c:dPt>
          <c:cat>
            <c:strRef>
              <c:f>Sheet1!$B$1</c:f>
              <c:strCache>
                <c:ptCount val="1"/>
                <c:pt idx="0">
                  <c:v>Contribution:</c:v>
                </c:pt>
              </c:strCache>
            </c:strRef>
          </c:cat>
          <c:val>
            <c:numRef>
              <c:f>Sheet1!$B$7</c:f>
              <c:numCache>
                <c:formatCode>0.00</c:formatCode>
                <c:ptCount val="1"/>
                <c:pt idx="0">
                  <c:v>0</c:v>
                </c:pt>
              </c:numCache>
            </c:numRef>
          </c:val>
          <c:extLst>
            <c:ext xmlns:c16="http://schemas.microsoft.com/office/drawing/2014/chart" uri="{C3380CC4-5D6E-409C-BE32-E72D297353CC}">
              <c16:uniqueId val="{0000000A-8E33-4872-88DE-67170D0BE41E}"/>
            </c:ext>
          </c:extLst>
        </c:ser>
        <c:dLbls>
          <c:showLegendKey val="0"/>
          <c:showVal val="0"/>
          <c:showCatName val="0"/>
          <c:showSerName val="0"/>
          <c:showPercent val="0"/>
          <c:showBubbleSize val="0"/>
        </c:dLbls>
        <c:gapWidth val="28"/>
        <c:overlap val="100"/>
        <c:axId val="-2006028768"/>
        <c:axId val="-2006025504"/>
        <c:extLst>
          <c:ext xmlns:c15="http://schemas.microsoft.com/office/drawing/2012/chart" uri="{02D57815-91ED-43cb-92C2-25804820EDAC}">
            <c15:filteredBarSeries>
              <c15:ser>
                <c:idx val="4"/>
                <c:order val="4"/>
                <c:tx>
                  <c:strRef>
                    <c:extLst>
                      <c:ext uri="{02D57815-91ED-43cb-92C2-25804820EDAC}">
                        <c15:formulaRef>
                          <c15:sqref>Sheet1!$A$6</c15:sqref>
                        </c15:formulaRef>
                      </c:ext>
                    </c:extLst>
                    <c:strCache>
                      <c:ptCount val="1"/>
                      <c:pt idx="0">
                        <c:v>Residential Investment</c:v>
                      </c:pt>
                    </c:strCache>
                  </c:strRef>
                </c:tx>
                <c:spPr>
                  <a:solidFill>
                    <a:srgbClr val="008000"/>
                  </a:solidFill>
                  <a:ln w="19050">
                    <a:solidFill>
                      <a:schemeClr val="bg1"/>
                    </a:solidFill>
                  </a:ln>
                </c:spPr>
                <c:invertIfNegative val="0"/>
                <c:cat>
                  <c:strRef>
                    <c:extLst>
                      <c:ext uri="{02D57815-91ED-43cb-92C2-25804820EDAC}">
                        <c15:formulaRef>
                          <c15:sqref>Sheet1!$B$1</c15:sqref>
                        </c15:formulaRef>
                      </c:ext>
                    </c:extLst>
                    <c:strCache>
                      <c:ptCount val="1"/>
                      <c:pt idx="0">
                        <c:v>Contribution:</c:v>
                      </c:pt>
                    </c:strCache>
                  </c:strRef>
                </c:cat>
                <c:val>
                  <c:numRef>
                    <c:extLst>
                      <c:ext uri="{02D57815-91ED-43cb-92C2-25804820EDAC}">
                        <c15:formulaRef>
                          <c15:sqref>Sheet1!$B$6</c15:sqref>
                        </c15:formulaRef>
                      </c:ext>
                    </c:extLst>
                    <c:numCache>
                      <c:formatCode>0.00</c:formatCode>
                      <c:ptCount val="1"/>
                      <c:pt idx="0">
                        <c:v>0</c:v>
                      </c:pt>
                    </c:numCache>
                  </c:numRef>
                </c:val>
                <c:extLst>
                  <c:ext xmlns:c16="http://schemas.microsoft.com/office/drawing/2014/chart" uri="{C3380CC4-5D6E-409C-BE32-E72D297353CC}">
                    <c16:uniqueId val="{00000007-8E33-4872-88DE-67170D0BE41E}"/>
                  </c:ext>
                </c:extLst>
              </c15:ser>
            </c15:filteredBarSeries>
          </c:ext>
        </c:extLst>
      </c:barChart>
      <c:catAx>
        <c:axId val="-2006028768"/>
        <c:scaling>
          <c:orientation val="minMax"/>
        </c:scaling>
        <c:delete val="1"/>
        <c:axPos val="b"/>
        <c:numFmt formatCode="General" sourceLinked="0"/>
        <c:majorTickMark val="out"/>
        <c:minorTickMark val="none"/>
        <c:tickLblPos val="nextTo"/>
        <c:crossAx val="-2006025504"/>
        <c:crosses val="autoZero"/>
        <c:auto val="1"/>
        <c:lblAlgn val="ctr"/>
        <c:lblOffset val="100"/>
        <c:noMultiLvlLbl val="0"/>
      </c:catAx>
      <c:valAx>
        <c:axId val="-2006025504"/>
        <c:scaling>
          <c:orientation val="minMax"/>
        </c:scaling>
        <c:delete val="1"/>
        <c:axPos val="l"/>
        <c:numFmt formatCode="0.00" sourceLinked="1"/>
        <c:majorTickMark val="out"/>
        <c:minorTickMark val="none"/>
        <c:tickLblPos val="nextTo"/>
        <c:crossAx val="-2006028768"/>
        <c:crosses val="autoZero"/>
        <c:crossBetween val="between"/>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2924154989000639E-2"/>
          <c:w val="0.53492406024074202"/>
          <c:h val="0.91972895375796115"/>
        </c:manualLayout>
      </c:layout>
      <c:barChart>
        <c:barDir val="col"/>
        <c:grouping val="stacked"/>
        <c:varyColors val="0"/>
        <c:ser>
          <c:idx val="0"/>
          <c:order val="0"/>
          <c:tx>
            <c:strRef>
              <c:f>Sheet1!$A$2</c:f>
              <c:strCache>
                <c:ptCount val="1"/>
                <c:pt idx="0">
                  <c:v>Total</c:v>
                </c:pt>
              </c:strCache>
            </c:strRef>
          </c:tx>
          <c:spPr>
            <a:solidFill>
              <a:srgbClr val="E6E6E6"/>
            </a:solidFill>
            <a:ln w="19050">
              <a:solidFill>
                <a:schemeClr val="bg1"/>
              </a:solidFill>
            </a:ln>
          </c:spPr>
          <c:invertIfNegative val="0"/>
          <c:cat>
            <c:strRef>
              <c:f>Sheet1!$B$1</c:f>
              <c:strCache>
                <c:ptCount val="1"/>
                <c:pt idx="0">
                  <c:v>Contribution:</c:v>
                </c:pt>
              </c:strCache>
            </c:strRef>
          </c:cat>
          <c:val>
            <c:numRef>
              <c:f>Sheet1!$B$2</c:f>
              <c:numCache>
                <c:formatCode>0.00</c:formatCode>
                <c:ptCount val="1"/>
                <c:pt idx="0">
                  <c:v>2.83</c:v>
                </c:pt>
              </c:numCache>
            </c:numRef>
          </c:val>
          <c:extLst>
            <c:ext xmlns:c16="http://schemas.microsoft.com/office/drawing/2014/chart" uri="{C3380CC4-5D6E-409C-BE32-E72D297353CC}">
              <c16:uniqueId val="{00000000-4111-4026-8D5E-7D8A2A70450D}"/>
            </c:ext>
          </c:extLst>
        </c:ser>
        <c:ser>
          <c:idx val="1"/>
          <c:order val="1"/>
          <c:tx>
            <c:strRef>
              <c:f>Sheet1!$A$3</c:f>
              <c:strCache>
                <c:ptCount val="1"/>
                <c:pt idx="0">
                  <c:v>Net Exports</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Sheet1!$B$3</c:f>
              <c:numCache>
                <c:formatCode>0.00</c:formatCode>
                <c:ptCount val="1"/>
                <c:pt idx="0">
                  <c:v>0.56999999999999995</c:v>
                </c:pt>
              </c:numCache>
            </c:numRef>
          </c:val>
          <c:extLst>
            <c:ext xmlns:c16="http://schemas.microsoft.com/office/drawing/2014/chart" uri="{C3380CC4-5D6E-409C-BE32-E72D297353CC}">
              <c16:uniqueId val="{00000001-4111-4026-8D5E-7D8A2A70450D}"/>
            </c:ext>
          </c:extLst>
        </c:ser>
        <c:ser>
          <c:idx val="2"/>
          <c:order val="2"/>
          <c:tx>
            <c:strRef>
              <c:f>Sheet1!$A$4</c:f>
              <c:strCache>
                <c:ptCount val="1"/>
                <c:pt idx="0">
                  <c:v>Business Investment</c:v>
                </c:pt>
              </c:strCache>
            </c:strRef>
          </c:tx>
          <c:spPr>
            <a:solidFill>
              <a:srgbClr val="C00000"/>
            </a:solidFill>
            <a:ln w="19050">
              <a:solidFill>
                <a:schemeClr val="bg1"/>
              </a:solidFill>
            </a:ln>
          </c:spPr>
          <c:invertIfNegative val="0"/>
          <c:cat>
            <c:strRef>
              <c:f>Sheet1!$B$1</c:f>
              <c:strCache>
                <c:ptCount val="1"/>
                <c:pt idx="0">
                  <c:v>Contribution:</c:v>
                </c:pt>
              </c:strCache>
            </c:strRef>
          </c:cat>
          <c:val>
            <c:numRef>
              <c:f>Sheet1!$B$4</c:f>
              <c:numCache>
                <c:formatCode>0.00</c:formatCode>
                <c:ptCount val="1"/>
              </c:numCache>
            </c:numRef>
          </c:val>
          <c:extLst>
            <c:ext xmlns:c16="http://schemas.microsoft.com/office/drawing/2014/chart" uri="{C3380CC4-5D6E-409C-BE32-E72D297353CC}">
              <c16:uniqueId val="{00000002-4111-4026-8D5E-7D8A2A70450D}"/>
            </c:ext>
          </c:extLst>
        </c:ser>
        <c:ser>
          <c:idx val="3"/>
          <c:order val="3"/>
          <c:tx>
            <c:strRef>
              <c:f>Sheet1!$A$5</c:f>
              <c:strCache>
                <c:ptCount val="1"/>
                <c:pt idx="0">
                  <c:v>Residential Investment</c:v>
                </c:pt>
              </c:strCache>
            </c:strRef>
          </c:tx>
          <c:spPr>
            <a:solidFill>
              <a:srgbClr val="C00000"/>
            </a:solidFill>
            <a:ln w="19050">
              <a:solidFill>
                <a:schemeClr val="bg1"/>
              </a:solidFill>
            </a:ln>
          </c:spPr>
          <c:invertIfNegative val="0"/>
          <c:dPt>
            <c:idx val="0"/>
            <c:invertIfNegative val="0"/>
            <c:bubble3D val="0"/>
            <c:extLst>
              <c:ext xmlns:c16="http://schemas.microsoft.com/office/drawing/2014/chart" uri="{C3380CC4-5D6E-409C-BE32-E72D297353CC}">
                <c16:uniqueId val="{00000003-4111-4026-8D5E-7D8A2A70450D}"/>
              </c:ext>
            </c:extLst>
          </c:dPt>
          <c:cat>
            <c:strRef>
              <c:f>Sheet1!$B$1</c:f>
              <c:strCache>
                <c:ptCount val="1"/>
                <c:pt idx="0">
                  <c:v>Contribution:</c:v>
                </c:pt>
              </c:strCache>
            </c:strRef>
          </c:cat>
          <c:val>
            <c:numRef>
              <c:f>Sheet1!$B$5</c:f>
              <c:numCache>
                <c:formatCode>0.00</c:formatCode>
                <c:ptCount val="1"/>
                <c:pt idx="0">
                  <c:v>0.21</c:v>
                </c:pt>
              </c:numCache>
            </c:numRef>
          </c:val>
          <c:extLst>
            <c:ext xmlns:c16="http://schemas.microsoft.com/office/drawing/2014/chart" uri="{C3380CC4-5D6E-409C-BE32-E72D297353CC}">
              <c16:uniqueId val="{00000004-4111-4026-8D5E-7D8A2A70450D}"/>
            </c:ext>
          </c:extLst>
        </c:ser>
        <c:ser>
          <c:idx val="4"/>
          <c:order val="4"/>
          <c:tx>
            <c:strRef>
              <c:f>Sheet1!$A$6</c:f>
              <c:strCache>
                <c:ptCount val="1"/>
                <c:pt idx="0">
                  <c:v>Government Spending</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Sheet1!$B$6</c:f>
              <c:numCache>
                <c:formatCode>0.00</c:formatCode>
                <c:ptCount val="1"/>
                <c:pt idx="0">
                  <c:v>0</c:v>
                </c:pt>
              </c:numCache>
            </c:numRef>
          </c:val>
          <c:extLst>
            <c:ext xmlns:c16="http://schemas.microsoft.com/office/drawing/2014/chart" uri="{C3380CC4-5D6E-409C-BE32-E72D297353CC}">
              <c16:uniqueId val="{00000005-4111-4026-8D5E-7D8A2A70450D}"/>
            </c:ext>
          </c:extLst>
        </c:ser>
        <c:ser>
          <c:idx val="5"/>
          <c:order val="5"/>
          <c:tx>
            <c:strRef>
              <c:f>Sheet1!$A$7</c:f>
              <c:strCache>
                <c:ptCount val="1"/>
                <c:pt idx="0">
                  <c:v>Change in Inventories</c:v>
                </c:pt>
              </c:strCache>
            </c:strRef>
          </c:tx>
          <c:spPr>
            <a:solidFill>
              <a:srgbClr val="C80000"/>
            </a:solidFill>
            <a:ln w="19050">
              <a:solidFill>
                <a:schemeClr val="bg1"/>
              </a:solidFill>
            </a:ln>
          </c:spPr>
          <c:invertIfNegative val="0"/>
          <c:cat>
            <c:strRef>
              <c:f>Sheet1!$B$1</c:f>
              <c:strCache>
                <c:ptCount val="1"/>
                <c:pt idx="0">
                  <c:v>Contribution:</c:v>
                </c:pt>
              </c:strCache>
            </c:strRef>
          </c:cat>
          <c:val>
            <c:numRef>
              <c:f>Sheet1!$B$7</c:f>
              <c:numCache>
                <c:formatCode>0.00</c:formatCode>
                <c:ptCount val="1"/>
                <c:pt idx="0">
                  <c:v>0.11</c:v>
                </c:pt>
              </c:numCache>
            </c:numRef>
          </c:val>
          <c:extLst>
            <c:ext xmlns:c16="http://schemas.microsoft.com/office/drawing/2014/chart" uri="{C3380CC4-5D6E-409C-BE32-E72D297353CC}">
              <c16:uniqueId val="{00000006-4111-4026-8D5E-7D8A2A70450D}"/>
            </c:ext>
          </c:extLst>
        </c:ser>
        <c:ser>
          <c:idx val="6"/>
          <c:order val="6"/>
          <c:tx>
            <c:strRef>
              <c:f>Sheet1!$A$8</c:f>
              <c:strCache>
                <c:ptCount val="1"/>
                <c:pt idx="0">
                  <c:v>Consumer Spending</c:v>
                </c:pt>
              </c:strCache>
            </c:strRef>
          </c:tx>
          <c:invertIfNegative val="0"/>
          <c:cat>
            <c:strRef>
              <c:f>Sheet1!$B$1</c:f>
              <c:strCache>
                <c:ptCount val="1"/>
                <c:pt idx="0">
                  <c:v>Contribution:</c:v>
                </c:pt>
              </c:strCache>
            </c:strRef>
          </c:cat>
          <c:val>
            <c:numRef>
              <c:f>Sheet1!$B$8</c:f>
              <c:numCache>
                <c:formatCode>0.00</c:formatCode>
                <c:ptCount val="1"/>
                <c:pt idx="0">
                  <c:v>0</c:v>
                </c:pt>
              </c:numCache>
            </c:numRef>
          </c:val>
          <c:extLst>
            <c:ext xmlns:c16="http://schemas.microsoft.com/office/drawing/2014/chart" uri="{C3380CC4-5D6E-409C-BE32-E72D297353CC}">
              <c16:uniqueId val="{00000007-4111-4026-8D5E-7D8A2A70450D}"/>
            </c:ext>
          </c:extLst>
        </c:ser>
        <c:dLbls>
          <c:showLegendKey val="0"/>
          <c:showVal val="0"/>
          <c:showCatName val="0"/>
          <c:showSerName val="0"/>
          <c:showPercent val="0"/>
          <c:showBubbleSize val="0"/>
        </c:dLbls>
        <c:gapWidth val="28"/>
        <c:overlap val="100"/>
        <c:axId val="2146102624"/>
        <c:axId val="-2041115760"/>
      </c:barChart>
      <c:catAx>
        <c:axId val="2146102624"/>
        <c:scaling>
          <c:orientation val="minMax"/>
        </c:scaling>
        <c:delete val="1"/>
        <c:axPos val="b"/>
        <c:numFmt formatCode="General" sourceLinked="0"/>
        <c:majorTickMark val="out"/>
        <c:minorTickMark val="none"/>
        <c:tickLblPos val="nextTo"/>
        <c:crossAx val="-2041115760"/>
        <c:crosses val="autoZero"/>
        <c:auto val="1"/>
        <c:lblAlgn val="ctr"/>
        <c:lblOffset val="100"/>
        <c:noMultiLvlLbl val="0"/>
      </c:catAx>
      <c:valAx>
        <c:axId val="-2041115760"/>
        <c:scaling>
          <c:orientation val="minMax"/>
        </c:scaling>
        <c:delete val="1"/>
        <c:axPos val="l"/>
        <c:numFmt formatCode="0.00" sourceLinked="1"/>
        <c:majorTickMark val="out"/>
        <c:minorTickMark val="none"/>
        <c:tickLblPos val="nextTo"/>
        <c:crossAx val="214610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33070866141731E-2"/>
          <c:y val="3.158819926513412E-2"/>
          <c:w val="0.85018931763643557"/>
          <c:h val="0.85199655954372389"/>
        </c:manualLayout>
      </c:layout>
      <c:lineChart>
        <c:grouping val="standard"/>
        <c:varyColors val="0"/>
        <c:ser>
          <c:idx val="0"/>
          <c:order val="0"/>
          <c:tx>
            <c:strRef>
              <c:f>Sheet1!$B$1</c:f>
              <c:strCache>
                <c:ptCount val="1"/>
                <c:pt idx="0">
                  <c:v>US Manufacturing Construction</c:v>
                </c:pt>
              </c:strCache>
            </c:strRef>
          </c:tx>
          <c:spPr>
            <a:ln w="19050" cap="rnd">
              <a:solidFill>
                <a:srgbClr val="102A7E"/>
              </a:solidFill>
              <a:round/>
            </a:ln>
            <a:effectLst/>
          </c:spPr>
          <c:marker>
            <c:symbol val="none"/>
          </c:marker>
          <c:cat>
            <c:numRef>
              <c:f>Sheet1!$A$2:$A$72</c:f>
              <c:numCache>
                <c:formatCode>m/d/yyyy</c:formatCode>
                <c:ptCount val="71"/>
                <c:pt idx="0">
                  <c:v>39083</c:v>
                </c:pt>
                <c:pt idx="1">
                  <c:v>39173</c:v>
                </c:pt>
                <c:pt idx="2">
                  <c:v>39264</c:v>
                </c:pt>
                <c:pt idx="3">
                  <c:v>39356</c:v>
                </c:pt>
                <c:pt idx="4">
                  <c:v>39448</c:v>
                </c:pt>
                <c:pt idx="5">
                  <c:v>39539</c:v>
                </c:pt>
                <c:pt idx="6">
                  <c:v>39630</c:v>
                </c:pt>
                <c:pt idx="7">
                  <c:v>39722</c:v>
                </c:pt>
                <c:pt idx="8">
                  <c:v>39814</c:v>
                </c:pt>
                <c:pt idx="9">
                  <c:v>39904</c:v>
                </c:pt>
                <c:pt idx="10">
                  <c:v>39995</c:v>
                </c:pt>
                <c:pt idx="11">
                  <c:v>40087</c:v>
                </c:pt>
                <c:pt idx="12">
                  <c:v>40179</c:v>
                </c:pt>
                <c:pt idx="13">
                  <c:v>40269</c:v>
                </c:pt>
                <c:pt idx="14">
                  <c:v>40360</c:v>
                </c:pt>
                <c:pt idx="15">
                  <c:v>40452</c:v>
                </c:pt>
                <c:pt idx="16">
                  <c:v>40544</c:v>
                </c:pt>
                <c:pt idx="17">
                  <c:v>40634</c:v>
                </c:pt>
                <c:pt idx="18">
                  <c:v>40725</c:v>
                </c:pt>
                <c:pt idx="19">
                  <c:v>40817</c:v>
                </c:pt>
                <c:pt idx="20">
                  <c:v>40909</c:v>
                </c:pt>
                <c:pt idx="21">
                  <c:v>41000</c:v>
                </c:pt>
                <c:pt idx="22">
                  <c:v>41091</c:v>
                </c:pt>
                <c:pt idx="23">
                  <c:v>41183</c:v>
                </c:pt>
                <c:pt idx="24">
                  <c:v>41275</c:v>
                </c:pt>
                <c:pt idx="25">
                  <c:v>41365</c:v>
                </c:pt>
                <c:pt idx="26">
                  <c:v>41456</c:v>
                </c:pt>
                <c:pt idx="27">
                  <c:v>41548</c:v>
                </c:pt>
                <c:pt idx="28">
                  <c:v>41640</c:v>
                </c:pt>
                <c:pt idx="29">
                  <c:v>41730</c:v>
                </c:pt>
                <c:pt idx="30">
                  <c:v>41821</c:v>
                </c:pt>
                <c:pt idx="31">
                  <c:v>41913</c:v>
                </c:pt>
                <c:pt idx="32">
                  <c:v>42005</c:v>
                </c:pt>
                <c:pt idx="33">
                  <c:v>42095</c:v>
                </c:pt>
                <c:pt idx="34">
                  <c:v>42186</c:v>
                </c:pt>
                <c:pt idx="35">
                  <c:v>42278</c:v>
                </c:pt>
                <c:pt idx="36">
                  <c:v>42370</c:v>
                </c:pt>
                <c:pt idx="37">
                  <c:v>42461</c:v>
                </c:pt>
                <c:pt idx="38">
                  <c:v>42552</c:v>
                </c:pt>
                <c:pt idx="39">
                  <c:v>42644</c:v>
                </c:pt>
                <c:pt idx="40">
                  <c:v>42736</c:v>
                </c:pt>
                <c:pt idx="41">
                  <c:v>42826</c:v>
                </c:pt>
                <c:pt idx="42">
                  <c:v>42917</c:v>
                </c:pt>
                <c:pt idx="43">
                  <c:v>43009</c:v>
                </c:pt>
                <c:pt idx="44">
                  <c:v>43101</c:v>
                </c:pt>
                <c:pt idx="45">
                  <c:v>43191</c:v>
                </c:pt>
                <c:pt idx="46">
                  <c:v>43282</c:v>
                </c:pt>
                <c:pt idx="47">
                  <c:v>43374</c:v>
                </c:pt>
                <c:pt idx="48">
                  <c:v>43466</c:v>
                </c:pt>
                <c:pt idx="49">
                  <c:v>43556</c:v>
                </c:pt>
                <c:pt idx="50">
                  <c:v>43647</c:v>
                </c:pt>
                <c:pt idx="51">
                  <c:v>43739</c:v>
                </c:pt>
                <c:pt idx="52">
                  <c:v>43831</c:v>
                </c:pt>
                <c:pt idx="53">
                  <c:v>43922</c:v>
                </c:pt>
                <c:pt idx="54">
                  <c:v>44013</c:v>
                </c:pt>
                <c:pt idx="55">
                  <c:v>44105</c:v>
                </c:pt>
                <c:pt idx="56">
                  <c:v>44197</c:v>
                </c:pt>
                <c:pt idx="57">
                  <c:v>44287</c:v>
                </c:pt>
                <c:pt idx="58">
                  <c:v>44378</c:v>
                </c:pt>
                <c:pt idx="59">
                  <c:v>44470</c:v>
                </c:pt>
                <c:pt idx="60">
                  <c:v>44562</c:v>
                </c:pt>
                <c:pt idx="61">
                  <c:v>44652</c:v>
                </c:pt>
                <c:pt idx="62">
                  <c:v>44743</c:v>
                </c:pt>
                <c:pt idx="63">
                  <c:v>44835</c:v>
                </c:pt>
                <c:pt idx="64">
                  <c:v>44927</c:v>
                </c:pt>
                <c:pt idx="65">
                  <c:v>45017</c:v>
                </c:pt>
                <c:pt idx="66">
                  <c:v>45108</c:v>
                </c:pt>
                <c:pt idx="67">
                  <c:v>45200</c:v>
                </c:pt>
                <c:pt idx="68">
                  <c:v>45292</c:v>
                </c:pt>
                <c:pt idx="69">
                  <c:v>45383</c:v>
                </c:pt>
                <c:pt idx="70">
                  <c:v>45474</c:v>
                </c:pt>
              </c:numCache>
            </c:numRef>
          </c:cat>
          <c:val>
            <c:numRef>
              <c:f>Sheet1!$B$2:$B$72</c:f>
              <c:numCache>
                <c:formatCode>General</c:formatCode>
                <c:ptCount val="71"/>
                <c:pt idx="0">
                  <c:v>42.234000000000002</c:v>
                </c:pt>
                <c:pt idx="1">
                  <c:v>44.593000000000004</c:v>
                </c:pt>
                <c:pt idx="2">
                  <c:v>52.320999999999998</c:v>
                </c:pt>
                <c:pt idx="3">
                  <c:v>56.264000000000003</c:v>
                </c:pt>
                <c:pt idx="4">
                  <c:v>56.78</c:v>
                </c:pt>
                <c:pt idx="5">
                  <c:v>61.218000000000004</c:v>
                </c:pt>
                <c:pt idx="6">
                  <c:v>62.731000000000002</c:v>
                </c:pt>
                <c:pt idx="7">
                  <c:v>64.123000000000005</c:v>
                </c:pt>
                <c:pt idx="8">
                  <c:v>70.137</c:v>
                </c:pt>
                <c:pt idx="9">
                  <c:v>68.608000000000004</c:v>
                </c:pt>
                <c:pt idx="10">
                  <c:v>63.04</c:v>
                </c:pt>
                <c:pt idx="11">
                  <c:v>55.499000000000002</c:v>
                </c:pt>
                <c:pt idx="12">
                  <c:v>52.921999999999997</c:v>
                </c:pt>
                <c:pt idx="13">
                  <c:v>50.637</c:v>
                </c:pt>
                <c:pt idx="14">
                  <c:v>44.585999999999999</c:v>
                </c:pt>
                <c:pt idx="15">
                  <c:v>39.139000000000003</c:v>
                </c:pt>
                <c:pt idx="16">
                  <c:v>38.018000000000001</c:v>
                </c:pt>
                <c:pt idx="17">
                  <c:v>43.298999999999999</c:v>
                </c:pt>
                <c:pt idx="18">
                  <c:v>48.374000000000002</c:v>
                </c:pt>
                <c:pt idx="19">
                  <c:v>50.530999999999999</c:v>
                </c:pt>
                <c:pt idx="20">
                  <c:v>49.433999999999997</c:v>
                </c:pt>
                <c:pt idx="21">
                  <c:v>51.701999999999998</c:v>
                </c:pt>
                <c:pt idx="22">
                  <c:v>52.625</c:v>
                </c:pt>
                <c:pt idx="23">
                  <c:v>53.914000000000001</c:v>
                </c:pt>
                <c:pt idx="24">
                  <c:v>53.713000000000001</c:v>
                </c:pt>
                <c:pt idx="25">
                  <c:v>51.820999999999998</c:v>
                </c:pt>
                <c:pt idx="26">
                  <c:v>56.271999999999998</c:v>
                </c:pt>
                <c:pt idx="27">
                  <c:v>56.081000000000003</c:v>
                </c:pt>
                <c:pt idx="28">
                  <c:v>55.32</c:v>
                </c:pt>
                <c:pt idx="29">
                  <c:v>57.12</c:v>
                </c:pt>
                <c:pt idx="30">
                  <c:v>61.350999999999999</c:v>
                </c:pt>
                <c:pt idx="31">
                  <c:v>73.936999999999998</c:v>
                </c:pt>
                <c:pt idx="32">
                  <c:v>80.441999999999993</c:v>
                </c:pt>
                <c:pt idx="33">
                  <c:v>86.314999999999998</c:v>
                </c:pt>
                <c:pt idx="34">
                  <c:v>85.16</c:v>
                </c:pt>
                <c:pt idx="35">
                  <c:v>83.328999999999994</c:v>
                </c:pt>
                <c:pt idx="36">
                  <c:v>79.661000000000001</c:v>
                </c:pt>
                <c:pt idx="37">
                  <c:v>82.11</c:v>
                </c:pt>
                <c:pt idx="38">
                  <c:v>81.808999999999997</c:v>
                </c:pt>
                <c:pt idx="39">
                  <c:v>77.703999999999994</c:v>
                </c:pt>
                <c:pt idx="40">
                  <c:v>71.793000000000006</c:v>
                </c:pt>
                <c:pt idx="41">
                  <c:v>71.561000000000007</c:v>
                </c:pt>
                <c:pt idx="42">
                  <c:v>67.921999999999997</c:v>
                </c:pt>
                <c:pt idx="43">
                  <c:v>68.602999999999994</c:v>
                </c:pt>
                <c:pt idx="44">
                  <c:v>67.974000000000004</c:v>
                </c:pt>
                <c:pt idx="45">
                  <c:v>68.125</c:v>
                </c:pt>
                <c:pt idx="46">
                  <c:v>69.781999999999996</c:v>
                </c:pt>
                <c:pt idx="47">
                  <c:v>69.298000000000002</c:v>
                </c:pt>
                <c:pt idx="48">
                  <c:v>73.088999999999999</c:v>
                </c:pt>
                <c:pt idx="49">
                  <c:v>73.509</c:v>
                </c:pt>
                <c:pt idx="50">
                  <c:v>72.962000000000003</c:v>
                </c:pt>
                <c:pt idx="51">
                  <c:v>71.058999999999997</c:v>
                </c:pt>
                <c:pt idx="52">
                  <c:v>69.418999999999997</c:v>
                </c:pt>
                <c:pt idx="53">
                  <c:v>64.796999999999997</c:v>
                </c:pt>
                <c:pt idx="54">
                  <c:v>64.673000000000002</c:v>
                </c:pt>
                <c:pt idx="55">
                  <c:v>64.180999999999997</c:v>
                </c:pt>
                <c:pt idx="56">
                  <c:v>66.790000000000006</c:v>
                </c:pt>
                <c:pt idx="57">
                  <c:v>66.688000000000002</c:v>
                </c:pt>
                <c:pt idx="58">
                  <c:v>68.331999999999994</c:v>
                </c:pt>
                <c:pt idx="59">
                  <c:v>69.822999999999993</c:v>
                </c:pt>
                <c:pt idx="60">
                  <c:v>74.984999999999999</c:v>
                </c:pt>
                <c:pt idx="61">
                  <c:v>80.894000000000005</c:v>
                </c:pt>
                <c:pt idx="62">
                  <c:v>86.647000000000006</c:v>
                </c:pt>
                <c:pt idx="63">
                  <c:v>94.816000000000003</c:v>
                </c:pt>
                <c:pt idx="64">
                  <c:v>106.80200000000001</c:v>
                </c:pt>
                <c:pt idx="65">
                  <c:v>123.331</c:v>
                </c:pt>
                <c:pt idx="66">
                  <c:v>126.196</c:v>
                </c:pt>
                <c:pt idx="67">
                  <c:v>132.773</c:v>
                </c:pt>
                <c:pt idx="68">
                  <c:v>142.04599999999999</c:v>
                </c:pt>
                <c:pt idx="69">
                  <c:v>149.20500000000001</c:v>
                </c:pt>
                <c:pt idx="70">
                  <c:v>148.053</c:v>
                </c:pt>
              </c:numCache>
            </c:numRef>
          </c:val>
          <c:smooth val="1"/>
          <c:extLst xmlns:c15="http://schemas.microsoft.com/office/drawing/2012/chart">
            <c:ext xmlns:c16="http://schemas.microsoft.com/office/drawing/2014/chart" uri="{C3380CC4-5D6E-409C-BE32-E72D297353CC}">
              <c16:uniqueId val="{00000000-7942-44CC-973A-A10980473922}"/>
            </c:ext>
          </c:extLst>
        </c:ser>
        <c:dLbls>
          <c:showLegendKey val="0"/>
          <c:showVal val="0"/>
          <c:showCatName val="0"/>
          <c:showSerName val="0"/>
          <c:showPercent val="0"/>
          <c:showBubbleSize val="0"/>
        </c:dLbls>
        <c:smooth val="0"/>
        <c:axId val="607898784"/>
        <c:axId val="607909600"/>
      </c:lineChart>
      <c:dateAx>
        <c:axId val="607898784"/>
        <c:scaling>
          <c:orientation val="minMax"/>
          <c:min val="39630"/>
        </c:scaling>
        <c:delete val="0"/>
        <c:axPos val="b"/>
        <c:numFmt formatCode="m/d/yyyy" sourceLinked="1"/>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700" b="0" i="0" u="none" strike="noStrike" kern="1200" baseline="0">
                <a:solidFill>
                  <a:schemeClr val="bg1">
                    <a:lumMod val="50000"/>
                  </a:schemeClr>
                </a:solidFill>
                <a:latin typeface="Franklin Gothic Book" panose="020B0503020102020204" pitchFamily="34" charset="0"/>
                <a:ea typeface="+mn-ea"/>
                <a:cs typeface="+mn-cs"/>
              </a:defRPr>
            </a:pPr>
            <a:endParaRPr lang="en-US"/>
          </a:p>
        </c:txPr>
        <c:crossAx val="607909600"/>
        <c:crosses val="autoZero"/>
        <c:auto val="0"/>
        <c:lblOffset val="100"/>
        <c:baseTimeUnit val="months"/>
        <c:majorUnit val="4"/>
        <c:majorTimeUnit val="years"/>
      </c:dateAx>
      <c:valAx>
        <c:axId val="607909600"/>
        <c:scaling>
          <c:orientation val="minMax"/>
          <c:max val="160"/>
          <c:min val="20"/>
        </c:scaling>
        <c:delete val="0"/>
        <c:axPos val="l"/>
        <c:majorGridlines>
          <c:spPr>
            <a:ln w="6350" cap="flat" cmpd="sng" algn="ctr">
              <a:solidFill>
                <a:schemeClr val="bg1">
                  <a:lumMod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lumMod val="50000"/>
                  </a:schemeClr>
                </a:solidFill>
                <a:latin typeface="Franklin Gothic Book" panose="020B0503020102020204" pitchFamily="34" charset="0"/>
                <a:ea typeface="+mn-ea"/>
                <a:cs typeface="+mn-cs"/>
              </a:defRPr>
            </a:pPr>
            <a:endParaRPr lang="en-US"/>
          </a:p>
        </c:txPr>
        <c:crossAx val="607898784"/>
        <c:crossesAt val="1"/>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bg1">
              <a:lumMod val="50000"/>
            </a:schemeClr>
          </a:solidFill>
          <a:latin typeface="Franklin Gothic Book" panose="020B05030201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33070866141731E-2"/>
          <c:y val="3.158819926513412E-2"/>
          <c:w val="0.85018931763643557"/>
          <c:h val="0.7640871409251434"/>
        </c:manualLayout>
      </c:layout>
      <c:lineChart>
        <c:grouping val="standard"/>
        <c:varyColors val="0"/>
        <c:ser>
          <c:idx val="0"/>
          <c:order val="0"/>
          <c:tx>
            <c:strRef>
              <c:f>Sheet1!$B$1</c:f>
              <c:strCache>
                <c:ptCount val="1"/>
              </c:strCache>
            </c:strRef>
          </c:tx>
          <c:spPr>
            <a:ln w="19050" cap="rnd">
              <a:solidFill>
                <a:srgbClr val="102A7E"/>
              </a:solidFill>
              <a:round/>
            </a:ln>
            <a:effectLst/>
          </c:spPr>
          <c:marker>
            <c:symbol val="none"/>
          </c:marker>
          <c:cat>
            <c:numRef>
              <c:f>Sheet1!$A$5:$A$1305</c:f>
              <c:numCache>
                <c:formatCode>m/d/yyyy</c:formatCode>
                <c:ptCount val="130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numCache>
            </c:numRef>
          </c:cat>
          <c:val>
            <c:numRef>
              <c:f>Sheet1!$B$5:$B$1305</c:f>
              <c:numCache>
                <c:formatCode>General</c:formatCode>
                <c:ptCount val="1301"/>
                <c:pt idx="0">
                  <c:v>757</c:v>
                </c:pt>
                <c:pt idx="1">
                  <c:v>790</c:v>
                </c:pt>
                <c:pt idx="2">
                  <c:v>775</c:v>
                </c:pt>
                <c:pt idx="3">
                  <c:v>798</c:v>
                </c:pt>
                <c:pt idx="4">
                  <c:v>866</c:v>
                </c:pt>
                <c:pt idx="5">
                  <c:v>920</c:v>
                </c:pt>
                <c:pt idx="6">
                  <c:v>981</c:v>
                </c:pt>
                <c:pt idx="7">
                  <c:v>1019</c:v>
                </c:pt>
                <c:pt idx="8">
                  <c:v>1015</c:v>
                </c:pt>
                <c:pt idx="9">
                  <c:v>1078</c:v>
                </c:pt>
                <c:pt idx="10">
                  <c:v>1090</c:v>
                </c:pt>
                <c:pt idx="11">
                  <c:v>1114</c:v>
                </c:pt>
                <c:pt idx="12">
                  <c:v>1138</c:v>
                </c:pt>
                <c:pt idx="13">
                  <c:v>1151</c:v>
                </c:pt>
                <c:pt idx="14">
                  <c:v>1193</c:v>
                </c:pt>
                <c:pt idx="15">
                  <c:v>1217</c:v>
                </c:pt>
                <c:pt idx="16">
                  <c:v>1270</c:v>
                </c:pt>
                <c:pt idx="17">
                  <c:v>1275</c:v>
                </c:pt>
                <c:pt idx="18">
                  <c:v>1266</c:v>
                </c:pt>
                <c:pt idx="19">
                  <c:v>1252</c:v>
                </c:pt>
                <c:pt idx="20">
                  <c:v>1168</c:v>
                </c:pt>
                <c:pt idx="21">
                  <c:v>1058</c:v>
                </c:pt>
                <c:pt idx="22">
                  <c:v>952</c:v>
                </c:pt>
                <c:pt idx="23">
                  <c:v>883</c:v>
                </c:pt>
                <c:pt idx="24">
                  <c:v>853</c:v>
                </c:pt>
                <c:pt idx="25">
                  <c:v>782</c:v>
                </c:pt>
                <c:pt idx="26">
                  <c:v>761</c:v>
                </c:pt>
                <c:pt idx="27">
                  <c:v>776</c:v>
                </c:pt>
                <c:pt idx="28">
                  <c:v>854</c:v>
                </c:pt>
                <c:pt idx="29">
                  <c:v>840</c:v>
                </c:pt>
                <c:pt idx="30">
                  <c:v>848</c:v>
                </c:pt>
                <c:pt idx="31">
                  <c:v>847</c:v>
                </c:pt>
                <c:pt idx="32">
                  <c:v>857</c:v>
                </c:pt>
                <c:pt idx="33">
                  <c:v>854</c:v>
                </c:pt>
                <c:pt idx="34">
                  <c:v>835</c:v>
                </c:pt>
                <c:pt idx="35">
                  <c:v>837</c:v>
                </c:pt>
                <c:pt idx="36">
                  <c:v>873</c:v>
                </c:pt>
                <c:pt idx="37">
                  <c:v>912</c:v>
                </c:pt>
                <c:pt idx="38">
                  <c:v>972</c:v>
                </c:pt>
                <c:pt idx="39">
                  <c:v>1001</c:v>
                </c:pt>
                <c:pt idx="40">
                  <c:v>1059</c:v>
                </c:pt>
                <c:pt idx="41">
                  <c:v>1077</c:v>
                </c:pt>
                <c:pt idx="42">
                  <c:v>1097</c:v>
                </c:pt>
                <c:pt idx="43">
                  <c:v>1102</c:v>
                </c:pt>
                <c:pt idx="44">
                  <c:v>1091</c:v>
                </c:pt>
                <c:pt idx="45">
                  <c:v>1107</c:v>
                </c:pt>
                <c:pt idx="46">
                  <c:v>1113</c:v>
                </c:pt>
                <c:pt idx="47">
                  <c:v>1126</c:v>
                </c:pt>
                <c:pt idx="48">
                  <c:v>1084</c:v>
                </c:pt>
                <c:pt idx="49">
                  <c:v>1134</c:v>
                </c:pt>
                <c:pt idx="50">
                  <c:v>1160</c:v>
                </c:pt>
                <c:pt idx="51">
                  <c:v>1161</c:v>
                </c:pt>
                <c:pt idx="52">
                  <c:v>1168</c:v>
                </c:pt>
                <c:pt idx="53">
                  <c:v>1201</c:v>
                </c:pt>
                <c:pt idx="54">
                  <c:v>1229</c:v>
                </c:pt>
                <c:pt idx="55">
                  <c:v>1249</c:v>
                </c:pt>
                <c:pt idx="56">
                  <c:v>1243</c:v>
                </c:pt>
                <c:pt idx="57">
                  <c:v>1251</c:v>
                </c:pt>
                <c:pt idx="58">
                  <c:v>1245</c:v>
                </c:pt>
                <c:pt idx="59">
                  <c:v>1243</c:v>
                </c:pt>
                <c:pt idx="60">
                  <c:v>1248</c:v>
                </c:pt>
                <c:pt idx="61">
                  <c:v>1290</c:v>
                </c:pt>
                <c:pt idx="62">
                  <c:v>1329</c:v>
                </c:pt>
                <c:pt idx="63">
                  <c:v>1325</c:v>
                </c:pt>
                <c:pt idx="64">
                  <c:v>1353</c:v>
                </c:pt>
                <c:pt idx="65">
                  <c:v>1370</c:v>
                </c:pt>
                <c:pt idx="66">
                  <c:v>1412</c:v>
                </c:pt>
                <c:pt idx="67">
                  <c:v>1447</c:v>
                </c:pt>
                <c:pt idx="68">
                  <c:v>1483</c:v>
                </c:pt>
                <c:pt idx="69">
                  <c:v>1496</c:v>
                </c:pt>
                <c:pt idx="70">
                  <c:v>1460</c:v>
                </c:pt>
                <c:pt idx="71">
                  <c:v>1471</c:v>
                </c:pt>
                <c:pt idx="72">
                  <c:v>1513</c:v>
                </c:pt>
                <c:pt idx="73">
                  <c:v>1531</c:v>
                </c:pt>
                <c:pt idx="74">
                  <c:v>1576</c:v>
                </c:pt>
                <c:pt idx="75">
                  <c:v>1608</c:v>
                </c:pt>
                <c:pt idx="76">
                  <c:v>1657</c:v>
                </c:pt>
                <c:pt idx="77">
                  <c:v>1666</c:v>
                </c:pt>
                <c:pt idx="78">
                  <c:v>1705</c:v>
                </c:pt>
                <c:pt idx="79">
                  <c:v>1732</c:v>
                </c:pt>
                <c:pt idx="80">
                  <c:v>1744</c:v>
                </c:pt>
                <c:pt idx="81">
                  <c:v>1739</c:v>
                </c:pt>
                <c:pt idx="82">
                  <c:v>1717</c:v>
                </c:pt>
                <c:pt idx="83">
                  <c:v>1710</c:v>
                </c:pt>
                <c:pt idx="84">
                  <c:v>1714</c:v>
                </c:pt>
                <c:pt idx="85">
                  <c:v>1752</c:v>
                </c:pt>
                <c:pt idx="86">
                  <c:v>1749</c:v>
                </c:pt>
                <c:pt idx="87">
                  <c:v>1747</c:v>
                </c:pt>
                <c:pt idx="88">
                  <c:v>1774</c:v>
                </c:pt>
                <c:pt idx="89">
                  <c:v>1775</c:v>
                </c:pt>
                <c:pt idx="90">
                  <c:v>1781</c:v>
                </c:pt>
                <c:pt idx="91">
                  <c:v>1829</c:v>
                </c:pt>
                <c:pt idx="92">
                  <c:v>1760</c:v>
                </c:pt>
                <c:pt idx="93">
                  <c:v>1795</c:v>
                </c:pt>
                <c:pt idx="94">
                  <c:v>1823</c:v>
                </c:pt>
                <c:pt idx="95">
                  <c:v>1774</c:v>
                </c:pt>
                <c:pt idx="96">
                  <c:v>1763</c:v>
                </c:pt>
                <c:pt idx="97">
                  <c:v>1763</c:v>
                </c:pt>
                <c:pt idx="98">
                  <c:v>1830</c:v>
                </c:pt>
                <c:pt idx="99">
                  <c:v>1839</c:v>
                </c:pt>
                <c:pt idx="100">
                  <c:v>1877</c:v>
                </c:pt>
                <c:pt idx="101">
                  <c:v>1921</c:v>
                </c:pt>
                <c:pt idx="102">
                  <c:v>1951</c:v>
                </c:pt>
                <c:pt idx="103">
                  <c:v>2031</c:v>
                </c:pt>
                <c:pt idx="104">
                  <c:v>1979</c:v>
                </c:pt>
                <c:pt idx="105">
                  <c:v>1971</c:v>
                </c:pt>
                <c:pt idx="106">
                  <c:v>1866</c:v>
                </c:pt>
                <c:pt idx="107">
                  <c:v>1623</c:v>
                </c:pt>
                <c:pt idx="108">
                  <c:v>1472</c:v>
                </c:pt>
                <c:pt idx="109">
                  <c:v>1243</c:v>
                </c:pt>
                <c:pt idx="110">
                  <c:v>1043</c:v>
                </c:pt>
                <c:pt idx="111">
                  <c:v>945</c:v>
                </c:pt>
                <c:pt idx="112">
                  <c:v>899</c:v>
                </c:pt>
                <c:pt idx="113">
                  <c:v>928</c:v>
                </c:pt>
                <c:pt idx="114">
                  <c:v>948</c:v>
                </c:pt>
                <c:pt idx="115">
                  <c:v>1009</c:v>
                </c:pt>
                <c:pt idx="116">
                  <c:v>1024</c:v>
                </c:pt>
                <c:pt idx="117">
                  <c:v>1069</c:v>
                </c:pt>
                <c:pt idx="118">
                  <c:v>1141</c:v>
                </c:pt>
                <c:pt idx="119">
                  <c:v>1189</c:v>
                </c:pt>
                <c:pt idx="120">
                  <c:v>1317</c:v>
                </c:pt>
                <c:pt idx="121">
                  <c:v>1373</c:v>
                </c:pt>
                <c:pt idx="122">
                  <c:v>1465</c:v>
                </c:pt>
                <c:pt idx="123">
                  <c:v>1483</c:v>
                </c:pt>
                <c:pt idx="124">
                  <c:v>1506</c:v>
                </c:pt>
                <c:pt idx="125">
                  <c:v>1557</c:v>
                </c:pt>
                <c:pt idx="126">
                  <c:v>1586</c:v>
                </c:pt>
                <c:pt idx="127">
                  <c:v>1653</c:v>
                </c:pt>
                <c:pt idx="128">
                  <c:v>1659</c:v>
                </c:pt>
                <c:pt idx="129">
                  <c:v>1672</c:v>
                </c:pt>
                <c:pt idx="130">
                  <c:v>1713</c:v>
                </c:pt>
                <c:pt idx="131">
                  <c:v>1694</c:v>
                </c:pt>
                <c:pt idx="132">
                  <c:v>1739</c:v>
                </c:pt>
                <c:pt idx="133">
                  <c:v>1707</c:v>
                </c:pt>
                <c:pt idx="134">
                  <c:v>1776</c:v>
                </c:pt>
                <c:pt idx="135">
                  <c:v>1818</c:v>
                </c:pt>
                <c:pt idx="136">
                  <c:v>1854</c:v>
                </c:pt>
                <c:pt idx="137">
                  <c:v>1886</c:v>
                </c:pt>
                <c:pt idx="138">
                  <c:v>1908</c:v>
                </c:pt>
                <c:pt idx="139">
                  <c:v>1968</c:v>
                </c:pt>
                <c:pt idx="140">
                  <c:v>1990</c:v>
                </c:pt>
                <c:pt idx="141">
                  <c:v>2026</c:v>
                </c:pt>
                <c:pt idx="142">
                  <c:v>1993</c:v>
                </c:pt>
                <c:pt idx="143">
                  <c:v>2007</c:v>
                </c:pt>
                <c:pt idx="144">
                  <c:v>1997</c:v>
                </c:pt>
                <c:pt idx="145">
                  <c:v>1989</c:v>
                </c:pt>
                <c:pt idx="146">
                  <c:v>1979</c:v>
                </c:pt>
                <c:pt idx="147">
                  <c:v>1965</c:v>
                </c:pt>
                <c:pt idx="148">
                  <c:v>1980</c:v>
                </c:pt>
                <c:pt idx="149">
                  <c:v>1959</c:v>
                </c:pt>
                <c:pt idx="150">
                  <c:v>1930</c:v>
                </c:pt>
                <c:pt idx="151">
                  <c:v>1894</c:v>
                </c:pt>
                <c:pt idx="152">
                  <c:v>1848</c:v>
                </c:pt>
                <c:pt idx="153">
                  <c:v>1800</c:v>
                </c:pt>
                <c:pt idx="154">
                  <c:v>1811</c:v>
                </c:pt>
                <c:pt idx="155">
                  <c:v>1762</c:v>
                </c:pt>
                <c:pt idx="156">
                  <c:v>1764</c:v>
                </c:pt>
                <c:pt idx="157">
                  <c:v>1757</c:v>
                </c:pt>
                <c:pt idx="158">
                  <c:v>1748</c:v>
                </c:pt>
                <c:pt idx="159">
                  <c:v>1764</c:v>
                </c:pt>
                <c:pt idx="160">
                  <c:v>1771</c:v>
                </c:pt>
                <c:pt idx="161">
                  <c:v>1748</c:v>
                </c:pt>
                <c:pt idx="162">
                  <c:v>1782</c:v>
                </c:pt>
                <c:pt idx="163">
                  <c:v>1776</c:v>
                </c:pt>
                <c:pt idx="164">
                  <c:v>1756</c:v>
                </c:pt>
                <c:pt idx="165">
                  <c:v>1742</c:v>
                </c:pt>
                <c:pt idx="166">
                  <c:v>1763</c:v>
                </c:pt>
                <c:pt idx="167">
                  <c:v>1751</c:v>
                </c:pt>
                <c:pt idx="168">
                  <c:v>1785</c:v>
                </c:pt>
                <c:pt idx="169">
                  <c:v>1769</c:v>
                </c:pt>
                <c:pt idx="170">
                  <c:v>1818</c:v>
                </c:pt>
                <c:pt idx="171">
                  <c:v>1854</c:v>
                </c:pt>
                <c:pt idx="172">
                  <c:v>1866</c:v>
                </c:pt>
                <c:pt idx="173">
                  <c:v>1874</c:v>
                </c:pt>
                <c:pt idx="174">
                  <c:v>1889</c:v>
                </c:pt>
                <c:pt idx="175">
                  <c:v>1914</c:v>
                </c:pt>
                <c:pt idx="176">
                  <c:v>1922</c:v>
                </c:pt>
                <c:pt idx="177">
                  <c:v>1929</c:v>
                </c:pt>
                <c:pt idx="178">
                  <c:v>1917</c:v>
                </c:pt>
                <c:pt idx="179">
                  <c:v>1811</c:v>
                </c:pt>
                <c:pt idx="180">
                  <c:v>1543</c:v>
                </c:pt>
                <c:pt idx="181">
                  <c:v>1267</c:v>
                </c:pt>
                <c:pt idx="182">
                  <c:v>1028</c:v>
                </c:pt>
                <c:pt idx="183">
                  <c:v>905</c:v>
                </c:pt>
                <c:pt idx="184">
                  <c:v>875</c:v>
                </c:pt>
                <c:pt idx="185">
                  <c:v>862</c:v>
                </c:pt>
                <c:pt idx="186">
                  <c:v>874</c:v>
                </c:pt>
                <c:pt idx="187">
                  <c:v>864</c:v>
                </c:pt>
                <c:pt idx="188">
                  <c:v>809</c:v>
                </c:pt>
                <c:pt idx="189">
                  <c:v>775</c:v>
                </c:pt>
                <c:pt idx="190">
                  <c:v>737</c:v>
                </c:pt>
                <c:pt idx="191">
                  <c:v>698</c:v>
                </c:pt>
                <c:pt idx="192">
                  <c:v>619</c:v>
                </c:pt>
                <c:pt idx="193">
                  <c:v>489</c:v>
                </c:pt>
                <c:pt idx="194">
                  <c:v>450</c:v>
                </c:pt>
                <c:pt idx="195">
                  <c:v>420</c:v>
                </c:pt>
                <c:pt idx="196">
                  <c:v>408</c:v>
                </c:pt>
                <c:pt idx="197">
                  <c:v>431</c:v>
                </c:pt>
                <c:pt idx="198">
                  <c:v>463</c:v>
                </c:pt>
                <c:pt idx="199">
                  <c:v>497</c:v>
                </c:pt>
                <c:pt idx="200">
                  <c:v>522</c:v>
                </c:pt>
                <c:pt idx="201">
                  <c:v>569</c:v>
                </c:pt>
                <c:pt idx="202">
                  <c:v>597</c:v>
                </c:pt>
                <c:pt idx="203">
                  <c:v>658</c:v>
                </c:pt>
                <c:pt idx="204">
                  <c:v>729</c:v>
                </c:pt>
                <c:pt idx="205">
                  <c:v>756</c:v>
                </c:pt>
                <c:pt idx="206">
                  <c:v>824</c:v>
                </c:pt>
                <c:pt idx="207">
                  <c:v>870</c:v>
                </c:pt>
                <c:pt idx="208">
                  <c:v>916</c:v>
                </c:pt>
                <c:pt idx="209">
                  <c:v>940</c:v>
                </c:pt>
                <c:pt idx="210">
                  <c:v>954</c:v>
                </c:pt>
                <c:pt idx="211">
                  <c:v>943</c:v>
                </c:pt>
                <c:pt idx="212">
                  <c:v>940</c:v>
                </c:pt>
                <c:pt idx="213">
                  <c:v>898</c:v>
                </c:pt>
                <c:pt idx="214">
                  <c:v>929</c:v>
                </c:pt>
                <c:pt idx="215">
                  <c:v>929</c:v>
                </c:pt>
                <c:pt idx="216">
                  <c:v>946</c:v>
                </c:pt>
                <c:pt idx="217">
                  <c:v>981</c:v>
                </c:pt>
                <c:pt idx="218">
                  <c:v>993</c:v>
                </c:pt>
                <c:pt idx="219">
                  <c:v>1032</c:v>
                </c:pt>
                <c:pt idx="220">
                  <c:v>1060</c:v>
                </c:pt>
                <c:pt idx="221">
                  <c:v>1047</c:v>
                </c:pt>
                <c:pt idx="222">
                  <c:v>1044</c:v>
                </c:pt>
                <c:pt idx="223">
                  <c:v>1048</c:v>
                </c:pt>
                <c:pt idx="224">
                  <c:v>1054</c:v>
                </c:pt>
                <c:pt idx="225">
                  <c:v>1067</c:v>
                </c:pt>
                <c:pt idx="226">
                  <c:v>1076</c:v>
                </c:pt>
                <c:pt idx="227">
                  <c:v>1075</c:v>
                </c:pt>
                <c:pt idx="228">
                  <c:v>1045</c:v>
                </c:pt>
                <c:pt idx="229">
                  <c:v>1038</c:v>
                </c:pt>
                <c:pt idx="230">
                  <c:v>1006</c:v>
                </c:pt>
                <c:pt idx="231">
                  <c:v>990</c:v>
                </c:pt>
                <c:pt idx="232">
                  <c:v>984</c:v>
                </c:pt>
                <c:pt idx="233">
                  <c:v>967</c:v>
                </c:pt>
                <c:pt idx="234">
                  <c:v>942</c:v>
                </c:pt>
                <c:pt idx="235">
                  <c:v>904</c:v>
                </c:pt>
                <c:pt idx="236">
                  <c:v>855</c:v>
                </c:pt>
                <c:pt idx="237">
                  <c:v>822</c:v>
                </c:pt>
                <c:pt idx="238">
                  <c:v>802</c:v>
                </c:pt>
                <c:pt idx="239">
                  <c:v>796</c:v>
                </c:pt>
                <c:pt idx="240">
                  <c:v>790</c:v>
                </c:pt>
                <c:pt idx="241">
                  <c:v>790</c:v>
                </c:pt>
                <c:pt idx="242">
                  <c:v>664</c:v>
                </c:pt>
                <c:pt idx="243">
                  <c:v>408</c:v>
                </c:pt>
                <c:pt idx="244">
                  <c:v>301</c:v>
                </c:pt>
                <c:pt idx="245">
                  <c:v>263</c:v>
                </c:pt>
                <c:pt idx="246">
                  <c:v>251</c:v>
                </c:pt>
                <c:pt idx="247">
                  <c:v>256</c:v>
                </c:pt>
                <c:pt idx="248">
                  <c:v>266</c:v>
                </c:pt>
                <c:pt idx="249">
                  <c:v>296</c:v>
                </c:pt>
                <c:pt idx="250">
                  <c:v>323</c:v>
                </c:pt>
                <c:pt idx="251">
                  <c:v>351</c:v>
                </c:pt>
                <c:pt idx="252">
                  <c:v>384</c:v>
                </c:pt>
                <c:pt idx="253">
                  <c:v>402</c:v>
                </c:pt>
                <c:pt idx="254">
                  <c:v>430</c:v>
                </c:pt>
                <c:pt idx="255">
                  <c:v>440</c:v>
                </c:pt>
                <c:pt idx="256">
                  <c:v>456</c:v>
                </c:pt>
                <c:pt idx="257">
                  <c:v>475</c:v>
                </c:pt>
                <c:pt idx="258">
                  <c:v>488</c:v>
                </c:pt>
                <c:pt idx="259">
                  <c:v>497</c:v>
                </c:pt>
                <c:pt idx="260">
                  <c:v>528</c:v>
                </c:pt>
                <c:pt idx="261">
                  <c:v>544</c:v>
                </c:pt>
                <c:pt idx="262">
                  <c:v>569</c:v>
                </c:pt>
                <c:pt idx="263">
                  <c:v>586</c:v>
                </c:pt>
                <c:pt idx="264">
                  <c:v>613</c:v>
                </c:pt>
                <c:pt idx="265">
                  <c:v>650</c:v>
                </c:pt>
                <c:pt idx="266">
                  <c:v>673</c:v>
                </c:pt>
                <c:pt idx="267">
                  <c:v>698</c:v>
                </c:pt>
                <c:pt idx="268">
                  <c:v>727</c:v>
                </c:pt>
                <c:pt idx="269">
                  <c:v>750</c:v>
                </c:pt>
                <c:pt idx="270">
                  <c:v>767</c:v>
                </c:pt>
                <c:pt idx="271">
                  <c:v>760</c:v>
                </c:pt>
                <c:pt idx="272">
                  <c:v>765</c:v>
                </c:pt>
                <c:pt idx="273">
                  <c:v>770</c:v>
                </c:pt>
                <c:pt idx="274">
                  <c:v>784</c:v>
                </c:pt>
                <c:pt idx="275">
                  <c:v>779</c:v>
                </c:pt>
                <c:pt idx="276">
                  <c:v>759</c:v>
                </c:pt>
                <c:pt idx="277">
                  <c:v>749</c:v>
                </c:pt>
                <c:pt idx="278">
                  <c:v>755</c:v>
                </c:pt>
                <c:pt idx="279">
                  <c:v>755</c:v>
                </c:pt>
                <c:pt idx="280">
                  <c:v>696</c:v>
                </c:pt>
                <c:pt idx="281">
                  <c:v>674</c:v>
                </c:pt>
                <c:pt idx="282">
                  <c:v>659</c:v>
                </c:pt>
                <c:pt idx="283">
                  <c:v>631</c:v>
                </c:pt>
                <c:pt idx="284">
                  <c:v>623</c:v>
                </c:pt>
                <c:pt idx="285">
                  <c:v>618</c:v>
                </c:pt>
                <c:pt idx="286">
                  <c:v>625</c:v>
                </c:pt>
                <c:pt idx="287">
                  <c:v>622</c:v>
                </c:pt>
                <c:pt idx="288">
                  <c:v>619</c:v>
                </c:pt>
                <c:pt idx="289">
                  <c:v>629</c:v>
                </c:pt>
                <c:pt idx="290">
                  <c:v>621</c:v>
                </c:pt>
                <c:pt idx="291">
                  <c:v>605</c:v>
                </c:pt>
                <c:pt idx="292">
                  <c:v>600</c:v>
                </c:pt>
                <c:pt idx="293">
                  <c:v>581</c:v>
                </c:pt>
                <c:pt idx="294">
                  <c:v>586</c:v>
                </c:pt>
                <c:pt idx="295">
                  <c:v>583</c:v>
                </c:pt>
                <c:pt idx="296">
                  <c:v>585</c:v>
                </c:pt>
                <c:pt idx="297">
                  <c:v>585</c:v>
                </c:pt>
                <c:pt idx="298">
                  <c:v>582</c:v>
                </c:pt>
              </c:numCache>
            </c:numRef>
          </c:val>
          <c:smooth val="0"/>
          <c:extLst xmlns:c15="http://schemas.microsoft.com/office/drawing/2012/chart">
            <c:ext xmlns:c16="http://schemas.microsoft.com/office/drawing/2014/chart" uri="{C3380CC4-5D6E-409C-BE32-E72D297353CC}">
              <c16:uniqueId val="{00000000-2E14-4FA6-B1A1-0AA303F72E6A}"/>
            </c:ext>
          </c:extLst>
        </c:ser>
        <c:dLbls>
          <c:showLegendKey val="0"/>
          <c:showVal val="0"/>
          <c:showCatName val="0"/>
          <c:showSerName val="0"/>
          <c:showPercent val="0"/>
          <c:showBubbleSize val="0"/>
        </c:dLbls>
        <c:marker val="1"/>
        <c:smooth val="0"/>
        <c:axId val="607898784"/>
        <c:axId val="607909600"/>
      </c:lineChart>
      <c:lineChart>
        <c:grouping val="standard"/>
        <c:varyColors val="0"/>
        <c:ser>
          <c:idx val="1"/>
          <c:order val="1"/>
          <c:tx>
            <c:strRef>
              <c:f>Sheet1!$C$1</c:f>
              <c:strCache>
                <c:ptCount val="1"/>
              </c:strCache>
            </c:strRef>
          </c:tx>
          <c:spPr>
            <a:ln w="19050" cap="rnd">
              <a:solidFill>
                <a:srgbClr val="EF6F00"/>
              </a:solidFill>
              <a:round/>
            </a:ln>
            <a:effectLst/>
          </c:spPr>
          <c:marker>
            <c:symbol val="none"/>
          </c:marker>
          <c:cat>
            <c:numRef>
              <c:f>Sheet1!$A$5:$A$1305</c:f>
              <c:numCache>
                <c:formatCode>m/d/yyyy</c:formatCode>
                <c:ptCount val="1301"/>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numCache>
            </c:numRef>
          </c:cat>
          <c:val>
            <c:numRef>
              <c:f>Sheet1!$C$5:$C$1305</c:f>
              <c:numCache>
                <c:formatCode>General</c:formatCode>
                <c:ptCount val="1301"/>
                <c:pt idx="0">
                  <c:v>179316000</c:v>
                </c:pt>
                <c:pt idx="1">
                  <c:v>169703000</c:v>
                </c:pt>
                <c:pt idx="2">
                  <c:v>183464000</c:v>
                </c:pt>
                <c:pt idx="3">
                  <c:v>175625000</c:v>
                </c:pt>
                <c:pt idx="4">
                  <c:v>181242000</c:v>
                </c:pt>
                <c:pt idx="5">
                  <c:v>174686000</c:v>
                </c:pt>
                <c:pt idx="6">
                  <c:v>177920000</c:v>
                </c:pt>
                <c:pt idx="7">
                  <c:v>179451000</c:v>
                </c:pt>
                <c:pt idx="8">
                  <c:v>172731000</c:v>
                </c:pt>
                <c:pt idx="9">
                  <c:v>180080000</c:v>
                </c:pt>
                <c:pt idx="10">
                  <c:v>174980000</c:v>
                </c:pt>
                <c:pt idx="11">
                  <c:v>181508000</c:v>
                </c:pt>
                <c:pt idx="12">
                  <c:v>179767000</c:v>
                </c:pt>
                <c:pt idx="13">
                  <c:v>161843000</c:v>
                </c:pt>
                <c:pt idx="14">
                  <c:v>182290000</c:v>
                </c:pt>
                <c:pt idx="15">
                  <c:v>175879000</c:v>
                </c:pt>
                <c:pt idx="16">
                  <c:v>180712000</c:v>
                </c:pt>
                <c:pt idx="17">
                  <c:v>172974000</c:v>
                </c:pt>
                <c:pt idx="18">
                  <c:v>178208000</c:v>
                </c:pt>
                <c:pt idx="19">
                  <c:v>177488000</c:v>
                </c:pt>
                <c:pt idx="20">
                  <c:v>171270000</c:v>
                </c:pt>
                <c:pt idx="21">
                  <c:v>178129000</c:v>
                </c:pt>
                <c:pt idx="22">
                  <c:v>176441000</c:v>
                </c:pt>
                <c:pt idx="23">
                  <c:v>182511000</c:v>
                </c:pt>
                <c:pt idx="24">
                  <c:v>182076000</c:v>
                </c:pt>
                <c:pt idx="25">
                  <c:v>164666000</c:v>
                </c:pt>
                <c:pt idx="26">
                  <c:v>182460000</c:v>
                </c:pt>
                <c:pt idx="27">
                  <c:v>175333000</c:v>
                </c:pt>
                <c:pt idx="28">
                  <c:v>183057000</c:v>
                </c:pt>
                <c:pt idx="29">
                  <c:v>176532000</c:v>
                </c:pt>
                <c:pt idx="30">
                  <c:v>178275000</c:v>
                </c:pt>
                <c:pt idx="31">
                  <c:v>179670000</c:v>
                </c:pt>
                <c:pt idx="32">
                  <c:v>162336000</c:v>
                </c:pt>
                <c:pt idx="33">
                  <c:v>166105000</c:v>
                </c:pt>
                <c:pt idx="34">
                  <c:v>168706000</c:v>
                </c:pt>
                <c:pt idx="35">
                  <c:v>177372000</c:v>
                </c:pt>
                <c:pt idx="36">
                  <c:v>178412000</c:v>
                </c:pt>
                <c:pt idx="37">
                  <c:v>161920000</c:v>
                </c:pt>
                <c:pt idx="38">
                  <c:v>179907000</c:v>
                </c:pt>
                <c:pt idx="39">
                  <c:v>171774000</c:v>
                </c:pt>
                <c:pt idx="40">
                  <c:v>175568000</c:v>
                </c:pt>
                <c:pt idx="41">
                  <c:v>169772000</c:v>
                </c:pt>
                <c:pt idx="42">
                  <c:v>170452000</c:v>
                </c:pt>
                <c:pt idx="43">
                  <c:v>172787000</c:v>
                </c:pt>
                <c:pt idx="44">
                  <c:v>168270000</c:v>
                </c:pt>
                <c:pt idx="45">
                  <c:v>174020000</c:v>
                </c:pt>
                <c:pt idx="46">
                  <c:v>166397000</c:v>
                </c:pt>
                <c:pt idx="47">
                  <c:v>172715000</c:v>
                </c:pt>
                <c:pt idx="48">
                  <c:v>173132000</c:v>
                </c:pt>
                <c:pt idx="49">
                  <c:v>161583000</c:v>
                </c:pt>
                <c:pt idx="50">
                  <c:v>174115000</c:v>
                </c:pt>
                <c:pt idx="51">
                  <c:v>166810000</c:v>
                </c:pt>
                <c:pt idx="52">
                  <c:v>172235000</c:v>
                </c:pt>
                <c:pt idx="53">
                  <c:v>162208000</c:v>
                </c:pt>
                <c:pt idx="54">
                  <c:v>170011000</c:v>
                </c:pt>
                <c:pt idx="55">
                  <c:v>165072000</c:v>
                </c:pt>
                <c:pt idx="56">
                  <c:v>152444000</c:v>
                </c:pt>
                <c:pt idx="57">
                  <c:v>160270000</c:v>
                </c:pt>
                <c:pt idx="58">
                  <c:v>162699000</c:v>
                </c:pt>
                <c:pt idx="59">
                  <c:v>170815000</c:v>
                </c:pt>
                <c:pt idx="60">
                  <c:v>168831000</c:v>
                </c:pt>
                <c:pt idx="61">
                  <c:v>154038000</c:v>
                </c:pt>
                <c:pt idx="62">
                  <c:v>173626000</c:v>
                </c:pt>
                <c:pt idx="63">
                  <c:v>166885000</c:v>
                </c:pt>
                <c:pt idx="64">
                  <c:v>173491000</c:v>
                </c:pt>
                <c:pt idx="65">
                  <c:v>163263000</c:v>
                </c:pt>
                <c:pt idx="66">
                  <c:v>162854000</c:v>
                </c:pt>
                <c:pt idx="67">
                  <c:v>161153000</c:v>
                </c:pt>
                <c:pt idx="68">
                  <c:v>126417000</c:v>
                </c:pt>
                <c:pt idx="69">
                  <c:v>141200000</c:v>
                </c:pt>
                <c:pt idx="70">
                  <c:v>145708000</c:v>
                </c:pt>
                <c:pt idx="71">
                  <c:v>154630000</c:v>
                </c:pt>
                <c:pt idx="72">
                  <c:v>156480000</c:v>
                </c:pt>
                <c:pt idx="73">
                  <c:v>140894000</c:v>
                </c:pt>
                <c:pt idx="74">
                  <c:v>155842000</c:v>
                </c:pt>
                <c:pt idx="75">
                  <c:v>152450000</c:v>
                </c:pt>
                <c:pt idx="76">
                  <c:v>159667000</c:v>
                </c:pt>
                <c:pt idx="77">
                  <c:v>154884000</c:v>
                </c:pt>
                <c:pt idx="78">
                  <c:v>157919000</c:v>
                </c:pt>
                <c:pt idx="79">
                  <c:v>156232000</c:v>
                </c:pt>
                <c:pt idx="80">
                  <c:v>150926000</c:v>
                </c:pt>
                <c:pt idx="81">
                  <c:v>158353000</c:v>
                </c:pt>
                <c:pt idx="82">
                  <c:v>151926000</c:v>
                </c:pt>
                <c:pt idx="83">
                  <c:v>160768000</c:v>
                </c:pt>
                <c:pt idx="84">
                  <c:v>158342000</c:v>
                </c:pt>
                <c:pt idx="85">
                  <c:v>143301000</c:v>
                </c:pt>
                <c:pt idx="86">
                  <c:v>158697000</c:v>
                </c:pt>
                <c:pt idx="87">
                  <c:v>155407000</c:v>
                </c:pt>
                <c:pt idx="88">
                  <c:v>161548000</c:v>
                </c:pt>
                <c:pt idx="89">
                  <c:v>152254000</c:v>
                </c:pt>
                <c:pt idx="90">
                  <c:v>156175000</c:v>
                </c:pt>
                <c:pt idx="91">
                  <c:v>154060000</c:v>
                </c:pt>
                <c:pt idx="92">
                  <c:v>147061000</c:v>
                </c:pt>
                <c:pt idx="93">
                  <c:v>155680000</c:v>
                </c:pt>
                <c:pt idx="94">
                  <c:v>151021000</c:v>
                </c:pt>
                <c:pt idx="95">
                  <c:v>158427000</c:v>
                </c:pt>
                <c:pt idx="96">
                  <c:v>158566000</c:v>
                </c:pt>
                <c:pt idx="97">
                  <c:v>149297000</c:v>
                </c:pt>
                <c:pt idx="98">
                  <c:v>160868000</c:v>
                </c:pt>
                <c:pt idx="99">
                  <c:v>155403000</c:v>
                </c:pt>
                <c:pt idx="100">
                  <c:v>159437000</c:v>
                </c:pt>
                <c:pt idx="101">
                  <c:v>154133000</c:v>
                </c:pt>
                <c:pt idx="102">
                  <c:v>160481000</c:v>
                </c:pt>
                <c:pt idx="103">
                  <c:v>155092000</c:v>
                </c:pt>
                <c:pt idx="104">
                  <c:v>119208000</c:v>
                </c:pt>
                <c:pt idx="105">
                  <c:v>146868000</c:v>
                </c:pt>
                <c:pt idx="106">
                  <c:v>152343000</c:v>
                </c:pt>
                <c:pt idx="107">
                  <c:v>158183000</c:v>
                </c:pt>
                <c:pt idx="108">
                  <c:v>159467000</c:v>
                </c:pt>
                <c:pt idx="109">
                  <c:v>146698000</c:v>
                </c:pt>
                <c:pt idx="110">
                  <c:v>161776000</c:v>
                </c:pt>
                <c:pt idx="111">
                  <c:v>158344000</c:v>
                </c:pt>
                <c:pt idx="112">
                  <c:v>166684000</c:v>
                </c:pt>
                <c:pt idx="113">
                  <c:v>158079000</c:v>
                </c:pt>
                <c:pt idx="114">
                  <c:v>167336000</c:v>
                </c:pt>
                <c:pt idx="115">
                  <c:v>167945000</c:v>
                </c:pt>
                <c:pt idx="116">
                  <c:v>166765000</c:v>
                </c:pt>
                <c:pt idx="117">
                  <c:v>171258000</c:v>
                </c:pt>
                <c:pt idx="118">
                  <c:v>161838000</c:v>
                </c:pt>
                <c:pt idx="119">
                  <c:v>169004000</c:v>
                </c:pt>
                <c:pt idx="120">
                  <c:v>167529000</c:v>
                </c:pt>
                <c:pt idx="121">
                  <c:v>155496000</c:v>
                </c:pt>
                <c:pt idx="122">
                  <c:v>170976000</c:v>
                </c:pt>
                <c:pt idx="123">
                  <c:v>161769000</c:v>
                </c:pt>
                <c:pt idx="124">
                  <c:v>167427000</c:v>
                </c:pt>
                <c:pt idx="125">
                  <c:v>161385000</c:v>
                </c:pt>
                <c:pt idx="126">
                  <c:v>164234000</c:v>
                </c:pt>
                <c:pt idx="127">
                  <c:v>168867000</c:v>
                </c:pt>
                <c:pt idx="128">
                  <c:v>168473000</c:v>
                </c:pt>
                <c:pt idx="129">
                  <c:v>174547000</c:v>
                </c:pt>
                <c:pt idx="130">
                  <c:v>167272000</c:v>
                </c:pt>
                <c:pt idx="131">
                  <c:v>173831000</c:v>
                </c:pt>
                <c:pt idx="132">
                  <c:v>170393000</c:v>
                </c:pt>
                <c:pt idx="133">
                  <c:v>151354000</c:v>
                </c:pt>
                <c:pt idx="134">
                  <c:v>174158000</c:v>
                </c:pt>
                <c:pt idx="135">
                  <c:v>166858000</c:v>
                </c:pt>
                <c:pt idx="136">
                  <c:v>174363000</c:v>
                </c:pt>
                <c:pt idx="137">
                  <c:v>167673000</c:v>
                </c:pt>
                <c:pt idx="138">
                  <c:v>168635000</c:v>
                </c:pt>
                <c:pt idx="139">
                  <c:v>175618000</c:v>
                </c:pt>
                <c:pt idx="140">
                  <c:v>168411000</c:v>
                </c:pt>
                <c:pt idx="141">
                  <c:v>182977000</c:v>
                </c:pt>
                <c:pt idx="142">
                  <c:v>181157000</c:v>
                </c:pt>
                <c:pt idx="143">
                  <c:v>189487000</c:v>
                </c:pt>
                <c:pt idx="144">
                  <c:v>191472000</c:v>
                </c:pt>
                <c:pt idx="145">
                  <c:v>181783000</c:v>
                </c:pt>
                <c:pt idx="146">
                  <c:v>196138000</c:v>
                </c:pt>
                <c:pt idx="147">
                  <c:v>189601000</c:v>
                </c:pt>
                <c:pt idx="148">
                  <c:v>197456000</c:v>
                </c:pt>
                <c:pt idx="149">
                  <c:v>188262000</c:v>
                </c:pt>
                <c:pt idx="150">
                  <c:v>199368000</c:v>
                </c:pt>
                <c:pt idx="151">
                  <c:v>196867000</c:v>
                </c:pt>
                <c:pt idx="152">
                  <c:v>197942000</c:v>
                </c:pt>
                <c:pt idx="153">
                  <c:v>216057000</c:v>
                </c:pt>
                <c:pt idx="154">
                  <c:v>212472000</c:v>
                </c:pt>
                <c:pt idx="155">
                  <c:v>220282000</c:v>
                </c:pt>
                <c:pt idx="156">
                  <c:v>219570000</c:v>
                </c:pt>
                <c:pt idx="157">
                  <c:v>200071000</c:v>
                </c:pt>
                <c:pt idx="158">
                  <c:v>223644000</c:v>
                </c:pt>
                <c:pt idx="159">
                  <c:v>221205000</c:v>
                </c:pt>
                <c:pt idx="160">
                  <c:v>227101000</c:v>
                </c:pt>
                <c:pt idx="161">
                  <c:v>218314000</c:v>
                </c:pt>
                <c:pt idx="162">
                  <c:v>233174000</c:v>
                </c:pt>
                <c:pt idx="163">
                  <c:v>233562000</c:v>
                </c:pt>
                <c:pt idx="164">
                  <c:v>235142000</c:v>
                </c:pt>
                <c:pt idx="165">
                  <c:v>240567000</c:v>
                </c:pt>
                <c:pt idx="166">
                  <c:v>237565000</c:v>
                </c:pt>
                <c:pt idx="167">
                  <c:v>245904000</c:v>
                </c:pt>
                <c:pt idx="168">
                  <c:v>250240000</c:v>
                </c:pt>
                <c:pt idx="169">
                  <c:v>228166000</c:v>
                </c:pt>
                <c:pt idx="170">
                  <c:v>257019000</c:v>
                </c:pt>
                <c:pt idx="171">
                  <c:v>255597000</c:v>
                </c:pt>
                <c:pt idx="172">
                  <c:v>267731000</c:v>
                </c:pt>
                <c:pt idx="173">
                  <c:v>262026000</c:v>
                </c:pt>
                <c:pt idx="174">
                  <c:v>273952000</c:v>
                </c:pt>
                <c:pt idx="175">
                  <c:v>276513000</c:v>
                </c:pt>
                <c:pt idx="176">
                  <c:v>272111000</c:v>
                </c:pt>
                <c:pt idx="177">
                  <c:v>286760000</c:v>
                </c:pt>
                <c:pt idx="178">
                  <c:v>279200000</c:v>
                </c:pt>
                <c:pt idx="179">
                  <c:v>295914000</c:v>
                </c:pt>
                <c:pt idx="180">
                  <c:v>290631000</c:v>
                </c:pt>
                <c:pt idx="181">
                  <c:v>265886000</c:v>
                </c:pt>
                <c:pt idx="182">
                  <c:v>296825000</c:v>
                </c:pt>
                <c:pt idx="183">
                  <c:v>289449000</c:v>
                </c:pt>
                <c:pt idx="184">
                  <c:v>293362000</c:v>
                </c:pt>
                <c:pt idx="185">
                  <c:v>280425000</c:v>
                </c:pt>
                <c:pt idx="186">
                  <c:v>292432000</c:v>
                </c:pt>
                <c:pt idx="187">
                  <c:v>291333000</c:v>
                </c:pt>
                <c:pt idx="188">
                  <c:v>284079000</c:v>
                </c:pt>
                <c:pt idx="189">
                  <c:v>291157000</c:v>
                </c:pt>
                <c:pt idx="190">
                  <c:v>279779000</c:v>
                </c:pt>
                <c:pt idx="191">
                  <c:v>287309000</c:v>
                </c:pt>
                <c:pt idx="192">
                  <c:v>285322000</c:v>
                </c:pt>
                <c:pt idx="193">
                  <c:v>262843000</c:v>
                </c:pt>
                <c:pt idx="194">
                  <c:v>282290000</c:v>
                </c:pt>
                <c:pt idx="195">
                  <c:v>266327000</c:v>
                </c:pt>
                <c:pt idx="196">
                  <c:v>273959000</c:v>
                </c:pt>
                <c:pt idx="197">
                  <c:v>260338000</c:v>
                </c:pt>
                <c:pt idx="198">
                  <c:v>268667000</c:v>
                </c:pt>
                <c:pt idx="199">
                  <c:v>269463000</c:v>
                </c:pt>
                <c:pt idx="200">
                  <c:v>256351000</c:v>
                </c:pt>
                <c:pt idx="201">
                  <c:v>273009000</c:v>
                </c:pt>
                <c:pt idx="202">
                  <c:v>267184000</c:v>
                </c:pt>
                <c:pt idx="203">
                  <c:v>273366000</c:v>
                </c:pt>
                <c:pt idx="204">
                  <c:v>275075000</c:v>
                </c:pt>
                <c:pt idx="205">
                  <c:v>255099000</c:v>
                </c:pt>
                <c:pt idx="206">
                  <c:v>284185000</c:v>
                </c:pt>
                <c:pt idx="207">
                  <c:v>273051000</c:v>
                </c:pt>
                <c:pt idx="208">
                  <c:v>284812000</c:v>
                </c:pt>
                <c:pt idx="209">
                  <c:v>273338000</c:v>
                </c:pt>
                <c:pt idx="210">
                  <c:v>286663000</c:v>
                </c:pt>
                <c:pt idx="211">
                  <c:v>286690000</c:v>
                </c:pt>
                <c:pt idx="212">
                  <c:v>285423000</c:v>
                </c:pt>
                <c:pt idx="213">
                  <c:v>299707000</c:v>
                </c:pt>
                <c:pt idx="214">
                  <c:v>302592000</c:v>
                </c:pt>
                <c:pt idx="215">
                  <c:v>309612000</c:v>
                </c:pt>
                <c:pt idx="216">
                  <c:v>310059000</c:v>
                </c:pt>
                <c:pt idx="217">
                  <c:v>287865000</c:v>
                </c:pt>
                <c:pt idx="218">
                  <c:v>324478000</c:v>
                </c:pt>
                <c:pt idx="219">
                  <c:v>314838000</c:v>
                </c:pt>
                <c:pt idx="220">
                  <c:v>323388000</c:v>
                </c:pt>
                <c:pt idx="221">
                  <c:v>319207000</c:v>
                </c:pt>
                <c:pt idx="222">
                  <c:v>337928000</c:v>
                </c:pt>
                <c:pt idx="223">
                  <c:v>353226000</c:v>
                </c:pt>
                <c:pt idx="224">
                  <c:v>343383000</c:v>
                </c:pt>
                <c:pt idx="225">
                  <c:v>356986000</c:v>
                </c:pt>
                <c:pt idx="226">
                  <c:v>357328000</c:v>
                </c:pt>
                <c:pt idx="227">
                  <c:v>371522000</c:v>
                </c:pt>
                <c:pt idx="228">
                  <c:v>368054000</c:v>
                </c:pt>
                <c:pt idx="229">
                  <c:v>326819000</c:v>
                </c:pt>
                <c:pt idx="230">
                  <c:v>369203000</c:v>
                </c:pt>
                <c:pt idx="231">
                  <c:v>364293000</c:v>
                </c:pt>
                <c:pt idx="232">
                  <c:v>376738000</c:v>
                </c:pt>
                <c:pt idx="233">
                  <c:v>366642000</c:v>
                </c:pt>
                <c:pt idx="234">
                  <c:v>368952000</c:v>
                </c:pt>
                <c:pt idx="235">
                  <c:v>387024000</c:v>
                </c:pt>
                <c:pt idx="236">
                  <c:v>377681000</c:v>
                </c:pt>
                <c:pt idx="237">
                  <c:v>396984000</c:v>
                </c:pt>
                <c:pt idx="238">
                  <c:v>389809000</c:v>
                </c:pt>
                <c:pt idx="239">
                  <c:v>402393000</c:v>
                </c:pt>
                <c:pt idx="240">
                  <c:v>398392000</c:v>
                </c:pt>
                <c:pt idx="241">
                  <c:v>372480000</c:v>
                </c:pt>
                <c:pt idx="242">
                  <c:v>396682000</c:v>
                </c:pt>
                <c:pt idx="243">
                  <c:v>357336000</c:v>
                </c:pt>
                <c:pt idx="244">
                  <c:v>301133000</c:v>
                </c:pt>
                <c:pt idx="245">
                  <c:v>313381000</c:v>
                </c:pt>
                <c:pt idx="246">
                  <c:v>341244000</c:v>
                </c:pt>
                <c:pt idx="247">
                  <c:v>328128000</c:v>
                </c:pt>
                <c:pt idx="248">
                  <c:v>328025000</c:v>
                </c:pt>
                <c:pt idx="249">
                  <c:v>324544000</c:v>
                </c:pt>
                <c:pt idx="250">
                  <c:v>336286000</c:v>
                </c:pt>
                <c:pt idx="251">
                  <c:v>346553000</c:v>
                </c:pt>
                <c:pt idx="252">
                  <c:v>345713000</c:v>
                </c:pt>
                <c:pt idx="253">
                  <c:v>278271000</c:v>
                </c:pt>
                <c:pt idx="254">
                  <c:v>352545000</c:v>
                </c:pt>
                <c:pt idx="255">
                  <c:v>340585000</c:v>
                </c:pt>
                <c:pt idx="256">
                  <c:v>354103000</c:v>
                </c:pt>
                <c:pt idx="257">
                  <c:v>341813000</c:v>
                </c:pt>
                <c:pt idx="258">
                  <c:v>353905000</c:v>
                </c:pt>
                <c:pt idx="259">
                  <c:v>350736000</c:v>
                </c:pt>
                <c:pt idx="260">
                  <c:v>328715000</c:v>
                </c:pt>
                <c:pt idx="261">
                  <c:v>360746000</c:v>
                </c:pt>
                <c:pt idx="262">
                  <c:v>356024000</c:v>
                </c:pt>
                <c:pt idx="263">
                  <c:v>364322000</c:v>
                </c:pt>
                <c:pt idx="264">
                  <c:v>354716000</c:v>
                </c:pt>
                <c:pt idx="265">
                  <c:v>321080000</c:v>
                </c:pt>
                <c:pt idx="266">
                  <c:v>368134000</c:v>
                </c:pt>
                <c:pt idx="267">
                  <c:v>354365000</c:v>
                </c:pt>
                <c:pt idx="268">
                  <c:v>363992000</c:v>
                </c:pt>
                <c:pt idx="269">
                  <c:v>357385000</c:v>
                </c:pt>
                <c:pt idx="270">
                  <c:v>371739000</c:v>
                </c:pt>
                <c:pt idx="271">
                  <c:v>375798000</c:v>
                </c:pt>
                <c:pt idx="272">
                  <c:v>373159000</c:v>
                </c:pt>
                <c:pt idx="273">
                  <c:v>385369000</c:v>
                </c:pt>
                <c:pt idx="274">
                  <c:v>374003000</c:v>
                </c:pt>
                <c:pt idx="275">
                  <c:v>377429000</c:v>
                </c:pt>
                <c:pt idx="276">
                  <c:v>390928000</c:v>
                </c:pt>
                <c:pt idx="277">
                  <c:v>352534000</c:v>
                </c:pt>
                <c:pt idx="278">
                  <c:v>397280000</c:v>
                </c:pt>
                <c:pt idx="279">
                  <c:v>380410000</c:v>
                </c:pt>
                <c:pt idx="280">
                  <c:v>394619000</c:v>
                </c:pt>
                <c:pt idx="281">
                  <c:v>385967000</c:v>
                </c:pt>
                <c:pt idx="282">
                  <c:v>400994000</c:v>
                </c:pt>
                <c:pt idx="283">
                  <c:v>404469000</c:v>
                </c:pt>
                <c:pt idx="284">
                  <c:v>395300000</c:v>
                </c:pt>
                <c:pt idx="285">
                  <c:v>407615000</c:v>
                </c:pt>
                <c:pt idx="286">
                  <c:v>398433000</c:v>
                </c:pt>
                <c:pt idx="287">
                  <c:v>412547000</c:v>
                </c:pt>
                <c:pt idx="288">
                  <c:v>389161000</c:v>
                </c:pt>
                <c:pt idx="289">
                  <c:v>379960000</c:v>
                </c:pt>
                <c:pt idx="290">
                  <c:v>408294000</c:v>
                </c:pt>
                <c:pt idx="291">
                  <c:v>397459000</c:v>
                </c:pt>
                <c:pt idx="292">
                  <c:v>409235000</c:v>
                </c:pt>
                <c:pt idx="293">
                  <c:v>397196000</c:v>
                </c:pt>
                <c:pt idx="294">
                  <c:v>408950000</c:v>
                </c:pt>
                <c:pt idx="295">
                  <c:v>414200000</c:v>
                </c:pt>
                <c:pt idx="296">
                  <c:v>396124000</c:v>
                </c:pt>
              </c:numCache>
            </c:numRef>
          </c:val>
          <c:smooth val="0"/>
          <c:extLst>
            <c:ext xmlns:c16="http://schemas.microsoft.com/office/drawing/2014/chart" uri="{C3380CC4-5D6E-409C-BE32-E72D297353CC}">
              <c16:uniqueId val="{00000001-2E14-4FA6-B1A1-0AA303F72E6A}"/>
            </c:ext>
          </c:extLst>
        </c:ser>
        <c:dLbls>
          <c:showLegendKey val="0"/>
          <c:showVal val="0"/>
          <c:showCatName val="0"/>
          <c:showSerName val="0"/>
          <c:showPercent val="0"/>
          <c:showBubbleSize val="0"/>
        </c:dLbls>
        <c:marker val="1"/>
        <c:smooth val="0"/>
        <c:axId val="126868255"/>
        <c:axId val="126858175"/>
      </c:lineChart>
      <c:dateAx>
        <c:axId val="607898784"/>
        <c:scaling>
          <c:orientation val="minMax"/>
          <c:max val="45597"/>
          <c:min val="42675"/>
        </c:scaling>
        <c:delete val="0"/>
        <c:axPos val="b"/>
        <c:numFmt formatCode="m/d/yyyy" sourceLinked="0"/>
        <c:majorTickMark val="none"/>
        <c:minorTickMark val="none"/>
        <c:tickLblPos val="low"/>
        <c:spPr>
          <a:noFill/>
          <a:ln w="9525" cap="flat" cmpd="sng" algn="ctr">
            <a:solidFill>
              <a:schemeClr val="bg1">
                <a:lumMod val="65000"/>
              </a:schemeClr>
            </a:solidFill>
            <a:round/>
          </a:ln>
          <a:effectLst/>
        </c:spPr>
        <c:txPr>
          <a:bodyPr rot="-60000000" vert="horz"/>
          <a:lstStyle/>
          <a:p>
            <a:pPr>
              <a:defRPr/>
            </a:pPr>
            <a:endParaRPr lang="en-US"/>
          </a:p>
        </c:txPr>
        <c:crossAx val="607909600"/>
        <c:crosses val="autoZero"/>
        <c:auto val="0"/>
        <c:lblOffset val="100"/>
        <c:baseTimeUnit val="months"/>
        <c:majorUnit val="2"/>
        <c:majorTimeUnit val="years"/>
      </c:dateAx>
      <c:valAx>
        <c:axId val="607909600"/>
        <c:scaling>
          <c:orientation val="minMax"/>
          <c:max val="1400"/>
        </c:scaling>
        <c:delete val="0"/>
        <c:axPos val="l"/>
        <c:majorGridlines>
          <c:spPr>
            <a:ln w="6350" cap="flat" cmpd="sng" algn="ctr">
              <a:solidFill>
                <a:schemeClr val="bg1">
                  <a:lumMod val="85000"/>
                </a:schemeClr>
              </a:solidFill>
              <a:prstDash val="solid"/>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607898784"/>
        <c:crosses val="autoZero"/>
        <c:crossBetween val="between"/>
        <c:majorUnit val="200"/>
      </c:valAx>
      <c:valAx>
        <c:axId val="126858175"/>
        <c:scaling>
          <c:orientation val="minMax"/>
        </c:scaling>
        <c:delete val="0"/>
        <c:axPos val="r"/>
        <c:numFmt formatCode="#,,&quot;M&quot;" sourceLinked="0"/>
        <c:majorTickMark val="out"/>
        <c:minorTickMark val="none"/>
        <c:tickLblPos val="nextTo"/>
        <c:spPr>
          <a:noFill/>
          <a:ln>
            <a:noFill/>
          </a:ln>
          <a:effectLst/>
        </c:spPr>
        <c:txPr>
          <a:bodyPr rot="-60000000" vert="horz"/>
          <a:lstStyle/>
          <a:p>
            <a:pPr>
              <a:defRPr/>
            </a:pPr>
            <a:endParaRPr lang="en-US"/>
          </a:p>
        </c:txPr>
        <c:crossAx val="126868255"/>
        <c:crosses val="max"/>
        <c:crossBetween val="between"/>
      </c:valAx>
      <c:dateAx>
        <c:axId val="126868255"/>
        <c:scaling>
          <c:orientation val="minMax"/>
        </c:scaling>
        <c:delete val="1"/>
        <c:axPos val="b"/>
        <c:numFmt formatCode="m/d/yyyy" sourceLinked="1"/>
        <c:majorTickMark val="out"/>
        <c:minorTickMark val="none"/>
        <c:tickLblPos val="nextTo"/>
        <c:crossAx val="126858175"/>
        <c:crosses val="autoZero"/>
        <c:auto val="1"/>
        <c:lblOffset val="100"/>
        <c:baseTimeUnit val="months"/>
        <c:majorUnit val="1"/>
        <c:minorUnit val="1"/>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chemeClr val="bg1">
              <a:lumMod val="50000"/>
            </a:schemeClr>
          </a:solidFill>
          <a:latin typeface="Franklin Gothic Book" panose="020B05030201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0"/>
            <c:invertIfNegative val="0"/>
            <c:bubble3D val="0"/>
            <c:extLst>
              <c:ext xmlns:c16="http://schemas.microsoft.com/office/drawing/2014/chart" uri="{C3380CC4-5D6E-409C-BE32-E72D297353CC}">
                <c16:uniqueId val="{00000000-BEB7-4F13-B857-10FC5F6698E0}"/>
              </c:ext>
            </c:extLst>
          </c:dPt>
          <c:dPt>
            <c:idx val="4"/>
            <c:invertIfNegative val="0"/>
            <c:bubble3D val="0"/>
            <c:extLst>
              <c:ext xmlns:c16="http://schemas.microsoft.com/office/drawing/2014/chart" uri="{C3380CC4-5D6E-409C-BE32-E72D297353CC}">
                <c16:uniqueId val="{00000001-BEB7-4F13-B857-10FC5F6698E0}"/>
              </c:ext>
            </c:extLst>
          </c:dPt>
          <c:dPt>
            <c:idx val="5"/>
            <c:invertIfNegative val="0"/>
            <c:bubble3D val="0"/>
            <c:extLst>
              <c:ext xmlns:c16="http://schemas.microsoft.com/office/drawing/2014/chart" uri="{C3380CC4-5D6E-409C-BE32-E72D297353CC}">
                <c16:uniqueId val="{00000001-9E5C-432F-B6C0-4366B3842B46}"/>
              </c:ext>
            </c:extLst>
          </c:dPt>
          <c:dPt>
            <c:idx val="6"/>
            <c:invertIfNegative val="0"/>
            <c:bubble3D val="0"/>
            <c:extLst>
              <c:ext xmlns:c16="http://schemas.microsoft.com/office/drawing/2014/chart" uri="{C3380CC4-5D6E-409C-BE32-E72D297353CC}">
                <c16:uniqueId val="{00000002-9E5C-432F-B6C0-4366B3842B46}"/>
              </c:ext>
            </c:extLst>
          </c:dPt>
          <c:dPt>
            <c:idx val="7"/>
            <c:invertIfNegative val="0"/>
            <c:bubble3D val="0"/>
            <c:extLst>
              <c:ext xmlns:c16="http://schemas.microsoft.com/office/drawing/2014/chart" uri="{C3380CC4-5D6E-409C-BE32-E72D297353CC}">
                <c16:uniqueId val="{00000002-9106-4ED8-8809-A12FEE5BD8E7}"/>
              </c:ext>
            </c:extLst>
          </c:dPt>
          <c:dPt>
            <c:idx val="8"/>
            <c:invertIfNegative val="0"/>
            <c:bubble3D val="0"/>
            <c:extLst>
              <c:ext xmlns:c16="http://schemas.microsoft.com/office/drawing/2014/chart" uri="{C3380CC4-5D6E-409C-BE32-E72D297353CC}">
                <c16:uniqueId val="{00000002-8EF8-4251-8698-E4336E6BFB93}"/>
              </c:ext>
            </c:extLst>
          </c:dPt>
          <c:dPt>
            <c:idx val="9"/>
            <c:invertIfNegative val="0"/>
            <c:bubble3D val="0"/>
            <c:extLst>
              <c:ext xmlns:c16="http://schemas.microsoft.com/office/drawing/2014/chart" uri="{C3380CC4-5D6E-409C-BE32-E72D297353CC}">
                <c16:uniqueId val="{00000002-8038-40AA-9B1B-A3F3F31648F6}"/>
              </c:ext>
            </c:extLst>
          </c:dPt>
          <c:dPt>
            <c:idx val="10"/>
            <c:invertIfNegative val="0"/>
            <c:bubble3D val="0"/>
            <c:extLst>
              <c:ext xmlns:c16="http://schemas.microsoft.com/office/drawing/2014/chart" uri="{C3380CC4-5D6E-409C-BE32-E72D297353CC}">
                <c16:uniqueId val="{00000002-6800-4932-A365-E7AB01A7DAE9}"/>
              </c:ext>
            </c:extLst>
          </c:dPt>
          <c:dPt>
            <c:idx val="11"/>
            <c:invertIfNegative val="0"/>
            <c:bubble3D val="0"/>
            <c:extLst>
              <c:ext xmlns:c16="http://schemas.microsoft.com/office/drawing/2014/chart" uri="{C3380CC4-5D6E-409C-BE32-E72D297353CC}">
                <c16:uniqueId val="{00000002-108D-4244-BE44-EB9C46A25F76}"/>
              </c:ext>
            </c:extLst>
          </c:dPt>
          <c:dPt>
            <c:idx val="12"/>
            <c:invertIfNegative val="0"/>
            <c:bubble3D val="0"/>
            <c:extLst>
              <c:ext xmlns:c16="http://schemas.microsoft.com/office/drawing/2014/chart" uri="{C3380CC4-5D6E-409C-BE32-E72D297353CC}">
                <c16:uniqueId val="{00000002-23D4-46AA-9588-54374C082C4C}"/>
              </c:ext>
            </c:extLst>
          </c:dPt>
          <c:dPt>
            <c:idx val="13"/>
            <c:invertIfNegative val="0"/>
            <c:bubble3D val="0"/>
            <c:extLst>
              <c:ext xmlns:c16="http://schemas.microsoft.com/office/drawing/2014/chart" uri="{C3380CC4-5D6E-409C-BE32-E72D297353CC}">
                <c16:uniqueId val="{00000002-77B4-455D-8041-111159230552}"/>
              </c:ext>
            </c:extLst>
          </c:dPt>
          <c:dPt>
            <c:idx val="14"/>
            <c:invertIfNegative val="0"/>
            <c:bubble3D val="0"/>
            <c:extLst>
              <c:ext xmlns:c16="http://schemas.microsoft.com/office/drawing/2014/chart" uri="{C3380CC4-5D6E-409C-BE32-E72D297353CC}">
                <c16:uniqueId val="{00000002-8C13-4818-AB55-EA7BEDBB56D9}"/>
              </c:ext>
            </c:extLst>
          </c:dPt>
          <c:dPt>
            <c:idx val="15"/>
            <c:invertIfNegative val="0"/>
            <c:bubble3D val="0"/>
            <c:extLst>
              <c:ext xmlns:c16="http://schemas.microsoft.com/office/drawing/2014/chart" uri="{C3380CC4-5D6E-409C-BE32-E72D297353CC}">
                <c16:uniqueId val="{00000002-D09B-40BF-B85F-BF5C6C2BFDB8}"/>
              </c:ext>
            </c:extLst>
          </c:dPt>
          <c:dPt>
            <c:idx val="16"/>
            <c:invertIfNegative val="0"/>
            <c:bubble3D val="0"/>
            <c:extLst>
              <c:ext xmlns:c16="http://schemas.microsoft.com/office/drawing/2014/chart" uri="{C3380CC4-5D6E-409C-BE32-E72D297353CC}">
                <c16:uniqueId val="{00000002-FF15-46D0-8102-200C8A68C515}"/>
              </c:ext>
            </c:extLst>
          </c:dPt>
          <c:dPt>
            <c:idx val="17"/>
            <c:invertIfNegative val="0"/>
            <c:bubble3D val="0"/>
            <c:extLst>
              <c:ext xmlns:c16="http://schemas.microsoft.com/office/drawing/2014/chart" uri="{C3380CC4-5D6E-409C-BE32-E72D297353CC}">
                <c16:uniqueId val="{00000002-64F4-44A0-9B79-EC24B281C602}"/>
              </c:ext>
            </c:extLst>
          </c:dPt>
          <c:dPt>
            <c:idx val="22"/>
            <c:invertIfNegative val="0"/>
            <c:bubble3D val="0"/>
            <c:extLst>
              <c:ext xmlns:c16="http://schemas.microsoft.com/office/drawing/2014/chart" uri="{C3380CC4-5D6E-409C-BE32-E72D297353CC}">
                <c16:uniqueId val="{0000000F-BEB7-4F13-B857-10FC5F6698E0}"/>
              </c:ext>
            </c:extLst>
          </c:dPt>
          <c:dPt>
            <c:idx val="23"/>
            <c:invertIfNegative val="0"/>
            <c:bubble3D val="0"/>
            <c:extLst>
              <c:ext xmlns:c16="http://schemas.microsoft.com/office/drawing/2014/chart" uri="{C3380CC4-5D6E-409C-BE32-E72D297353CC}">
                <c16:uniqueId val="{0000000F-9E5C-432F-B6C0-4366B3842B46}"/>
              </c:ext>
            </c:extLst>
          </c:dPt>
          <c:dPt>
            <c:idx val="24"/>
            <c:invertIfNegative val="0"/>
            <c:bubble3D val="0"/>
            <c:extLst>
              <c:ext xmlns:c16="http://schemas.microsoft.com/office/drawing/2014/chart" uri="{C3380CC4-5D6E-409C-BE32-E72D297353CC}">
                <c16:uniqueId val="{00000010-9E5C-432F-B6C0-4366B3842B46}"/>
              </c:ext>
            </c:extLst>
          </c:dPt>
          <c:dPt>
            <c:idx val="26"/>
            <c:invertIfNegative val="0"/>
            <c:bubble3D val="0"/>
            <c:extLst>
              <c:ext xmlns:c16="http://schemas.microsoft.com/office/drawing/2014/chart" uri="{C3380CC4-5D6E-409C-BE32-E72D297353CC}">
                <c16:uniqueId val="{00000012-BEB7-4F13-B857-10FC5F6698E0}"/>
              </c:ext>
            </c:extLst>
          </c:dPt>
          <c:dPt>
            <c:idx val="27"/>
            <c:invertIfNegative val="0"/>
            <c:bubble3D val="0"/>
            <c:extLst>
              <c:ext xmlns:c16="http://schemas.microsoft.com/office/drawing/2014/chart" uri="{C3380CC4-5D6E-409C-BE32-E72D297353CC}">
                <c16:uniqueId val="{00000010-8038-40AA-9B1B-A3F3F31648F6}"/>
              </c:ext>
            </c:extLst>
          </c:dPt>
          <c:dPt>
            <c:idx val="28"/>
            <c:invertIfNegative val="0"/>
            <c:bubble3D val="0"/>
            <c:extLst>
              <c:ext xmlns:c16="http://schemas.microsoft.com/office/drawing/2014/chart" uri="{C3380CC4-5D6E-409C-BE32-E72D297353CC}">
                <c16:uniqueId val="{00000013-9E5C-432F-B6C0-4366B3842B46}"/>
              </c:ext>
            </c:extLst>
          </c:dPt>
          <c:dPt>
            <c:idx val="29"/>
            <c:invertIfNegative val="0"/>
            <c:bubble3D val="0"/>
            <c:extLst>
              <c:ext xmlns:c16="http://schemas.microsoft.com/office/drawing/2014/chart" uri="{C3380CC4-5D6E-409C-BE32-E72D297353CC}">
                <c16:uniqueId val="{00000013-9106-4ED8-8809-A12FEE5BD8E7}"/>
              </c:ext>
            </c:extLst>
          </c:dPt>
          <c:dPt>
            <c:idx val="30"/>
            <c:invertIfNegative val="0"/>
            <c:bubble3D val="0"/>
            <c:extLst>
              <c:ext xmlns:c16="http://schemas.microsoft.com/office/drawing/2014/chart" uri="{C3380CC4-5D6E-409C-BE32-E72D297353CC}">
                <c16:uniqueId val="{00000013-8EF8-4251-8698-E4336E6BFB93}"/>
              </c:ext>
            </c:extLst>
          </c:dPt>
          <c:dPt>
            <c:idx val="31"/>
            <c:invertIfNegative val="0"/>
            <c:bubble3D val="0"/>
            <c:extLst>
              <c:ext xmlns:c16="http://schemas.microsoft.com/office/drawing/2014/chart" uri="{C3380CC4-5D6E-409C-BE32-E72D297353CC}">
                <c16:uniqueId val="{00000013-8038-40AA-9B1B-A3F3F31648F6}"/>
              </c:ext>
            </c:extLst>
          </c:dPt>
          <c:dPt>
            <c:idx val="32"/>
            <c:invertIfNegative val="0"/>
            <c:bubble3D val="0"/>
            <c:extLst>
              <c:ext xmlns:c16="http://schemas.microsoft.com/office/drawing/2014/chart" uri="{C3380CC4-5D6E-409C-BE32-E72D297353CC}">
                <c16:uniqueId val="{00000013-6800-4932-A365-E7AB01A7DAE9}"/>
              </c:ext>
            </c:extLst>
          </c:dPt>
          <c:dPt>
            <c:idx val="33"/>
            <c:invertIfNegative val="0"/>
            <c:bubble3D val="0"/>
            <c:extLst>
              <c:ext xmlns:c16="http://schemas.microsoft.com/office/drawing/2014/chart" uri="{C3380CC4-5D6E-409C-BE32-E72D297353CC}">
                <c16:uniqueId val="{00000013-108D-4244-BE44-EB9C46A25F76}"/>
              </c:ext>
            </c:extLst>
          </c:dPt>
          <c:dPt>
            <c:idx val="34"/>
            <c:invertIfNegative val="0"/>
            <c:bubble3D val="0"/>
            <c:extLst>
              <c:ext xmlns:c16="http://schemas.microsoft.com/office/drawing/2014/chart" uri="{C3380CC4-5D6E-409C-BE32-E72D297353CC}">
                <c16:uniqueId val="{00000013-23D4-46AA-9588-54374C082C4C}"/>
              </c:ext>
            </c:extLst>
          </c:dPt>
          <c:dPt>
            <c:idx val="35"/>
            <c:invertIfNegative val="0"/>
            <c:bubble3D val="0"/>
            <c:extLst>
              <c:ext xmlns:c16="http://schemas.microsoft.com/office/drawing/2014/chart" uri="{C3380CC4-5D6E-409C-BE32-E72D297353CC}">
                <c16:uniqueId val="{00000013-77B4-455D-8041-111159230552}"/>
              </c:ext>
            </c:extLst>
          </c:dPt>
          <c:dPt>
            <c:idx val="36"/>
            <c:invertIfNegative val="0"/>
            <c:bubble3D val="0"/>
            <c:extLst>
              <c:ext xmlns:c16="http://schemas.microsoft.com/office/drawing/2014/chart" uri="{C3380CC4-5D6E-409C-BE32-E72D297353CC}">
                <c16:uniqueId val="{00000013-8C13-4818-AB55-EA7BEDBB56D9}"/>
              </c:ext>
            </c:extLst>
          </c:dPt>
          <c:dPt>
            <c:idx val="37"/>
            <c:invertIfNegative val="0"/>
            <c:bubble3D val="0"/>
            <c:extLst>
              <c:ext xmlns:c16="http://schemas.microsoft.com/office/drawing/2014/chart" uri="{C3380CC4-5D6E-409C-BE32-E72D297353CC}">
                <c16:uniqueId val="{00000013-D09B-40BF-B85F-BF5C6C2BFDB8}"/>
              </c:ext>
            </c:extLst>
          </c:dPt>
          <c:dPt>
            <c:idx val="39"/>
            <c:invertIfNegative val="0"/>
            <c:bubble3D val="0"/>
            <c:extLst>
              <c:ext xmlns:c16="http://schemas.microsoft.com/office/drawing/2014/chart" uri="{C3380CC4-5D6E-409C-BE32-E72D297353CC}">
                <c16:uniqueId val="{0000001F-BEB7-4F13-B857-10FC5F6698E0}"/>
              </c:ext>
            </c:extLst>
          </c:dPt>
          <c:dPt>
            <c:idx val="40"/>
            <c:invertIfNegative val="0"/>
            <c:bubble3D val="0"/>
            <c:spPr>
              <a:solidFill>
                <a:srgbClr val="EF6F00"/>
              </a:solidFill>
              <a:ln w="38100">
                <a:noFill/>
              </a:ln>
            </c:spPr>
            <c:extLst>
              <c:ext xmlns:c16="http://schemas.microsoft.com/office/drawing/2014/chart" uri="{C3380CC4-5D6E-409C-BE32-E72D297353CC}">
                <c16:uniqueId val="{00000022-CD12-4D8E-8658-1AA982039362}"/>
              </c:ext>
            </c:extLst>
          </c:dPt>
          <c:dPt>
            <c:idx val="114"/>
            <c:invertIfNegative val="0"/>
            <c:bubble3D val="0"/>
            <c:extLst>
              <c:ext xmlns:c16="http://schemas.microsoft.com/office/drawing/2014/chart" uri="{C3380CC4-5D6E-409C-BE32-E72D297353CC}">
                <c16:uniqueId val="{00000002-6975-4981-AEF7-B9886909DC86}"/>
              </c:ext>
            </c:extLst>
          </c:dPt>
          <c:dPt>
            <c:idx val="115"/>
            <c:invertIfNegative val="0"/>
            <c:bubble3D val="0"/>
            <c:extLst>
              <c:ext xmlns:c16="http://schemas.microsoft.com/office/drawing/2014/chart" uri="{C3380CC4-5D6E-409C-BE32-E72D297353CC}">
                <c16:uniqueId val="{00000003-6975-4981-AEF7-B9886909DC86}"/>
              </c:ext>
            </c:extLst>
          </c:dPt>
          <c:dPt>
            <c:idx val="524"/>
            <c:invertIfNegative val="0"/>
            <c:bubble3D val="0"/>
            <c:extLst>
              <c:ext xmlns:c16="http://schemas.microsoft.com/office/drawing/2014/chart" uri="{C3380CC4-5D6E-409C-BE32-E72D297353CC}">
                <c16:uniqueId val="{00000004-6975-4981-AEF7-B9886909DC86}"/>
              </c:ext>
            </c:extLst>
          </c:dPt>
          <c:cat>
            <c:strRef>
              <c:f>Sheet1!$A$36:$A$76</c:f>
              <c:strCache>
                <c:ptCount val="41"/>
                <c:pt idx="0">
                  <c:v>Q3.2014</c:v>
                </c:pt>
                <c:pt idx="1">
                  <c:v>Q4.2014</c:v>
                </c:pt>
                <c:pt idx="2">
                  <c:v>Q1.2015</c:v>
                </c:pt>
                <c:pt idx="3">
                  <c:v>Q2.2015</c:v>
                </c:pt>
                <c:pt idx="4">
                  <c:v>Q3.2015</c:v>
                </c:pt>
                <c:pt idx="5">
                  <c:v>Q4.2015</c:v>
                </c:pt>
                <c:pt idx="6">
                  <c:v>Q1.2016</c:v>
                </c:pt>
                <c:pt idx="7">
                  <c:v>Q2.2016</c:v>
                </c:pt>
                <c:pt idx="8">
                  <c:v>Q3.2016</c:v>
                </c:pt>
                <c:pt idx="9">
                  <c:v>Q4.2016</c:v>
                </c:pt>
                <c:pt idx="10">
                  <c:v>Q1.2017</c:v>
                </c:pt>
                <c:pt idx="11">
                  <c:v>Q2.2017</c:v>
                </c:pt>
                <c:pt idx="12">
                  <c:v>Q3.2017</c:v>
                </c:pt>
                <c:pt idx="13">
                  <c:v>Q4.2017</c:v>
                </c:pt>
                <c:pt idx="14">
                  <c:v>Q1.2018</c:v>
                </c:pt>
                <c:pt idx="15">
                  <c:v>Q2.2018</c:v>
                </c:pt>
                <c:pt idx="16">
                  <c:v>Q3.2018</c:v>
                </c:pt>
                <c:pt idx="17">
                  <c:v>Q4.2018</c:v>
                </c:pt>
                <c:pt idx="18">
                  <c:v>Q1.2019</c:v>
                </c:pt>
                <c:pt idx="19">
                  <c:v>Q2.2019</c:v>
                </c:pt>
                <c:pt idx="20">
                  <c:v>Q3.2019</c:v>
                </c:pt>
                <c:pt idx="21">
                  <c:v>Q4.2019</c:v>
                </c:pt>
                <c:pt idx="22">
                  <c:v>Q1.2020</c:v>
                </c:pt>
                <c:pt idx="23">
                  <c:v>Q2.2020</c:v>
                </c:pt>
                <c:pt idx="24">
                  <c:v>Q3.2020</c:v>
                </c:pt>
                <c:pt idx="25">
                  <c:v>Q4.2020</c:v>
                </c:pt>
                <c:pt idx="26">
                  <c:v>Q1.2021</c:v>
                </c:pt>
                <c:pt idx="27">
                  <c:v>Q2.2021</c:v>
                </c:pt>
                <c:pt idx="28">
                  <c:v>Q3.2021</c:v>
                </c:pt>
                <c:pt idx="29">
                  <c:v>Q4.2021</c:v>
                </c:pt>
                <c:pt idx="30">
                  <c:v>Q1.2022</c:v>
                </c:pt>
                <c:pt idx="31">
                  <c:v>Q2.2022</c:v>
                </c:pt>
                <c:pt idx="32">
                  <c:v>Q3.2022</c:v>
                </c:pt>
                <c:pt idx="33">
                  <c:v>Q4.2022</c:v>
                </c:pt>
                <c:pt idx="34">
                  <c:v>Q1.2023</c:v>
                </c:pt>
                <c:pt idx="35">
                  <c:v>Q2.2023</c:v>
                </c:pt>
                <c:pt idx="36">
                  <c:v>Q3.2023</c:v>
                </c:pt>
                <c:pt idx="37">
                  <c:v>Q4.2023</c:v>
                </c:pt>
                <c:pt idx="38">
                  <c:v>Q1.2024</c:v>
                </c:pt>
                <c:pt idx="39">
                  <c:v>Q2.2024</c:v>
                </c:pt>
                <c:pt idx="40">
                  <c:v>Q3.2024</c:v>
                </c:pt>
              </c:strCache>
            </c:strRef>
          </c:cat>
          <c:val>
            <c:numRef>
              <c:f>Sheet1!$B$36:$B$76</c:f>
              <c:numCache>
                <c:formatCode>0.0%</c:formatCode>
                <c:ptCount val="41"/>
                <c:pt idx="0">
                  <c:v>8.900000000000001E-2</c:v>
                </c:pt>
                <c:pt idx="1">
                  <c:v>3.5000000000000003E-2</c:v>
                </c:pt>
                <c:pt idx="2">
                  <c:v>2E-3</c:v>
                </c:pt>
                <c:pt idx="3">
                  <c:v>2.7999999999999997E-2</c:v>
                </c:pt>
                <c:pt idx="4">
                  <c:v>2.5000000000000001E-2</c:v>
                </c:pt>
                <c:pt idx="5">
                  <c:v>-1.8000000000000002E-2</c:v>
                </c:pt>
                <c:pt idx="6">
                  <c:v>3.0000000000000001E-3</c:v>
                </c:pt>
                <c:pt idx="7">
                  <c:v>3.5000000000000003E-2</c:v>
                </c:pt>
                <c:pt idx="8">
                  <c:v>6.2E-2</c:v>
                </c:pt>
                <c:pt idx="9">
                  <c:v>3.3000000000000002E-2</c:v>
                </c:pt>
                <c:pt idx="10">
                  <c:v>4.0999999999999995E-2</c:v>
                </c:pt>
                <c:pt idx="11">
                  <c:v>4.5999999999999999E-2</c:v>
                </c:pt>
                <c:pt idx="12">
                  <c:v>3.9E-2</c:v>
                </c:pt>
                <c:pt idx="13">
                  <c:v>9.9000000000000005E-2</c:v>
                </c:pt>
                <c:pt idx="14">
                  <c:v>0.11699999999999999</c:v>
                </c:pt>
                <c:pt idx="15">
                  <c:v>4.5999999999999999E-2</c:v>
                </c:pt>
                <c:pt idx="16">
                  <c:v>2.5000000000000001E-2</c:v>
                </c:pt>
                <c:pt idx="17">
                  <c:v>3.7000000000000005E-2</c:v>
                </c:pt>
                <c:pt idx="18">
                  <c:v>2.7000000000000003E-2</c:v>
                </c:pt>
                <c:pt idx="19">
                  <c:v>7.8E-2</c:v>
                </c:pt>
                <c:pt idx="20">
                  <c:v>3.9E-2</c:v>
                </c:pt>
                <c:pt idx="21">
                  <c:v>-1.8000000000000002E-2</c:v>
                </c:pt>
                <c:pt idx="22">
                  <c:v>-7.400000000000001E-2</c:v>
                </c:pt>
                <c:pt idx="23">
                  <c:v>-0.28499999999999998</c:v>
                </c:pt>
                <c:pt idx="24">
                  <c:v>0.187</c:v>
                </c:pt>
                <c:pt idx="25">
                  <c:v>0.111</c:v>
                </c:pt>
                <c:pt idx="26">
                  <c:v>9.6000000000000002E-2</c:v>
                </c:pt>
                <c:pt idx="27">
                  <c:v>8.900000000000001E-2</c:v>
                </c:pt>
                <c:pt idx="28">
                  <c:v>-1.8000000000000002E-2</c:v>
                </c:pt>
                <c:pt idx="29">
                  <c:v>3.4000000000000002E-2</c:v>
                </c:pt>
                <c:pt idx="30">
                  <c:v>0.13600000000000001</c:v>
                </c:pt>
                <c:pt idx="31">
                  <c:v>7.2999999999999995E-2</c:v>
                </c:pt>
                <c:pt idx="32">
                  <c:v>7.6999999999999999E-2</c:v>
                </c:pt>
                <c:pt idx="33">
                  <c:v>5.7000000000000002E-2</c:v>
                </c:pt>
                <c:pt idx="34">
                  <c:v>5.2999999999999999E-2</c:v>
                </c:pt>
                <c:pt idx="35">
                  <c:v>9.9000000000000005E-2</c:v>
                </c:pt>
                <c:pt idx="36">
                  <c:v>1.1000000000000001E-2</c:v>
                </c:pt>
                <c:pt idx="37">
                  <c:v>3.7999999999999999E-2</c:v>
                </c:pt>
                <c:pt idx="38">
                  <c:v>4.4999999999999998E-2</c:v>
                </c:pt>
                <c:pt idx="39">
                  <c:v>3.9E-2</c:v>
                </c:pt>
                <c:pt idx="40">
                  <c:v>3.7999999999999999E-2</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2"/>
          <c:min val="-0.2"/>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22396586080832E-2"/>
          <c:y val="1.994913144759404E-2"/>
          <c:w val="0.95443557529785217"/>
          <c:h val="0.91634424827901528"/>
        </c:manualLayout>
      </c:layout>
      <c:barChart>
        <c:barDir val="col"/>
        <c:grouping val="clustered"/>
        <c:varyColors val="0"/>
        <c:ser>
          <c:idx val="0"/>
          <c:order val="0"/>
          <c:tx>
            <c:strRef>
              <c:f>Sheet1!$B$1</c:f>
              <c:strCache>
                <c:ptCount val="1"/>
                <c:pt idx="0">
                  <c:v>Equipment &amp; Software Investment</c:v>
                </c:pt>
              </c:strCache>
            </c:strRef>
          </c:tx>
          <c:spPr>
            <a:solidFill>
              <a:srgbClr val="102A7E"/>
            </a:solidFill>
            <a:ln>
              <a:noFill/>
            </a:ln>
          </c:spPr>
          <c:invertIfNegative val="0"/>
          <c:dPt>
            <c:idx val="6"/>
            <c:invertIfNegative val="0"/>
            <c:bubble3D val="0"/>
            <c:extLst>
              <c:ext xmlns:c16="http://schemas.microsoft.com/office/drawing/2014/chart" uri="{C3380CC4-5D6E-409C-BE32-E72D297353CC}">
                <c16:uniqueId val="{00000000-8590-4E62-BB68-0913307A1FF2}"/>
              </c:ext>
            </c:extLst>
          </c:dPt>
          <c:dPt>
            <c:idx val="7"/>
            <c:invertIfNegative val="0"/>
            <c:bubble3D val="0"/>
            <c:extLst>
              <c:ext xmlns:c16="http://schemas.microsoft.com/office/drawing/2014/chart" uri="{C3380CC4-5D6E-409C-BE32-E72D297353CC}">
                <c16:uniqueId val="{00000001-8590-4E62-BB68-0913307A1FF2}"/>
              </c:ext>
            </c:extLst>
          </c:dPt>
          <c:dPt>
            <c:idx val="8"/>
            <c:invertIfNegative val="0"/>
            <c:bubble3D val="0"/>
            <c:extLst>
              <c:ext xmlns:c16="http://schemas.microsoft.com/office/drawing/2014/chart" uri="{C3380CC4-5D6E-409C-BE32-E72D297353CC}">
                <c16:uniqueId val="{00000002-8590-4E62-BB68-0913307A1FF2}"/>
              </c:ext>
            </c:extLst>
          </c:dPt>
          <c:dPt>
            <c:idx val="9"/>
            <c:invertIfNegative val="0"/>
            <c:bubble3D val="0"/>
            <c:extLst>
              <c:ext xmlns:c16="http://schemas.microsoft.com/office/drawing/2014/chart" uri="{C3380CC4-5D6E-409C-BE32-E72D297353CC}">
                <c16:uniqueId val="{00000003-8590-4E62-BB68-0913307A1FF2}"/>
              </c:ext>
            </c:extLst>
          </c:dPt>
          <c:dPt>
            <c:idx val="10"/>
            <c:invertIfNegative val="0"/>
            <c:bubble3D val="0"/>
            <c:extLst>
              <c:ext xmlns:c16="http://schemas.microsoft.com/office/drawing/2014/chart" uri="{C3380CC4-5D6E-409C-BE32-E72D297353CC}">
                <c16:uniqueId val="{00000004-7B81-450C-BD86-42C2F643CF37}"/>
              </c:ext>
            </c:extLst>
          </c:dPt>
          <c:dPt>
            <c:idx val="11"/>
            <c:invertIfNegative val="0"/>
            <c:bubble3D val="0"/>
            <c:extLst>
              <c:ext xmlns:c16="http://schemas.microsoft.com/office/drawing/2014/chart" uri="{C3380CC4-5D6E-409C-BE32-E72D297353CC}">
                <c16:uniqueId val="{00000005-7B81-450C-BD86-42C2F643CF37}"/>
              </c:ext>
            </c:extLst>
          </c:dPt>
          <c:dPt>
            <c:idx val="12"/>
            <c:invertIfNegative val="0"/>
            <c:bubble3D val="0"/>
            <c:extLst>
              <c:ext xmlns:c16="http://schemas.microsoft.com/office/drawing/2014/chart" uri="{C3380CC4-5D6E-409C-BE32-E72D297353CC}">
                <c16:uniqueId val="{00000007-7B81-450C-BD86-42C2F643CF37}"/>
              </c:ext>
            </c:extLst>
          </c:dPt>
          <c:dPt>
            <c:idx val="13"/>
            <c:invertIfNegative val="0"/>
            <c:bubble3D val="0"/>
            <c:extLst>
              <c:ext xmlns:c16="http://schemas.microsoft.com/office/drawing/2014/chart" uri="{C3380CC4-5D6E-409C-BE32-E72D297353CC}">
                <c16:uniqueId val="{00000009-7B81-450C-BD86-42C2F643CF37}"/>
              </c:ext>
            </c:extLst>
          </c:dPt>
          <c:dPt>
            <c:idx val="14"/>
            <c:invertIfNegative val="0"/>
            <c:bubble3D val="0"/>
            <c:extLst>
              <c:ext xmlns:c16="http://schemas.microsoft.com/office/drawing/2014/chart" uri="{C3380CC4-5D6E-409C-BE32-E72D297353CC}">
                <c16:uniqueId val="{00000005-DBDB-4D94-8CC8-E1465AD50D28}"/>
              </c:ext>
            </c:extLst>
          </c:dPt>
          <c:dPt>
            <c:idx val="15"/>
            <c:invertIfNegative val="0"/>
            <c:bubble3D val="0"/>
            <c:extLst>
              <c:ext xmlns:c16="http://schemas.microsoft.com/office/drawing/2014/chart" uri="{C3380CC4-5D6E-409C-BE32-E72D297353CC}">
                <c16:uniqueId val="{00000007-DBDB-4D94-8CC8-E1465AD50D28}"/>
              </c:ext>
            </c:extLst>
          </c:dPt>
          <c:dPt>
            <c:idx val="16"/>
            <c:invertIfNegative val="0"/>
            <c:bubble3D val="0"/>
            <c:spPr>
              <a:solidFill>
                <a:srgbClr val="EF6F00"/>
              </a:solidFill>
              <a:ln>
                <a:noFill/>
              </a:ln>
            </c:spPr>
            <c:extLst>
              <c:ext xmlns:c16="http://schemas.microsoft.com/office/drawing/2014/chart" uri="{C3380CC4-5D6E-409C-BE32-E72D297353CC}">
                <c16:uniqueId val="{00000009-DBDB-4D94-8CC8-E1465AD50D28}"/>
              </c:ext>
            </c:extLst>
          </c:dPt>
          <c:dPt>
            <c:idx val="17"/>
            <c:invertIfNegative val="0"/>
            <c:bubble3D val="0"/>
            <c:spPr>
              <a:solidFill>
                <a:srgbClr val="EF6F00"/>
              </a:solidFill>
              <a:ln>
                <a:noFill/>
              </a:ln>
            </c:spPr>
            <c:extLst>
              <c:ext xmlns:c16="http://schemas.microsoft.com/office/drawing/2014/chart" uri="{C3380CC4-5D6E-409C-BE32-E72D297353CC}">
                <c16:uniqueId val="{0000000E-F136-4F96-8B3D-C12359160F69}"/>
              </c:ext>
            </c:extLst>
          </c:dPt>
          <c:dPt>
            <c:idx val="18"/>
            <c:invertIfNegative val="0"/>
            <c:bubble3D val="0"/>
            <c:spPr>
              <a:solidFill>
                <a:srgbClr val="EF6F00"/>
              </a:solidFill>
              <a:ln>
                <a:noFill/>
              </a:ln>
            </c:spPr>
            <c:extLst>
              <c:ext xmlns:c16="http://schemas.microsoft.com/office/drawing/2014/chart" uri="{C3380CC4-5D6E-409C-BE32-E72D297353CC}">
                <c16:uniqueId val="{0000000A-05FA-4F66-A386-6BF56F086B69}"/>
              </c:ext>
            </c:extLst>
          </c:dPt>
          <c:dPt>
            <c:idx val="19"/>
            <c:invertIfNegative val="0"/>
            <c:bubble3D val="0"/>
            <c:spPr>
              <a:solidFill>
                <a:srgbClr val="EF6F00"/>
              </a:solidFill>
              <a:ln>
                <a:noFill/>
              </a:ln>
            </c:spPr>
            <c:extLst>
              <c:ext xmlns:c16="http://schemas.microsoft.com/office/drawing/2014/chart" uri="{C3380CC4-5D6E-409C-BE32-E72D297353CC}">
                <c16:uniqueId val="{0000000C-05FA-4F66-A386-6BF56F086B69}"/>
              </c:ext>
            </c:extLst>
          </c:dPt>
          <c:dPt>
            <c:idx val="20"/>
            <c:invertIfNegative val="0"/>
            <c:bubble3D val="0"/>
            <c:spPr>
              <a:solidFill>
                <a:srgbClr val="EF6F00"/>
              </a:solidFill>
              <a:ln>
                <a:noFill/>
              </a:ln>
            </c:spPr>
            <c:extLst>
              <c:ext xmlns:c16="http://schemas.microsoft.com/office/drawing/2014/chart" uri="{C3380CC4-5D6E-409C-BE32-E72D297353CC}">
                <c16:uniqueId val="{0000000E-05FA-4F66-A386-6BF56F086B69}"/>
              </c:ext>
            </c:extLst>
          </c:dPt>
          <c:dLbls>
            <c:dLbl>
              <c:idx val="15"/>
              <c:delete val="1"/>
              <c:extLst>
                <c:ext xmlns:c15="http://schemas.microsoft.com/office/drawing/2012/chart" uri="{CE6537A1-D6FC-4f65-9D91-7224C49458BB}"/>
                <c:ext xmlns:c16="http://schemas.microsoft.com/office/drawing/2014/chart" uri="{C3380CC4-5D6E-409C-BE32-E72D297353CC}">
                  <c16:uniqueId val="{00000007-DBDB-4D94-8CC8-E1465AD50D28}"/>
                </c:ext>
              </c:extLst>
            </c:dLbl>
            <c:dLbl>
              <c:idx val="16"/>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BDB-4D94-8CC8-E1465AD50D28}"/>
                </c:ext>
              </c:extLst>
            </c:dLbl>
            <c:dLbl>
              <c:idx val="17"/>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F136-4F96-8B3D-C12359160F69}"/>
                </c:ext>
              </c:extLst>
            </c:dLbl>
            <c:dLbl>
              <c:idx val="18"/>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A-05FA-4F66-A386-6BF56F086B69}"/>
                </c:ext>
              </c:extLst>
            </c:dLbl>
            <c:dLbl>
              <c:idx val="19"/>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5FA-4F66-A386-6BF56F086B69}"/>
                </c:ext>
              </c:extLst>
            </c:dLbl>
            <c:dLbl>
              <c:idx val="20"/>
              <c:numFmt formatCode="0.0%" sourceLinked="0"/>
              <c:spPr>
                <a:noFill/>
                <a:ln>
                  <a:noFill/>
                </a:ln>
                <a:effectLst/>
              </c:spPr>
              <c:txPr>
                <a:bodyPr/>
                <a:lstStyle/>
                <a:p>
                  <a:pPr>
                    <a:defRPr sz="1000" b="1">
                      <a:solidFill>
                        <a:srgbClr val="EF6F00"/>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E-05FA-4F66-A386-6BF56F086B69}"/>
                </c:ext>
              </c:extLst>
            </c:dLbl>
            <c:numFmt formatCode="0.0%" sourceLinked="0"/>
            <c:spPr>
              <a:noFill/>
              <a:ln>
                <a:noFill/>
              </a:ln>
              <a:effectLst/>
            </c:spPr>
            <c:txPr>
              <a:bodyPr/>
              <a:lstStyle/>
              <a:p>
                <a:pPr>
                  <a:defRPr sz="1000" b="1">
                    <a:solidFill>
                      <a:srgbClr val="102A7E"/>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Sheet1!$A$24:$A$44</c:f>
              <c:strCache>
                <c:ptCount val="21"/>
                <c:pt idx="0">
                  <c:v>2020.Q4</c:v>
                </c:pt>
                <c:pt idx="1">
                  <c:v>2021.Q1</c:v>
                </c:pt>
                <c:pt idx="2">
                  <c:v>2021.Q2</c:v>
                </c:pt>
                <c:pt idx="3">
                  <c:v>2021.Q3</c:v>
                </c:pt>
                <c:pt idx="4">
                  <c:v>2021.Q4</c:v>
                </c:pt>
                <c:pt idx="5">
                  <c:v>2022.Q1</c:v>
                </c:pt>
                <c:pt idx="6">
                  <c:v>2022.Q2</c:v>
                </c:pt>
                <c:pt idx="7">
                  <c:v>2022.Q3</c:v>
                </c:pt>
                <c:pt idx="8">
                  <c:v>2022.Q4</c:v>
                </c:pt>
                <c:pt idx="9">
                  <c:v>2023.Q1</c:v>
                </c:pt>
                <c:pt idx="10">
                  <c:v>2023.Q2</c:v>
                </c:pt>
                <c:pt idx="11">
                  <c:v>2023.Q3</c:v>
                </c:pt>
                <c:pt idx="12">
                  <c:v>2023.Q4</c:v>
                </c:pt>
                <c:pt idx="13">
                  <c:v>2024.Q1</c:v>
                </c:pt>
                <c:pt idx="14">
                  <c:v>2024.Q2</c:v>
                </c:pt>
                <c:pt idx="15">
                  <c:v>2024.Q3</c:v>
                </c:pt>
                <c:pt idx="16">
                  <c:v>2024.Q4</c:v>
                </c:pt>
                <c:pt idx="17">
                  <c:v>2025.Q1</c:v>
                </c:pt>
                <c:pt idx="18">
                  <c:v>2025.Q2</c:v>
                </c:pt>
                <c:pt idx="19">
                  <c:v>2025.Q3</c:v>
                </c:pt>
                <c:pt idx="20">
                  <c:v>2025.Q4</c:v>
                </c:pt>
              </c:strCache>
            </c:strRef>
          </c:cat>
          <c:val>
            <c:numRef>
              <c:f>Sheet1!$B$24:$B$44</c:f>
              <c:numCache>
                <c:formatCode>0.00%</c:formatCode>
                <c:ptCount val="21"/>
                <c:pt idx="0">
                  <c:v>0.17128618207628787</c:v>
                </c:pt>
                <c:pt idx="1">
                  <c:v>0.10874215137134602</c:v>
                </c:pt>
                <c:pt idx="2">
                  <c:v>0.11148968817069549</c:v>
                </c:pt>
                <c:pt idx="3">
                  <c:v>-4.2272871503792109E-2</c:v>
                </c:pt>
                <c:pt idx="4">
                  <c:v>5.0554850297362286E-2</c:v>
                </c:pt>
                <c:pt idx="5">
                  <c:v>0.18347142368980651</c:v>
                </c:pt>
                <c:pt idx="6">
                  <c:v>5.6181586670108974E-2</c:v>
                </c:pt>
                <c:pt idx="7">
                  <c:v>7.7008515794291243E-2</c:v>
                </c:pt>
                <c:pt idx="8">
                  <c:v>4.9596375097621381E-2</c:v>
                </c:pt>
                <c:pt idx="9" formatCode="0.0%">
                  <c:v>1.4271506397026013E-2</c:v>
                </c:pt>
                <c:pt idx="10" formatCode="0.0%">
                  <c:v>9.6453949517923743E-2</c:v>
                </c:pt>
                <c:pt idx="11" formatCode="0.0%">
                  <c:v>1.4898969426059283E-2</c:v>
                </c:pt>
                <c:pt idx="12" formatCode="0.0%">
                  <c:v>3.7144252493034546E-2</c:v>
                </c:pt>
                <c:pt idx="13" formatCode="0.0%">
                  <c:v>4.0365245878290823E-2</c:v>
                </c:pt>
                <c:pt idx="14" formatCode="0.0%">
                  <c:v>7.000546293209009E-2</c:v>
                </c:pt>
                <c:pt idx="15" formatCode="0.0%">
                  <c:v>7.5240675342554963E-2</c:v>
                </c:pt>
                <c:pt idx="16" formatCode="0.0%">
                  <c:v>1.2999999999999999E-2</c:v>
                </c:pt>
                <c:pt idx="17" formatCode="0.0%">
                  <c:v>0.04</c:v>
                </c:pt>
                <c:pt idx="18" formatCode="0.0%">
                  <c:v>4.3999999999999997E-2</c:v>
                </c:pt>
                <c:pt idx="19" formatCode="0.0%">
                  <c:v>6.6000000000000003E-2</c:v>
                </c:pt>
                <c:pt idx="20" formatCode="0.0%">
                  <c:v>7.8E-2</c:v>
                </c:pt>
              </c:numCache>
            </c:numRef>
          </c:val>
          <c:extLst>
            <c:ext xmlns:c16="http://schemas.microsoft.com/office/drawing/2014/chart" uri="{C3380CC4-5D6E-409C-BE32-E72D297353CC}">
              <c16:uniqueId val="{0000000F-05FA-4F66-A386-6BF56F086B69}"/>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solidFill>
                  <a:schemeClr val="tx2">
                    <a:lumMod val="25000"/>
                  </a:schemeClr>
                </a:solidFill>
                <a:latin typeface="+mn-lt"/>
              </a:defRPr>
            </a:pPr>
            <a:endParaRPr lang="en-US"/>
          </a:p>
        </c:txPr>
        <c:crossAx val="102349440"/>
        <c:crosses val="autoZero"/>
        <c:auto val="1"/>
        <c:lblAlgn val="ctr"/>
        <c:lblOffset val="100"/>
        <c:tickLblSkip val="2"/>
        <c:noMultiLvlLbl val="0"/>
      </c:catAx>
      <c:valAx>
        <c:axId val="102349440"/>
        <c:scaling>
          <c:orientation val="minMax"/>
          <c:max val="0.2"/>
          <c:min val="-0.1"/>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02347904"/>
        <c:crosses val="autoZero"/>
        <c:crossBetween val="between"/>
        <c:majorUnit val="0.1"/>
      </c:valAx>
      <c:spPr>
        <a:ln>
          <a:noFill/>
        </a:ln>
      </c:spPr>
    </c:plotArea>
    <c:plotVisOnly val="1"/>
    <c:dispBlanksAs val="gap"/>
    <c:showDLblsOverMax val="0"/>
  </c:chart>
  <c:spPr>
    <a:noFill/>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1"/>
          <c:order val="0"/>
          <c:spPr>
            <a:solidFill>
              <a:schemeClr val="tx1"/>
            </a:solidFill>
            <a:ln>
              <a:noFill/>
            </a:ln>
          </c:spPr>
          <c:invertIfNegative val="0"/>
          <c:dPt>
            <c:idx val="1"/>
            <c:invertIfNegative val="0"/>
            <c:bubble3D val="0"/>
            <c:extLst>
              <c:ext xmlns:c16="http://schemas.microsoft.com/office/drawing/2014/chart" uri="{C3380CC4-5D6E-409C-BE32-E72D297353CC}">
                <c16:uniqueId val="{00000000-0CB4-4E19-9D6E-CB90B4659D74}"/>
              </c:ext>
            </c:extLst>
          </c:dPt>
          <c:dPt>
            <c:idx val="2"/>
            <c:invertIfNegative val="0"/>
            <c:bubble3D val="0"/>
            <c:extLst>
              <c:ext xmlns:c16="http://schemas.microsoft.com/office/drawing/2014/chart" uri="{C3380CC4-5D6E-409C-BE32-E72D297353CC}">
                <c16:uniqueId val="{00000000-3B66-4F83-92D0-6CEA9886E507}"/>
              </c:ext>
            </c:extLst>
          </c:dPt>
          <c:dPt>
            <c:idx val="3"/>
            <c:invertIfNegative val="0"/>
            <c:bubble3D val="0"/>
            <c:spPr>
              <a:solidFill>
                <a:srgbClr val="102A7E"/>
              </a:solidFill>
              <a:ln>
                <a:noFill/>
              </a:ln>
            </c:spPr>
            <c:extLst>
              <c:ext xmlns:c16="http://schemas.microsoft.com/office/drawing/2014/chart" uri="{C3380CC4-5D6E-409C-BE32-E72D297353CC}">
                <c16:uniqueId val="{00000001-3B66-4F83-92D0-6CEA9886E507}"/>
              </c:ext>
            </c:extLst>
          </c:dPt>
          <c:dPt>
            <c:idx val="4"/>
            <c:invertIfNegative val="0"/>
            <c:bubble3D val="0"/>
            <c:spPr>
              <a:solidFill>
                <a:srgbClr val="102A7E"/>
              </a:solidFill>
              <a:ln>
                <a:noFill/>
              </a:ln>
            </c:spPr>
            <c:extLst>
              <c:ext xmlns:c16="http://schemas.microsoft.com/office/drawing/2014/chart" uri="{C3380CC4-5D6E-409C-BE32-E72D297353CC}">
                <c16:uniqueId val="{00000003-3B66-4F83-92D0-6CEA9886E507}"/>
              </c:ext>
            </c:extLst>
          </c:dPt>
          <c:dPt>
            <c:idx val="5"/>
            <c:invertIfNegative val="0"/>
            <c:bubble3D val="0"/>
            <c:spPr>
              <a:solidFill>
                <a:srgbClr val="102A7E"/>
              </a:solidFill>
              <a:ln>
                <a:noFill/>
              </a:ln>
            </c:spPr>
            <c:extLst>
              <c:ext xmlns:c16="http://schemas.microsoft.com/office/drawing/2014/chart" uri="{C3380CC4-5D6E-409C-BE32-E72D297353CC}">
                <c16:uniqueId val="{00000005-3B66-4F83-92D0-6CEA9886E507}"/>
              </c:ext>
            </c:extLst>
          </c:dPt>
          <c:dPt>
            <c:idx val="8"/>
            <c:invertIfNegative val="0"/>
            <c:bubble3D val="0"/>
            <c:spPr>
              <a:solidFill>
                <a:srgbClr val="102A7E"/>
              </a:solidFill>
              <a:ln>
                <a:noFill/>
              </a:ln>
            </c:spPr>
            <c:extLst>
              <c:ext xmlns:c16="http://schemas.microsoft.com/office/drawing/2014/chart" uri="{C3380CC4-5D6E-409C-BE32-E72D297353CC}">
                <c16:uniqueId val="{00000009-0CB4-4E19-9D6E-CB90B4659D74}"/>
              </c:ext>
            </c:extLst>
          </c:dPt>
          <c:dPt>
            <c:idx val="10"/>
            <c:invertIfNegative val="0"/>
            <c:bubble3D val="0"/>
            <c:spPr>
              <a:solidFill>
                <a:srgbClr val="102A7E"/>
              </a:solidFill>
              <a:ln>
                <a:noFill/>
              </a:ln>
            </c:spPr>
            <c:extLst>
              <c:ext xmlns:c16="http://schemas.microsoft.com/office/drawing/2014/chart" uri="{C3380CC4-5D6E-409C-BE32-E72D297353CC}">
                <c16:uniqueId val="{0000000B-0CB4-4E19-9D6E-CB90B4659D74}"/>
              </c:ext>
            </c:extLst>
          </c:dPt>
          <c:dPt>
            <c:idx val="12"/>
            <c:invertIfNegative val="0"/>
            <c:bubble3D val="0"/>
            <c:spPr>
              <a:solidFill>
                <a:srgbClr val="102A7E"/>
              </a:solidFill>
              <a:ln>
                <a:noFill/>
              </a:ln>
            </c:spPr>
            <c:extLst>
              <c:ext xmlns:c16="http://schemas.microsoft.com/office/drawing/2014/chart" uri="{C3380CC4-5D6E-409C-BE32-E72D297353CC}">
                <c16:uniqueId val="{0000000D-0CB4-4E19-9D6E-CB90B4659D74}"/>
              </c:ext>
            </c:extLst>
          </c:dPt>
          <c:dPt>
            <c:idx val="13"/>
            <c:invertIfNegative val="0"/>
            <c:bubble3D val="0"/>
            <c:spPr>
              <a:solidFill>
                <a:srgbClr val="EF6F00"/>
              </a:solidFill>
              <a:ln>
                <a:noFill/>
              </a:ln>
            </c:spPr>
            <c:extLst>
              <c:ext xmlns:c16="http://schemas.microsoft.com/office/drawing/2014/chart" uri="{C3380CC4-5D6E-409C-BE32-E72D297353CC}">
                <c16:uniqueId val="{00000011-D50B-4694-B972-456F96002A6D}"/>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Sheet1!$A$7:$A$20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Sheet1!$B$7:$B$20</c:f>
              <c:numCache>
                <c:formatCode>0.00</c:formatCode>
                <c:ptCount val="14"/>
                <c:pt idx="0">
                  <c:v>74.000000000000014</c:v>
                </c:pt>
                <c:pt idx="1">
                  <c:v>84.600000000000009</c:v>
                </c:pt>
                <c:pt idx="2">
                  <c:v>89</c:v>
                </c:pt>
                <c:pt idx="3">
                  <c:v>96.7</c:v>
                </c:pt>
                <c:pt idx="4">
                  <c:v>97.4</c:v>
                </c:pt>
                <c:pt idx="5">
                  <c:v>95.100000000000009</c:v>
                </c:pt>
                <c:pt idx="6">
                  <c:v>99.5</c:v>
                </c:pt>
                <c:pt idx="7">
                  <c:v>103.60000000000002</c:v>
                </c:pt>
                <c:pt idx="8">
                  <c:v>108.5</c:v>
                </c:pt>
                <c:pt idx="9">
                  <c:v>102.1</c:v>
                </c:pt>
                <c:pt idx="10">
                  <c:v>109.60000000000001</c:v>
                </c:pt>
                <c:pt idx="11">
                  <c:v>109.40549300000001</c:v>
                </c:pt>
                <c:pt idx="12">
                  <c:v>116.42924499999998</c:v>
                </c:pt>
                <c:pt idx="13">
                  <c:v>120.73694732505435</c:v>
                </c:pt>
              </c:numCache>
            </c:numRef>
          </c:val>
          <c:extLst>
            <c:ext xmlns:c16="http://schemas.microsoft.com/office/drawing/2014/chart" uri="{C3380CC4-5D6E-409C-BE32-E72D297353CC}">
              <c16:uniqueId val="{00000010-D50B-4694-B972-456F96002A6D}"/>
            </c:ext>
          </c:extLst>
        </c:ser>
        <c:dLbls>
          <c:showLegendKey val="0"/>
          <c:showVal val="0"/>
          <c:showCatName val="0"/>
          <c:showSerName val="0"/>
          <c:showPercent val="0"/>
          <c:showBubbleSize val="0"/>
        </c:dLbls>
        <c:gapWidth val="26"/>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max val="130"/>
          <c:min val="0"/>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majorUnit val="10"/>
      </c:valAx>
      <c:spPr>
        <a:noFill/>
        <a:ln w="25400">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12709311340601E-2"/>
          <c:y val="1.7440032014917443E-2"/>
          <c:w val="0.92359705318848484"/>
          <c:h val="0.92338520446877814"/>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chemeClr val="tx1"/>
            </a:solidFill>
            <a:ln>
              <a:noFill/>
            </a:ln>
          </c:spPr>
          <c:invertIfNegative val="0"/>
          <c:dPt>
            <c:idx val="1"/>
            <c:invertIfNegative val="0"/>
            <c:bubble3D val="0"/>
            <c:extLst>
              <c:ext xmlns:c16="http://schemas.microsoft.com/office/drawing/2014/chart" uri="{C3380CC4-5D6E-409C-BE32-E72D297353CC}">
                <c16:uniqueId val="{00000000-7856-444A-9D90-8BE50D06A406}"/>
              </c:ext>
            </c:extLst>
          </c:dPt>
          <c:dPt>
            <c:idx val="7"/>
            <c:invertIfNegative val="0"/>
            <c:bubble3D val="0"/>
            <c:extLst>
              <c:ext xmlns:c16="http://schemas.microsoft.com/office/drawing/2014/chart" uri="{C3380CC4-5D6E-409C-BE32-E72D297353CC}">
                <c16:uniqueId val="{00000001-BFB8-4986-B3A8-771E49248A5F}"/>
              </c:ext>
            </c:extLst>
          </c:dPt>
          <c:dPt>
            <c:idx val="9"/>
            <c:invertIfNegative val="0"/>
            <c:bubble3D val="0"/>
            <c:extLst>
              <c:ext xmlns:c16="http://schemas.microsoft.com/office/drawing/2014/chart" uri="{C3380CC4-5D6E-409C-BE32-E72D297353CC}">
                <c16:uniqueId val="{00000002-BFB8-4986-B3A8-771E49248A5F}"/>
              </c:ext>
            </c:extLst>
          </c:dPt>
          <c:dPt>
            <c:idx val="13"/>
            <c:invertIfNegative val="0"/>
            <c:bubble3D val="0"/>
            <c:extLst>
              <c:ext xmlns:c16="http://schemas.microsoft.com/office/drawing/2014/chart" uri="{C3380CC4-5D6E-409C-BE32-E72D297353CC}">
                <c16:uniqueId val="{00000003-BFB8-4986-B3A8-771E49248A5F}"/>
              </c:ext>
            </c:extLst>
          </c:dPt>
          <c:dPt>
            <c:idx val="16"/>
            <c:invertIfNegative val="0"/>
            <c:bubble3D val="0"/>
            <c:extLst>
              <c:ext xmlns:c16="http://schemas.microsoft.com/office/drawing/2014/chart" uri="{C3380CC4-5D6E-409C-BE32-E72D297353CC}">
                <c16:uniqueId val="{00000004-AE86-42B4-A10B-CCAE7ED0B647}"/>
              </c:ext>
            </c:extLst>
          </c:dPt>
          <c:dPt>
            <c:idx val="19"/>
            <c:invertIfNegative val="0"/>
            <c:bubble3D val="0"/>
            <c:extLst>
              <c:ext xmlns:c16="http://schemas.microsoft.com/office/drawing/2014/chart" uri="{C3380CC4-5D6E-409C-BE32-E72D297353CC}">
                <c16:uniqueId val="{00000005-BFB8-4986-B3A8-771E49248A5F}"/>
              </c:ext>
            </c:extLst>
          </c:dPt>
          <c:dPt>
            <c:idx val="21"/>
            <c:invertIfNegative val="0"/>
            <c:bubble3D val="0"/>
            <c:extLst>
              <c:ext xmlns:c16="http://schemas.microsoft.com/office/drawing/2014/chart" uri="{C3380CC4-5D6E-409C-BE32-E72D297353CC}">
                <c16:uniqueId val="{00000006-BFB8-4986-B3A8-771E49248A5F}"/>
              </c:ext>
            </c:extLst>
          </c:dPt>
          <c:dPt>
            <c:idx val="37"/>
            <c:invertIfNegative val="0"/>
            <c:bubble3D val="0"/>
            <c:extLst>
              <c:ext xmlns:c16="http://schemas.microsoft.com/office/drawing/2014/chart" uri="{C3380CC4-5D6E-409C-BE32-E72D297353CC}">
                <c16:uniqueId val="{00000007-BFB8-4986-B3A8-771E49248A5F}"/>
              </c:ext>
            </c:extLst>
          </c:dPt>
          <c:dPt>
            <c:idx val="40"/>
            <c:invertIfNegative val="0"/>
            <c:bubble3D val="0"/>
            <c:extLst>
              <c:ext xmlns:c16="http://schemas.microsoft.com/office/drawing/2014/chart" uri="{C3380CC4-5D6E-409C-BE32-E72D297353CC}">
                <c16:uniqueId val="{00000008-BFB8-4986-B3A8-771E49248A5F}"/>
              </c:ext>
            </c:extLst>
          </c:dPt>
          <c:dPt>
            <c:idx val="52"/>
            <c:invertIfNegative val="0"/>
            <c:bubble3D val="0"/>
            <c:extLst>
              <c:ext xmlns:c16="http://schemas.microsoft.com/office/drawing/2014/chart" uri="{C3380CC4-5D6E-409C-BE32-E72D297353CC}">
                <c16:uniqueId val="{00000009-BFB8-4986-B3A8-771E49248A5F}"/>
              </c:ext>
            </c:extLst>
          </c:dPt>
          <c:dPt>
            <c:idx val="55"/>
            <c:invertIfNegative val="0"/>
            <c:bubble3D val="0"/>
            <c:extLst>
              <c:ext xmlns:c16="http://schemas.microsoft.com/office/drawing/2014/chart" uri="{C3380CC4-5D6E-409C-BE32-E72D297353CC}">
                <c16:uniqueId val="{0000000A-BFB8-4986-B3A8-771E49248A5F}"/>
              </c:ext>
            </c:extLst>
          </c:dPt>
          <c:dPt>
            <c:idx val="61"/>
            <c:invertIfNegative val="0"/>
            <c:bubble3D val="0"/>
            <c:spPr>
              <a:solidFill>
                <a:srgbClr val="102A7E"/>
              </a:solidFill>
              <a:ln>
                <a:noFill/>
              </a:ln>
            </c:spPr>
            <c:extLst>
              <c:ext xmlns:c16="http://schemas.microsoft.com/office/drawing/2014/chart" uri="{C3380CC4-5D6E-409C-BE32-E72D297353CC}">
                <c16:uniqueId val="{0000000C-AE86-42B4-A10B-CCAE7ED0B647}"/>
              </c:ext>
            </c:extLst>
          </c:dPt>
          <c:dPt>
            <c:idx val="64"/>
            <c:invertIfNegative val="0"/>
            <c:bubble3D val="0"/>
            <c:spPr>
              <a:solidFill>
                <a:srgbClr val="102A7E"/>
              </a:solidFill>
              <a:ln>
                <a:noFill/>
              </a:ln>
            </c:spPr>
            <c:extLst>
              <c:ext xmlns:c16="http://schemas.microsoft.com/office/drawing/2014/chart" uri="{C3380CC4-5D6E-409C-BE32-E72D297353CC}">
                <c16:uniqueId val="{0000000D-7856-444A-9D90-8BE50D06A406}"/>
              </c:ext>
            </c:extLst>
          </c:dPt>
          <c:dPt>
            <c:idx val="67"/>
            <c:invertIfNegative val="0"/>
            <c:bubble3D val="0"/>
            <c:spPr>
              <a:solidFill>
                <a:srgbClr val="102A7E"/>
              </a:solidFill>
              <a:ln>
                <a:noFill/>
              </a:ln>
            </c:spPr>
            <c:extLst>
              <c:ext xmlns:c16="http://schemas.microsoft.com/office/drawing/2014/chart" uri="{C3380CC4-5D6E-409C-BE32-E72D297353CC}">
                <c16:uniqueId val="{00000010-BFB8-4986-B3A8-771E49248A5F}"/>
              </c:ext>
            </c:extLst>
          </c:dPt>
          <c:dPt>
            <c:idx val="69"/>
            <c:invertIfNegative val="0"/>
            <c:bubble3D val="0"/>
            <c:spPr>
              <a:solidFill>
                <a:srgbClr val="102A7E"/>
              </a:solidFill>
              <a:ln>
                <a:noFill/>
              </a:ln>
            </c:spPr>
            <c:extLst>
              <c:ext xmlns:c16="http://schemas.microsoft.com/office/drawing/2014/chart" uri="{C3380CC4-5D6E-409C-BE32-E72D297353CC}">
                <c16:uniqueId val="{00000012-BFB8-4986-B3A8-771E49248A5F}"/>
              </c:ext>
            </c:extLst>
          </c:dPt>
          <c:dPt>
            <c:idx val="73"/>
            <c:invertIfNegative val="0"/>
            <c:bubble3D val="0"/>
            <c:spPr>
              <a:solidFill>
                <a:srgbClr val="102A7E"/>
              </a:solidFill>
              <a:ln>
                <a:noFill/>
              </a:ln>
            </c:spPr>
            <c:extLst>
              <c:ext xmlns:c16="http://schemas.microsoft.com/office/drawing/2014/chart" uri="{C3380CC4-5D6E-409C-BE32-E72D297353CC}">
                <c16:uniqueId val="{00000010-7856-444A-9D90-8BE50D06A406}"/>
              </c:ext>
            </c:extLst>
          </c:dPt>
          <c:dPt>
            <c:idx val="76"/>
            <c:invertIfNegative val="0"/>
            <c:bubble3D val="0"/>
            <c:extLst>
              <c:ext xmlns:c16="http://schemas.microsoft.com/office/drawing/2014/chart" uri="{C3380CC4-5D6E-409C-BE32-E72D297353CC}">
                <c16:uniqueId val="{00000012-7856-444A-9D90-8BE50D06A406}"/>
              </c:ext>
            </c:extLst>
          </c:dPt>
          <c:dPt>
            <c:idx val="77"/>
            <c:invertIfNegative val="0"/>
            <c:bubble3D val="0"/>
            <c:spPr>
              <a:solidFill>
                <a:srgbClr val="102A7E"/>
              </a:solidFill>
              <a:ln>
                <a:noFill/>
              </a:ln>
            </c:spPr>
            <c:extLst>
              <c:ext xmlns:c16="http://schemas.microsoft.com/office/drawing/2014/chart" uri="{C3380CC4-5D6E-409C-BE32-E72D297353CC}">
                <c16:uniqueId val="{00000017-BFB8-4986-B3A8-771E49248A5F}"/>
              </c:ext>
            </c:extLst>
          </c:dPt>
          <c:dPt>
            <c:idx val="79"/>
            <c:invertIfNegative val="0"/>
            <c:bubble3D val="0"/>
            <c:spPr>
              <a:solidFill>
                <a:srgbClr val="102A7E"/>
              </a:solidFill>
              <a:ln>
                <a:noFill/>
              </a:ln>
            </c:spPr>
            <c:extLst>
              <c:ext xmlns:c16="http://schemas.microsoft.com/office/drawing/2014/chart" uri="{C3380CC4-5D6E-409C-BE32-E72D297353CC}">
                <c16:uniqueId val="{00000019-BFB8-4986-B3A8-771E49248A5F}"/>
              </c:ext>
            </c:extLst>
          </c:dPt>
          <c:cat>
            <c:numRef>
              <c:f>Sheet1!$A$158:$A$239</c:f>
              <c:numCache>
                <c:formatCode>m/d/yyyy</c:formatCode>
                <c:ptCount val="8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numCache>
            </c:numRef>
          </c:cat>
          <c:val>
            <c:numRef>
              <c:f>Sheet1!$B$158:$B$239</c:f>
              <c:numCache>
                <c:formatCode>0.0%</c:formatCode>
                <c:ptCount val="82"/>
                <c:pt idx="0">
                  <c:v>0.11290322580645173</c:v>
                </c:pt>
                <c:pt idx="1">
                  <c:v>0.30508474576271172</c:v>
                </c:pt>
                <c:pt idx="2">
                  <c:v>2.2471910112359383E-2</c:v>
                </c:pt>
                <c:pt idx="3">
                  <c:v>0</c:v>
                </c:pt>
                <c:pt idx="4">
                  <c:v>0</c:v>
                </c:pt>
                <c:pt idx="5">
                  <c:v>-7.1428571428571508E-2</c:v>
                </c:pt>
                <c:pt idx="6">
                  <c:v>3.7974683544303556E-2</c:v>
                </c:pt>
                <c:pt idx="7">
                  <c:v>0.14102564102564119</c:v>
                </c:pt>
                <c:pt idx="8">
                  <c:v>-2.2988505747126409E-2</c:v>
                </c:pt>
                <c:pt idx="9">
                  <c:v>5.9523809523809534E-2</c:v>
                </c:pt>
                <c:pt idx="10">
                  <c:v>6.6666666666666652E-2</c:v>
                </c:pt>
                <c:pt idx="11">
                  <c:v>-7.812500000000111E-3</c:v>
                </c:pt>
                <c:pt idx="12">
                  <c:v>4.3478260869565188E-2</c:v>
                </c:pt>
                <c:pt idx="13">
                  <c:v>-0.23376623376623373</c:v>
                </c:pt>
                <c:pt idx="14">
                  <c:v>-9.8901098901098994E-2</c:v>
                </c:pt>
                <c:pt idx="15">
                  <c:v>0.11392405063291133</c:v>
                </c:pt>
                <c:pt idx="16">
                  <c:v>0.18181818181818166</c:v>
                </c:pt>
                <c:pt idx="17">
                  <c:v>8.7912087912088044E-2</c:v>
                </c:pt>
                <c:pt idx="18">
                  <c:v>0.14634146341463428</c:v>
                </c:pt>
                <c:pt idx="19">
                  <c:v>3.3707865168539186E-2</c:v>
                </c:pt>
                <c:pt idx="20">
                  <c:v>0.17647058823529416</c:v>
                </c:pt>
                <c:pt idx="21">
                  <c:v>0.13483146067415719</c:v>
                </c:pt>
                <c:pt idx="22">
                  <c:v>-2.5000000000000022E-2</c:v>
                </c:pt>
                <c:pt idx="23">
                  <c:v>1.5748031496063186E-2</c:v>
                </c:pt>
                <c:pt idx="24">
                  <c:v>0.27777777777777768</c:v>
                </c:pt>
                <c:pt idx="25">
                  <c:v>0.15254237288135575</c:v>
                </c:pt>
                <c:pt idx="26">
                  <c:v>8.5365853658536661E-2</c:v>
                </c:pt>
                <c:pt idx="27">
                  <c:v>-6.8181818181818343E-2</c:v>
                </c:pt>
                <c:pt idx="28">
                  <c:v>-0.26373626373626369</c:v>
                </c:pt>
                <c:pt idx="29">
                  <c:v>-0.10101010101010099</c:v>
                </c:pt>
                <c:pt idx="30">
                  <c:v>-3.1914893617021378E-2</c:v>
                </c:pt>
                <c:pt idx="31">
                  <c:v>-0.23913043478260865</c:v>
                </c:pt>
                <c:pt idx="32">
                  <c:v>-0.13000000000000012</c:v>
                </c:pt>
                <c:pt idx="33">
                  <c:v>-8.9108910891089188E-2</c:v>
                </c:pt>
                <c:pt idx="34">
                  <c:v>-6.4102564102564097E-2</c:v>
                </c:pt>
                <c:pt idx="35">
                  <c:v>-6.2015503875968991E-2</c:v>
                </c:pt>
                <c:pt idx="36">
                  <c:v>-0.11956521739130432</c:v>
                </c:pt>
                <c:pt idx="37">
                  <c:v>8.8235294117647189E-2</c:v>
                </c:pt>
                <c:pt idx="38">
                  <c:v>4.4943820224719211E-2</c:v>
                </c:pt>
                <c:pt idx="39">
                  <c:v>0.19512195121951237</c:v>
                </c:pt>
                <c:pt idx="40">
                  <c:v>0.20895522388059695</c:v>
                </c:pt>
                <c:pt idx="41">
                  <c:v>0.1685393258426966</c:v>
                </c:pt>
                <c:pt idx="42">
                  <c:v>8.7912087912088044E-2</c:v>
                </c:pt>
                <c:pt idx="43">
                  <c:v>0.21428571428571419</c:v>
                </c:pt>
                <c:pt idx="44">
                  <c:v>5.7471264367816133E-2</c:v>
                </c:pt>
                <c:pt idx="45">
                  <c:v>9.7826086956521729E-2</c:v>
                </c:pt>
                <c:pt idx="46">
                  <c:v>1.3698630136986356E-2</c:v>
                </c:pt>
                <c:pt idx="47">
                  <c:v>-5.7851239669421406E-2</c:v>
                </c:pt>
                <c:pt idx="48">
                  <c:v>-6.1728395061728447E-2</c:v>
                </c:pt>
                <c:pt idx="49">
                  <c:v>-8.1081081081081141E-2</c:v>
                </c:pt>
                <c:pt idx="50">
                  <c:v>7.5268817204301008E-2</c:v>
                </c:pt>
                <c:pt idx="51">
                  <c:v>5.1020408163265252E-2</c:v>
                </c:pt>
                <c:pt idx="52">
                  <c:v>6.1728395061728447E-2</c:v>
                </c:pt>
                <c:pt idx="53">
                  <c:v>-4.8076923076923128E-2</c:v>
                </c:pt>
                <c:pt idx="54">
                  <c:v>-4.0404040404040442E-2</c:v>
                </c:pt>
                <c:pt idx="55">
                  <c:v>2.3529411764705799E-2</c:v>
                </c:pt>
                <c:pt idx="56">
                  <c:v>-2.1739130434782483E-2</c:v>
                </c:pt>
                <c:pt idx="57">
                  <c:v>1.1543762376237776E-2</c:v>
                </c:pt>
                <c:pt idx="58">
                  <c:v>0.28948851351351346</c:v>
                </c:pt>
                <c:pt idx="59">
                  <c:v>-0.18888719298245615</c:v>
                </c:pt>
                <c:pt idx="60">
                  <c:v>0.29486421052631595</c:v>
                </c:pt>
                <c:pt idx="61">
                  <c:v>0.41703838235294133</c:v>
                </c:pt>
                <c:pt idx="62">
                  <c:v>-4.0304399999999907E-2</c:v>
                </c:pt>
                <c:pt idx="63">
                  <c:v>-8.3822815533980743E-2</c:v>
                </c:pt>
                <c:pt idx="64">
                  <c:v>0.1202276744186046</c:v>
                </c:pt>
                <c:pt idx="65">
                  <c:v>-2.1211111111111181E-2</c:v>
                </c:pt>
                <c:pt idx="66">
                  <c:v>9.7921052631579908E-3</c:v>
                </c:pt>
                <c:pt idx="67">
                  <c:v>0.20500540229885056</c:v>
                </c:pt>
                <c:pt idx="68">
                  <c:v>8.2578111111111019E-2</c:v>
                </c:pt>
                <c:pt idx="69">
                  <c:v>-8.2797962373362788E-2</c:v>
                </c:pt>
                <c:pt idx="70">
                  <c:v>5.2332713106966189E-3</c:v>
                </c:pt>
                <c:pt idx="71">
                  <c:v>6.1165156900536921E-2</c:v>
                </c:pt>
                <c:pt idx="72">
                  <c:v>2.1395151371288001E-2</c:v>
                </c:pt>
                <c:pt idx="73">
                  <c:v>-5.1412115637616829E-4</c:v>
                </c:pt>
                <c:pt idx="74">
                  <c:v>1.4341109826907505E-2</c:v>
                </c:pt>
                <c:pt idx="75">
                  <c:v>8.5363570132330313E-2</c:v>
                </c:pt>
                <c:pt idx="76">
                  <c:v>9.5194830618942072E-2</c:v>
                </c:pt>
                <c:pt idx="77">
                  <c:v>7.8433355589933029E-3</c:v>
                </c:pt>
                <c:pt idx="78">
                  <c:v>8.4328770122041652E-2</c:v>
                </c:pt>
                <c:pt idx="79">
                  <c:v>-6.8923428301508993E-2</c:v>
                </c:pt>
                <c:pt idx="80">
                  <c:v>2.4838238513556821E-2</c:v>
                </c:pt>
                <c:pt idx="81">
                  <c:v>0.11946668966037577</c:v>
                </c:pt>
              </c:numCache>
            </c:numRef>
          </c:val>
          <c:extLst>
            <c:ext xmlns:c16="http://schemas.microsoft.com/office/drawing/2014/chart" uri="{C3380CC4-5D6E-409C-BE32-E72D297353CC}">
              <c16:uniqueId val="{00000011-3DFB-473A-B932-30ECCA7AA13D}"/>
            </c:ext>
          </c:extLst>
        </c:ser>
        <c:dLbls>
          <c:showLegendKey val="0"/>
          <c:showVal val="0"/>
          <c:showCatName val="0"/>
          <c:showSerName val="0"/>
          <c:showPercent val="0"/>
          <c:showBubbleSize val="0"/>
        </c:dLbls>
        <c:gapWidth val="55"/>
        <c:axId val="111642112"/>
        <c:axId val="111643648"/>
      </c:barChart>
      <c:dateAx>
        <c:axId val="111642112"/>
        <c:scaling>
          <c:orientation val="minMax"/>
          <c:min val="44105"/>
        </c:scaling>
        <c:delete val="0"/>
        <c:axPos val="b"/>
        <c:numFmt formatCode="mmm\ yy" sourceLinked="0"/>
        <c:majorTickMark val="out"/>
        <c:minorTickMark val="none"/>
        <c:tickLblPos val="low"/>
        <c:spPr>
          <a:ln>
            <a:noFill/>
          </a:ln>
        </c:spPr>
        <c:txPr>
          <a:bodyPr rot="0"/>
          <a:lstStyle/>
          <a:p>
            <a:pPr>
              <a:defRPr sz="1050">
                <a:solidFill>
                  <a:schemeClr val="tx2">
                    <a:lumMod val="25000"/>
                  </a:schemeClr>
                </a:solidFill>
                <a:latin typeface="+mn-lt"/>
              </a:defRPr>
            </a:pPr>
            <a:endParaRPr lang="en-US"/>
          </a:p>
        </c:txPr>
        <c:crossAx val="111643648"/>
        <c:crosses val="autoZero"/>
        <c:auto val="1"/>
        <c:lblOffset val="100"/>
        <c:baseTimeUnit val="months"/>
        <c:majorUnit val="12"/>
        <c:majorTimeUnit val="months"/>
        <c:minorUnit val="3"/>
        <c:minorTimeUnit val="months"/>
      </c:dateAx>
      <c:valAx>
        <c:axId val="111643648"/>
        <c:scaling>
          <c:orientation val="minMax"/>
          <c:max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solidFill>
                  <a:schemeClr val="tx2">
                    <a:lumMod val="25000"/>
                  </a:schemeClr>
                </a:solidFill>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0.1557</cdr:x>
      <cdr:y>0.6288</cdr:y>
    </cdr:from>
    <cdr:to>
      <cdr:x>0.16602</cdr:x>
      <cdr:y>0.9296</cdr:y>
    </cdr:to>
    <cdr:sp macro="" textlink="">
      <cdr:nvSpPr>
        <cdr:cNvPr id="2" name="Arrow: Down 1">
          <a:extLst xmlns:a="http://schemas.openxmlformats.org/drawingml/2006/main">
            <a:ext uri="{FF2B5EF4-FFF2-40B4-BE49-F238E27FC236}">
              <a16:creationId xmlns:a16="http://schemas.microsoft.com/office/drawing/2014/main" id="{95DB9CD3-BFBD-B3CA-3737-966C6346363C}"/>
            </a:ext>
          </a:extLst>
        </cdr:cNvPr>
        <cdr:cNvSpPr/>
      </cdr:nvSpPr>
      <cdr:spPr>
        <a:xfrm xmlns:a="http://schemas.openxmlformats.org/drawingml/2006/main">
          <a:off x="1318005" y="2498716"/>
          <a:ext cx="87342" cy="1195297"/>
        </a:xfrm>
        <a:prstGeom xmlns:a="http://schemas.openxmlformats.org/drawingml/2006/main" prst="downArrow">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6912"/>
          </a:xfrm>
          <a:prstGeom prst="rect">
            <a:avLst/>
          </a:prstGeom>
        </p:spPr>
        <p:txBody>
          <a:bodyPr vert="horz" lIns="93287" tIns="46643" rIns="93287" bIns="46643" rtlCol="0"/>
          <a:lstStyle>
            <a:lvl1pPr algn="l">
              <a:defRPr sz="1200"/>
            </a:lvl1pPr>
          </a:lstStyle>
          <a:p>
            <a:endParaRPr lang="en-US"/>
          </a:p>
        </p:txBody>
      </p:sp>
      <p:sp>
        <p:nvSpPr>
          <p:cNvPr id="3" name="Date Placeholder 2"/>
          <p:cNvSpPr>
            <a:spLocks noGrp="1"/>
          </p:cNvSpPr>
          <p:nvPr>
            <p:ph type="dt" idx="1"/>
          </p:nvPr>
        </p:nvSpPr>
        <p:spPr>
          <a:xfrm>
            <a:off x="3976333" y="1"/>
            <a:ext cx="3041967" cy="466912"/>
          </a:xfrm>
          <a:prstGeom prst="rect">
            <a:avLst/>
          </a:prstGeom>
        </p:spPr>
        <p:txBody>
          <a:bodyPr vert="horz" lIns="93287" tIns="46643" rIns="93287" bIns="46643" rtlCol="0"/>
          <a:lstStyle>
            <a:lvl1pPr algn="r">
              <a:defRPr sz="1200"/>
            </a:lvl1pPr>
          </a:lstStyle>
          <a:p>
            <a:fld id="{693D7075-4BF1-43BF-A94A-2F4F88831037}" type="datetimeFigureOut">
              <a:rPr lang="en-US" smtClean="0"/>
              <a:t>12/19/2024</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87" tIns="46643" rIns="93287" bIns="46643"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4"/>
            <a:ext cx="3041967" cy="466911"/>
          </a:xfrm>
          <a:prstGeom prst="rect">
            <a:avLst/>
          </a:prstGeom>
        </p:spPr>
        <p:txBody>
          <a:bodyPr vert="horz" lIns="93287" tIns="46643" rIns="93287" bIns="46643"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7" cy="466911"/>
          </a:xfrm>
          <a:prstGeom prst="rect">
            <a:avLst/>
          </a:prstGeom>
        </p:spPr>
        <p:txBody>
          <a:bodyPr vert="horz" lIns="93287" tIns="46643" rIns="93287" bIns="46643"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lfaonline.org/hom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2868">
              <a:defRPr/>
            </a:pPr>
            <a:fld id="{55586B31-EAB4-4999-9785-5C09EB323F6E}" type="slidenum">
              <a:rPr lang="en-US" sz="1800" kern="0">
                <a:solidFill>
                  <a:prstClr val="black"/>
                </a:solidFill>
              </a:rPr>
              <a:pPr defTabSz="932868">
                <a:defRPr/>
              </a:pPr>
              <a:t>2</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ucida Sans" panose="020B0602030504020204" pitchFamily="34" charset="0"/>
              </a:rPr>
              <a:t>Equipment and Software investment expanded 7.5% in Q3 (annualized) after growing by 7.0% in Q2. </a:t>
            </a:r>
          </a:p>
          <a:p>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investment growth in the following equipment verticals appears set to expand in the coming ~6 months:</a:t>
            </a:r>
          </a:p>
          <a:p>
            <a:endParaRPr lang="en-US" sz="800" dirty="0"/>
          </a:p>
          <a:p>
            <a:pPr marL="173267" indent="-173267" defTabSz="924088">
              <a:buFont typeface="Arial" panose="020B0604020202020204" pitchFamily="34" charset="0"/>
              <a:buChar char="•"/>
              <a:defRPr/>
            </a:pPr>
            <a:r>
              <a:rPr lang="en-US" sz="800" dirty="0"/>
              <a:t>Computers</a:t>
            </a:r>
          </a:p>
          <a:p>
            <a:pPr marL="173267" indent="-173267" defTabSz="924088">
              <a:buFont typeface="Arial" panose="020B0604020202020204" pitchFamily="34" charset="0"/>
              <a:buChar char="•"/>
              <a:defRPr/>
            </a:pPr>
            <a:r>
              <a:rPr lang="en-US" sz="800" dirty="0"/>
              <a:t>Mining &amp; Oil</a:t>
            </a:r>
          </a:p>
          <a:p>
            <a:pPr marL="173267" indent="-173267" defTabSz="924088">
              <a:buFont typeface="Arial" panose="020B0604020202020204" pitchFamily="34" charset="0"/>
              <a:buChar char="•"/>
              <a:defRPr/>
            </a:pPr>
            <a:endParaRPr lang="en-US" sz="800" dirty="0"/>
          </a:p>
          <a:p>
            <a:pPr marL="0" marR="0" lvl="0" indent="0" algn="l" defTabSz="92408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Based on the latest data, investment growth in the following equipment verticals appears set to shrink in the coming ~6 months:</a:t>
            </a:r>
          </a:p>
          <a:p>
            <a:pPr marL="173267" indent="-173267" defTabSz="924088">
              <a:buFont typeface="Arial" panose="020B0604020202020204" pitchFamily="34" charset="0"/>
              <a:buChar char="•"/>
              <a:defRPr/>
            </a:pPr>
            <a:endParaRPr lang="en-US" sz="800" dirty="0"/>
          </a:p>
          <a:p>
            <a:pPr marL="173267" indent="-173267" defTabSz="924088">
              <a:buFont typeface="Arial" panose="020B0604020202020204" pitchFamily="34" charset="0"/>
              <a:buChar char="•"/>
              <a:defRPr/>
            </a:pPr>
            <a:r>
              <a:rPr lang="en-US" sz="800" dirty="0"/>
              <a:t>Other Industrial Equipment</a:t>
            </a:r>
          </a:p>
          <a:p>
            <a:pPr marL="173267" indent="-173267" defTabSz="924088">
              <a:buFont typeface="Arial" panose="020B0604020202020204" pitchFamily="34" charset="0"/>
              <a:buChar char="•"/>
              <a:defRPr/>
            </a:pPr>
            <a:r>
              <a:rPr lang="en-US" sz="800" dirty="0"/>
              <a:t>Trucks</a:t>
            </a:r>
          </a:p>
          <a:p>
            <a:pPr algn="just" defTabSz="92408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08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growth may worsen over the next 2 quarters. </a:t>
            </a:r>
          </a:p>
          <a:p>
            <a:pPr marL="173267" indent="-173267"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311" lvl="1" indent="-173267"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2 quarters. This makes them potentially attractive targets for new leasing and finance opportunities.</a:t>
            </a:r>
          </a:p>
          <a:p>
            <a:endParaRPr lang="en-US" dirty="0"/>
          </a:p>
          <a:p>
            <a:pPr defTabSz="924088">
              <a:defRPr/>
            </a:pPr>
            <a:endParaRPr lang="en-US" dirty="0"/>
          </a:p>
          <a:p>
            <a:pPr marL="171381" indent="-171381" defTabSz="92408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11</a:t>
            </a:fld>
            <a:endParaRPr lang="en-US"/>
          </a:p>
        </p:txBody>
      </p:sp>
    </p:spTree>
    <p:extLst>
      <p:ext uri="{BB962C8B-B14F-4D97-AF65-F5344CB8AC3E}">
        <p14:creationId xmlns:p14="http://schemas.microsoft.com/office/powerpoint/2010/main" val="270163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377" rtl="0" eaLnBrk="1" fontAlgn="auto" latinLnBrk="0" hangingPunct="1">
              <a:lnSpc>
                <a:spcPct val="105000"/>
              </a:lnSpc>
              <a:spcBef>
                <a:spcPts val="0"/>
              </a:spcBef>
              <a:spcAft>
                <a:spcPts val="500"/>
              </a:spcAft>
              <a:buClrTx/>
              <a:buSzTx/>
              <a:buFontTx/>
              <a:buNone/>
              <a:tabLst/>
              <a:defRPr/>
            </a:pPr>
            <a:r>
              <a:rPr lang="en-US" sz="1200" dirty="0">
                <a:solidFill>
                  <a:schemeClr val="tx1"/>
                </a:solidFill>
                <a:latin typeface="Lucida Sans" panose="020B0602030504020204" pitchFamily="34" charset="0"/>
              </a:rPr>
              <a:t>Equipment and software investment expanded 7.5% in Q3 (annualized) </a:t>
            </a:r>
            <a:r>
              <a:rPr lang="en-US" dirty="0">
                <a:solidFill>
                  <a:srgbClr val="000000"/>
                </a:solidFill>
                <a:latin typeface="Lucida Sans" panose="020B0602030504020204" pitchFamily="34" charset="0"/>
              </a:rPr>
              <a:t>after growing 7.0% in Q2.</a:t>
            </a:r>
            <a:r>
              <a:rPr lang="en-US" sz="1200" dirty="0">
                <a:solidFill>
                  <a:srgbClr val="000000"/>
                </a:solidFill>
                <a:latin typeface="Lucida Sans" panose="020B0602030504020204" pitchFamily="34" charset="0"/>
                <a:cs typeface="Arial" panose="020B0604020202020204" pitchFamily="34" charset="0"/>
              </a:rPr>
              <a:t> </a:t>
            </a:r>
            <a:r>
              <a:rPr lang="en-US" sz="1200" dirty="0">
                <a:solidFill>
                  <a:schemeClr val="tx1"/>
                </a:solidFill>
                <a:latin typeface="Lucida Sans" panose="020B0602030504020204" pitchFamily="34" charset="0"/>
              </a:rPr>
              <a:t>Growth was positive in seven of 12 tracked verticals, with Aircraft leading for the second consecutive quarter (+421% Q/Q annualized). Mining &amp; Oilfield Machinery and Construction machinery experienced negative investment movement. </a:t>
            </a:r>
            <a:endParaRPr lang="en-US" sz="1200" dirty="0">
              <a:solidFill>
                <a:srgbClr val="000000"/>
              </a:solidFill>
              <a:latin typeface="Lucida Sans" panose="020B0602030504020204" pitchFamily="34" charset="0"/>
              <a:cs typeface="Arial" panose="020B0604020202020204" pitchFamily="34" charset="0"/>
            </a:endParaRPr>
          </a:p>
          <a:p>
            <a:endParaRPr lang="en-US" dirty="0"/>
          </a:p>
          <a:p>
            <a:r>
              <a:rPr lang="en-US" dirty="0"/>
              <a:t>The Foundation expects </a:t>
            </a:r>
            <a:r>
              <a:rPr lang="en-US" sz="1200" dirty="0">
                <a:solidFill>
                  <a:schemeClr val="tx1"/>
                </a:solidFill>
                <a:latin typeface="Lucida Sans" panose="020B0602030504020204" pitchFamily="34" charset="0"/>
              </a:rPr>
              <a:t>moderate equipment and software investment growth rates during the first half of the year, with more upside potential if inflation resumes its downward path toward 2% and the Fed responds by further lowering interest rates. </a:t>
            </a:r>
            <a:endParaRPr lang="en-US" baseline="0" dirty="0"/>
          </a:p>
        </p:txBody>
      </p:sp>
      <p:sp>
        <p:nvSpPr>
          <p:cNvPr id="4" name="Slide Number Placeholder 3"/>
          <p:cNvSpPr>
            <a:spLocks noGrp="1"/>
          </p:cNvSpPr>
          <p:nvPr>
            <p:ph type="sldNum" sz="quarter" idx="10"/>
          </p:nvPr>
        </p:nvSpPr>
        <p:spPr/>
        <p:txBody>
          <a:bodyPr/>
          <a:lstStyle/>
          <a:p>
            <a:fld id="{4E1A7EEB-C595-4307-8421-5BEF77CBD15A}" type="slidenum">
              <a:rPr lang="en-US" smtClean="0"/>
              <a:t>12</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a:t>
            </a:r>
            <a:r>
              <a:rPr lang="en-US" dirty="0" err="1"/>
              <a:t>CapEx</a:t>
            </a:r>
            <a:r>
              <a:rPr lang="en-US" dirty="0"/>
              <a:t> </a:t>
            </a:r>
            <a:r>
              <a:rPr lang="en-US" baseline="0" dirty="0"/>
              <a:t>Finance Index, new business volume was $10.5 billion in October, </a:t>
            </a:r>
            <a:r>
              <a:rPr lang="en-US" sz="1200" dirty="0">
                <a:latin typeface="Lucida Sans" panose="020B0602030504020204" pitchFamily="34" charset="0"/>
              </a:rPr>
              <a:t>up 5.1% from September for the largest monthly gain in more than a year.</a:t>
            </a:r>
            <a:endParaRPr lang="en-US" baseline="0" dirty="0"/>
          </a:p>
          <a:p>
            <a:endParaRPr lang="en-US" baseline="0" dirty="0"/>
          </a:p>
          <a:p>
            <a:r>
              <a:rPr lang="en-US" b="0" u="none" baseline="0" dirty="0"/>
              <a:t>Note: </a:t>
            </a:r>
            <a:r>
              <a:rPr lang="en-US" b="0" i="0" u="none" dirty="0">
                <a:solidFill>
                  <a:srgbClr val="333333"/>
                </a:solidFill>
                <a:effectLst/>
                <a:latin typeface="Lato" panose="020F0502020204030203" pitchFamily="34" charset="0"/>
              </a:rPr>
              <a:t>The </a:t>
            </a:r>
            <a:r>
              <a:rPr lang="en-US" b="0" i="0" u="none" strike="noStrike" dirty="0">
                <a:solidFill>
                  <a:srgbClr val="94303C"/>
                </a:solidFill>
                <a:effectLst/>
                <a:latin typeface="Lato" panose="020F0502020204030203" pitchFamily="34" charset="0"/>
                <a:hlinkClick r:id="rId3"/>
              </a:rPr>
              <a:t>Equipment Leasing and Finance Association</a:t>
            </a:r>
            <a:r>
              <a:rPr lang="en-US" b="0" i="0" u="none" dirty="0">
                <a:solidFill>
                  <a:srgbClr val="333333"/>
                </a:solidFill>
                <a:effectLst/>
                <a:latin typeface="Lato" panose="020F0502020204030203" pitchFamily="34" charset="0"/>
              </a:rPr>
              <a:t>’s (ELFA) </a:t>
            </a:r>
            <a:r>
              <a:rPr lang="en-US" b="0" i="0" u="none" strike="noStrike" dirty="0" err="1">
                <a:solidFill>
                  <a:srgbClr val="94303C"/>
                </a:solidFill>
                <a:effectLst/>
                <a:latin typeface="Lato" panose="020F0502020204030203" pitchFamily="34" charset="0"/>
              </a:rPr>
              <a:t>CapEx</a:t>
            </a:r>
            <a:r>
              <a:rPr lang="en-US" b="0" i="0" u="none" strike="noStrike" dirty="0">
                <a:solidFill>
                  <a:srgbClr val="94303C"/>
                </a:solidFill>
                <a:effectLst/>
                <a:latin typeface="Lato" panose="020F0502020204030203" pitchFamily="34" charset="0"/>
              </a:rPr>
              <a:t> Finance Index (CFI),</a:t>
            </a:r>
            <a:r>
              <a:rPr lang="en-US" b="0" i="0" u="none" dirty="0">
                <a:solidFill>
                  <a:srgbClr val="333333"/>
                </a:solidFill>
                <a:effectLst/>
                <a:latin typeface="Lato" panose="020F0502020204030203" pitchFamily="34" charset="0"/>
              </a:rPr>
              <a:t> a survey of economic activity from 25 companies representing a cross section of the $1 trillion equipment finance sector</a:t>
            </a:r>
            <a:endParaRPr lang="en-US" b="0" u="none" baseline="0" dirty="0"/>
          </a:p>
        </p:txBody>
      </p:sp>
      <p:sp>
        <p:nvSpPr>
          <p:cNvPr id="4" name="Slide Number Placeholder 3"/>
          <p:cNvSpPr>
            <a:spLocks noGrp="1"/>
          </p:cNvSpPr>
          <p:nvPr>
            <p:ph type="sldNum" sz="quarter" idx="10"/>
          </p:nvPr>
        </p:nvSpPr>
        <p:spPr/>
        <p:txBody>
          <a:bodyPr/>
          <a:lstStyle/>
          <a:p>
            <a:fld id="{6E7DE7A7-C3F3-40E7-9F8F-CA0964D196F2}" type="slidenum">
              <a:rPr lang="en-US" smtClean="0"/>
              <a:t>13</a:t>
            </a:fld>
            <a:endParaRPr lang="en-US"/>
          </a:p>
        </p:txBody>
      </p:sp>
    </p:spTree>
    <p:extLst>
      <p:ext uri="{BB962C8B-B14F-4D97-AF65-F5344CB8AC3E}">
        <p14:creationId xmlns:p14="http://schemas.microsoft.com/office/powerpoint/2010/main" val="148294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According to ELFA’s </a:t>
            </a:r>
            <a:r>
              <a:rPr lang="en-US" dirty="0" err="1"/>
              <a:t>CapEx</a:t>
            </a:r>
            <a:r>
              <a:rPr lang="en-US" dirty="0"/>
              <a:t> </a:t>
            </a:r>
            <a:r>
              <a:rPr lang="en-US" baseline="0" dirty="0"/>
              <a:t>Finance Index, </a:t>
            </a:r>
            <a:r>
              <a:rPr lang="en-US" sz="1200" dirty="0">
                <a:latin typeface="Lucida Sans" panose="020B0602030504020204" pitchFamily="34" charset="0"/>
              </a:rPr>
              <a:t>new business volume (NBV) totaled $10.5 in October, up 11.9% on a Y/Y basis. Year-to-date, NBV was up 3.7% compared to October 2023.</a:t>
            </a:r>
            <a:endParaRPr lang="en-US" baseline="0" dirty="0"/>
          </a:p>
          <a:p>
            <a:pPr marL="0" indent="0">
              <a:buFont typeface="Arial" panose="020B0604020202020204" pitchFamily="34" charset="0"/>
              <a:buNone/>
            </a:pPr>
            <a:endParaRPr lang="en-US" b="0" i="0" dirty="0">
              <a:solidFill>
                <a:srgbClr val="333333"/>
              </a:solidFill>
              <a:effectLst/>
              <a:latin typeface="Lato" panose="020F0502020204030203" pitchFamily="34" charset="0"/>
            </a:endParaRPr>
          </a:p>
          <a:p>
            <a:pPr marL="171381" indent="-171381">
              <a:buFont typeface="Arial" panose="020B0604020202020204" pitchFamily="34" charset="0"/>
              <a:buChar char="•"/>
            </a:pPr>
            <a:r>
              <a:rPr lang="en-US" baseline="0" dirty="0"/>
              <a:t>Portfolio </a:t>
            </a:r>
            <a:r>
              <a:rPr lang="en-US" sz="1200" dirty="0">
                <a:latin typeface="Lucida Sans" panose="020B0602030504020204" pitchFamily="34" charset="0"/>
              </a:rPr>
              <a:t>performance remains strong:</a:t>
            </a:r>
            <a:endParaRPr lang="en-US" baseline="0" dirty="0"/>
          </a:p>
          <a:p>
            <a:pPr marL="628399" lvl="1" indent="-171381">
              <a:buFont typeface="Arial" panose="020B0604020202020204" pitchFamily="34" charset="0"/>
              <a:buChar char="•"/>
            </a:pPr>
            <a:r>
              <a:rPr lang="en-US" b="0" i="0" dirty="0">
                <a:solidFill>
                  <a:srgbClr val="333333"/>
                </a:solidFill>
                <a:effectLst/>
                <a:latin typeface="Lato" panose="020F0502020204030203" pitchFamily="34" charset="0"/>
              </a:rPr>
              <a:t>Charge-offs declined to 0.31%, their lowest level since January 2023</a:t>
            </a:r>
            <a:endParaRPr lang="en-US" baseline="0" dirty="0"/>
          </a:p>
          <a:p>
            <a:pPr marL="628399" lvl="1" indent="-171381">
              <a:buFont typeface="Arial" panose="020B0604020202020204" pitchFamily="34" charset="0"/>
              <a:buChar char="•"/>
            </a:pPr>
            <a:r>
              <a:rPr lang="en-US" baseline="0" dirty="0"/>
              <a:t>Receivables over 30 days </a:t>
            </a:r>
            <a:r>
              <a:rPr lang="en-US" sz="1200" dirty="0">
                <a:latin typeface="Lucida Sans" panose="020B0602030504020204" pitchFamily="34" charset="0"/>
              </a:rPr>
              <a:t>edged up slightly to 2.2% but remains muted.</a:t>
            </a:r>
          </a:p>
          <a:p>
            <a:pPr marL="457018" lvl="1" indent="0">
              <a:buFont typeface="Arial" panose="020B0604020202020204" pitchFamily="34" charset="0"/>
              <a:buNone/>
            </a:pPr>
            <a:endParaRPr lang="en-US" baseline="0" dirty="0"/>
          </a:p>
          <a:p>
            <a:pPr marL="171199" lvl="0" indent="-171381">
              <a:buFont typeface="Arial" panose="020B0604020202020204" pitchFamily="34" charset="0"/>
              <a:buChar char="•"/>
            </a:pPr>
            <a:r>
              <a:rPr lang="en-US" baseline="0" dirty="0"/>
              <a:t>Credit approvals </a:t>
            </a:r>
            <a:r>
              <a:rPr lang="en-US" sz="1200" dirty="0">
                <a:latin typeface="Lucida Sans" panose="020B0602030504020204" pitchFamily="34" charset="0"/>
              </a:rPr>
              <a:t>ticked down for the second consecutive month to 75.1%, among the lowest readings of the past 18 months but still in line with historical norms.</a:t>
            </a:r>
          </a:p>
          <a:p>
            <a:pPr marL="0" lvl="0" indent="0">
              <a:buFont typeface="Arial" panose="020B0604020202020204" pitchFamily="34" charset="0"/>
              <a:buNone/>
            </a:pPr>
            <a:endParaRPr lang="en-US" baseline="0" dirty="0"/>
          </a:p>
          <a:p>
            <a:r>
              <a:rPr lang="en-US" baseline="0" dirty="0"/>
              <a:t>*Note: E</a:t>
            </a:r>
            <a:r>
              <a:rPr lang="en-US" dirty="0"/>
              <a:t>LFA’s </a:t>
            </a:r>
            <a:r>
              <a:rPr lang="en-US" dirty="0" err="1"/>
              <a:t>CapEx</a:t>
            </a:r>
            <a:r>
              <a:rPr lang="en-US" dirty="0"/>
              <a:t> Finance Index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14</a:t>
            </a:fld>
            <a:endParaRPr lang="en-US"/>
          </a:p>
        </p:txBody>
      </p:sp>
    </p:spTree>
    <p:extLst>
      <p:ext uri="{BB962C8B-B14F-4D97-AF65-F5344CB8AC3E}">
        <p14:creationId xmlns:p14="http://schemas.microsoft.com/office/powerpoint/2010/main" val="64969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457172">
              <a:lnSpc>
                <a:spcPct val="105000"/>
              </a:lnSpc>
              <a:spcAft>
                <a:spcPts val="600"/>
              </a:spcAft>
              <a:defRPr/>
            </a:pPr>
            <a:r>
              <a:rPr lang="en-US" sz="1200" dirty="0">
                <a:solidFill>
                  <a:schemeClr val="tx1"/>
                </a:solidFill>
                <a:latin typeface="Lucida Sans" panose="020B0602030504020204" pitchFamily="34" charset="0"/>
              </a:rPr>
              <a:t>In November, the MCI-EFI improved to 67.5, its highest index reading in more than three years. Notably, the survey was in the field during the election, with roughly half of responses submitted prior to the election and the remainder submitted afterward. Relevant survey findings include:</a:t>
            </a:r>
          </a:p>
          <a:p>
            <a:pPr lvl="0" algn="just" defTabSz="457172">
              <a:lnSpc>
                <a:spcPct val="105000"/>
              </a:lnSpc>
              <a:spcAft>
                <a:spcPts val="600"/>
              </a:spcAft>
              <a:defRPr/>
            </a:pPr>
            <a:endParaRPr lang="en-US" sz="1200" dirty="0">
              <a:solidFill>
                <a:schemeClr val="tx1"/>
              </a:solidFill>
              <a:latin typeface="Lucida Sans" panose="020B0602030504020204" pitchFamily="34" charset="0"/>
            </a:endParaRPr>
          </a:p>
          <a:p>
            <a:pPr marL="171450" indent="-171450" algn="just" defTabSz="457172">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43% of respondents expect near-term business conditions to improve (up from 40% last month), while 7% expect them to worsen (up from 3%). </a:t>
            </a:r>
          </a:p>
          <a:p>
            <a:pPr marL="171450" indent="-171450" algn="just" defTabSz="457172">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48% of respondents expect demand for leases and loans to fund capex will increase over the next four months (up from 45%), while 7% expected demand to decline (down from 14%).</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38% of respondents expect greater access to capital over the next four months (up from 28%), while no respondent expected credit access to worsen.</a:t>
            </a:r>
          </a:p>
          <a:p>
            <a:pPr marL="173736" indent="-171450" algn="just">
              <a:lnSpc>
                <a:spcPct val="105000"/>
              </a:lnSpc>
              <a:spcAft>
                <a:spcPts val="600"/>
              </a:spcAft>
              <a:buFont typeface="Arial" panose="020B0604020202020204" pitchFamily="34" charset="0"/>
              <a:buChar char="•"/>
              <a:defRPr/>
            </a:pPr>
            <a:endParaRPr lang="en-US" sz="1200" dirty="0">
              <a:solidFill>
                <a:schemeClr val="tx1"/>
              </a:solidFill>
              <a:latin typeface="Lucida Sans" panose="020B0602030504020204" pitchFamily="34" charset="0"/>
            </a:endParaRPr>
          </a:p>
          <a:p>
            <a:pPr marL="173736" lvl="0" indent="-171450" algn="just">
              <a:lnSpc>
                <a:spcPct val="105000"/>
              </a:lnSpc>
              <a:spcAft>
                <a:spcPts val="600"/>
              </a:spcAft>
              <a:buFont typeface="Arial" panose="020B0604020202020204" pitchFamily="34" charset="0"/>
              <a:buChar char="•"/>
              <a:defRPr/>
            </a:pPr>
            <a:r>
              <a:rPr lang="en-US" sz="1200" dirty="0">
                <a:solidFill>
                  <a:schemeClr val="tx1"/>
                </a:solidFill>
                <a:latin typeface="Lucida Sans" panose="020B0602030504020204" pitchFamily="34" charset="0"/>
              </a:rPr>
              <a:t>60% of respondents expect the U.S. economy to improve over the next six months, up sharply from 38% in October. </a:t>
            </a:r>
          </a:p>
          <a:p>
            <a:pPr defTabSz="924088">
              <a:defRPr/>
            </a:pPr>
            <a:endParaRPr lang="en-US" dirty="0"/>
          </a:p>
          <a:p>
            <a:r>
              <a:rPr lang="en-US" dirty="0"/>
              <a:t>Note: The </a:t>
            </a:r>
            <a:r>
              <a:rPr lang="en-US" baseline="0" dirty="0"/>
              <a:t>MCI-EFI is produced by the Foundation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15</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425272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088">
              <a:defRPr/>
            </a:pPr>
            <a:fld id="{4E1A7EEB-C595-4307-8421-5BEF77CBD15A}" type="slidenum">
              <a:rPr lang="en-US">
                <a:solidFill>
                  <a:prstClr val="black"/>
                </a:solidFill>
                <a:latin typeface="Calibri" panose="020F0502020204030204"/>
              </a:rPr>
              <a:pPr defTabSz="924088">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51982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18</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3</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36" indent="-285636">
              <a:buFont typeface="Arial" panose="020B0604020202020204" pitchFamily="34" charset="0"/>
              <a:buChar char="•"/>
            </a:pPr>
            <a:r>
              <a:rPr lang="en-US" sz="2000" dirty="0">
                <a:latin typeface="Lucida Sans" panose="020B0602030504020204" pitchFamily="34" charset="0"/>
              </a:rPr>
              <a:t>The U.S. economy expanded at a solid 2.8% annualized rate in Q3, the second consecutive quarter of healthy growth. </a:t>
            </a:r>
          </a:p>
          <a:p>
            <a:pPr marL="0" indent="0">
              <a:buFont typeface="Arial" panose="020B0604020202020204" pitchFamily="34" charset="0"/>
              <a:buNone/>
            </a:pPr>
            <a:endParaRPr lang="en-US" sz="2000" dirty="0">
              <a:latin typeface="Lucida Sans" panose="020B0602030504020204" pitchFamily="34" charset="0"/>
            </a:endParaRPr>
          </a:p>
          <a:p>
            <a:pPr marL="285636" indent="-285636">
              <a:buFont typeface="Arial" panose="020B0604020202020204" pitchFamily="34" charset="0"/>
              <a:buChar char="•"/>
            </a:pPr>
            <a:r>
              <a:rPr lang="en-US" sz="2000" dirty="0">
                <a:solidFill>
                  <a:srgbClr val="000000"/>
                </a:solidFill>
                <a:latin typeface="Lucida Sans" panose="020B0602030504020204" pitchFamily="34" charset="0"/>
                <a:cs typeface="Arial" panose="020B0604020202020204" pitchFamily="34" charset="0"/>
              </a:rPr>
              <a:t>Three key factors have boosted the U.S. economy in 2024 and set the stage for continued economic growth in 2025: a strong labor market, rising household wealth, and remarkably resilient consumer spending. </a:t>
            </a:r>
            <a:endParaRPr lang="en-US" sz="2000" dirty="0">
              <a:latin typeface="Lucida Sans" panose="020B0602030504020204" pitchFamily="34" charset="0"/>
            </a:endParaRPr>
          </a:p>
          <a:p>
            <a:pPr marL="0" indent="0">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a:p>
            <a:pPr marL="285636" marR="0" lvl="0" indent="-2856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Lucida Sans" panose="020B0602030504020204" pitchFamily="34" charset="0"/>
                <a:cs typeface="Arial" panose="020B0604020202020204" pitchFamily="34" charset="0"/>
              </a:rPr>
              <a:t>Looking ahead, consumers and businesses alike are feeling more optimistic about their prospects in 2025. The stock market has similarly been up since the election in anticipation of lower taxes and less regulation, which means that household wealth should continue to rise and encourage consumer spending. Still, the policy landscape under a new administration and unified Congress is uncertain, and tariffs, taxes, and industrial policy will be key factors to watch.</a:t>
            </a:r>
          </a:p>
          <a:p>
            <a:pPr marL="285636" indent="-285636">
              <a:buFont typeface="Arial" panose="020B0604020202020204" pitchFamily="34" charset="0"/>
              <a:buChar char="•"/>
            </a:pPr>
            <a:endParaRPr lang="en-US" sz="1200" i="0" dirty="0">
              <a:solidFill>
                <a:srgbClr val="000000"/>
              </a:solidFill>
              <a:latin typeface="Lucida Sans" panose="020B0602030504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2AE3EF-AD43-4958-8584-3FF50F30FB39}" type="slidenum">
              <a:rPr lang="en-US" smtClean="0"/>
              <a:t>4</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a:t>
            </a:r>
            <a:r>
              <a:rPr lang="en-US" dirty="0">
                <a:highlight>
                  <a:srgbClr val="FFFF00"/>
                </a:highlight>
              </a:rPr>
              <a:t>The primary drivers of Q3’s expansion were consumer spending, government spending, and business investment. Net exports, residential investment, and private inventories </a:t>
            </a:r>
            <a:r>
              <a:rPr lang="en-US" dirty="0"/>
              <a:t>contributed negatively to GDP growth.</a:t>
            </a:r>
          </a:p>
          <a:p>
            <a:endParaRPr lang="en-US" dirty="0"/>
          </a:p>
          <a:p>
            <a:pPr marL="171450" marR="0" lvl="0" indent="-171450" algn="just" defTabSz="933241"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b="1" dirty="0">
                <a:solidFill>
                  <a:srgbClr val="003893"/>
                </a:solidFill>
                <a:latin typeface="Lucida Sans" panose="020B0602030504020204" pitchFamily="34" charset="0"/>
                <a:cs typeface="Arial" panose="020B0604020202020204" pitchFamily="34" charset="0"/>
              </a:rPr>
              <a:t>Consumer spending </a:t>
            </a:r>
            <a:r>
              <a:rPr lang="en-US" sz="1200" dirty="0">
                <a:latin typeface="Lucida Sans" panose="020B0602030504020204" pitchFamily="34" charset="0"/>
              </a:rPr>
              <a:t>expanded 3.5% (annualized) in Q3. Spending on services grew 2.6%, essentially unchanged from Q2, but spending on goods strengthened significantly to 5.6%, with both durable goods (+7.6%) and nondurable goods (+4.6%) posting strong gains.</a:t>
            </a:r>
          </a:p>
          <a:p>
            <a:pPr marL="0" indent="0" algn="just" defTabSz="933241">
              <a:lnSpc>
                <a:spcPct val="105000"/>
              </a:lnSpc>
              <a:spcAft>
                <a:spcPts val="500"/>
              </a:spcAft>
              <a:buFont typeface="Arial" panose="020B0604020202020204" pitchFamily="34" charset="0"/>
              <a:buNone/>
            </a:pPr>
            <a:endParaRPr lang="en-US" sz="1200" dirty="0">
              <a:latin typeface="Lucida Sans" panose="020B0602030504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Government spending</a:t>
            </a:r>
            <a:r>
              <a:rPr lang="en-US" sz="1200" b="1" dirty="0">
                <a:solidFill>
                  <a:srgbClr val="00539B"/>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picked up again in Q3 (5.0% annualized), mostly due to robust 13.9% growth in federal defense spending. </a:t>
            </a:r>
          </a:p>
          <a:p>
            <a:pPr marL="0" indent="0" algn="just" defTabSz="933241">
              <a:lnSpc>
                <a:spcPct val="105000"/>
              </a:lnSpc>
              <a:spcAft>
                <a:spcPts val="500"/>
              </a:spcAft>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933241">
              <a:lnSpc>
                <a:spcPct val="105000"/>
              </a:lnSpc>
              <a:spcAft>
                <a:spcPts val="500"/>
              </a:spcAft>
              <a:buFont typeface="Arial" panose="020B0604020202020204" pitchFamily="34" charset="0"/>
              <a:buChar char="•"/>
            </a:pPr>
            <a:r>
              <a:rPr lang="en-US" sz="1200" b="1" dirty="0">
                <a:solidFill>
                  <a:srgbClr val="003893"/>
                </a:solidFill>
                <a:latin typeface="Lucida Sans" panose="020B0602030504020204" pitchFamily="34" charset="0"/>
                <a:cs typeface="Arial" panose="020B0604020202020204" pitchFamily="34" charset="0"/>
              </a:rPr>
              <a:t>Equipment investment</a:t>
            </a:r>
            <a:r>
              <a:rPr lang="en-US" sz="1200" b="1" dirty="0">
                <a:solidFill>
                  <a:srgbClr val="000000"/>
                </a:solidFill>
                <a:latin typeface="Lucida Sans" panose="020B0602030504020204" pitchFamily="34" charset="0"/>
                <a:cs typeface="Arial" panose="020B0604020202020204" pitchFamily="34" charset="0"/>
              </a:rPr>
              <a:t> </a:t>
            </a:r>
            <a:r>
              <a:rPr lang="en-US" sz="1200" b="0" dirty="0">
                <a:solidFill>
                  <a:srgbClr val="000000"/>
                </a:solidFill>
                <a:latin typeface="Lucida Sans" panose="020B0602030504020204" pitchFamily="34" charset="0"/>
                <a:cs typeface="Arial" panose="020B0604020202020204" pitchFamily="34" charset="0"/>
              </a:rPr>
              <a:t>(separate from software investment) </a:t>
            </a:r>
            <a:r>
              <a:rPr lang="en-US" sz="1200" dirty="0">
                <a:solidFill>
                  <a:srgbClr val="000000"/>
                </a:solidFill>
                <a:latin typeface="Lucida Sans" panose="020B0602030504020204" pitchFamily="34" charset="0"/>
                <a:cs typeface="Arial" panose="020B0604020202020204" pitchFamily="34" charset="0"/>
              </a:rPr>
              <a:t>rose a strong 10.6% (annualized), led by strong demand for aircraft equipment (which has more than doubled over the last two quarters) and information processing equipment. Industrial equipment expanded modestly after contracting slightly in Q2.</a:t>
            </a:r>
          </a:p>
          <a:p>
            <a:pPr marL="171450" indent="-171450" algn="just" defTabSz="933241">
              <a:lnSpc>
                <a:spcPct val="105000"/>
              </a:lnSpc>
              <a:spcAft>
                <a:spcPts val="500"/>
              </a:spcAft>
              <a:buFont typeface="Arial" panose="020B0604020202020204" pitchFamily="34" charset="0"/>
              <a:buChar char="•"/>
            </a:pPr>
            <a:endParaRPr lang="en-US" sz="1200" dirty="0">
              <a:solidFill>
                <a:srgbClr val="000000"/>
              </a:solidFill>
              <a:latin typeface="Lucida Sans" panose="020B0602030504020204" pitchFamily="34" charset="0"/>
              <a:cs typeface="Arial" panose="020B0604020202020204" pitchFamily="34" charset="0"/>
            </a:endParaRPr>
          </a:p>
          <a:p>
            <a:pPr marL="171450" marR="0" lvl="0" indent="-171450" algn="just" defTabSz="933241"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b="1" dirty="0">
                <a:solidFill>
                  <a:srgbClr val="003893"/>
                </a:solidFill>
                <a:latin typeface="Lucida Sans" panose="020B0602030504020204" pitchFamily="34" charset="0"/>
                <a:cs typeface="Arial" panose="020B0604020202020204" pitchFamily="34" charset="0"/>
              </a:rPr>
              <a:t>Resident investment</a:t>
            </a:r>
            <a:r>
              <a:rPr lang="en-US" sz="1200" b="1" dirty="0">
                <a:solidFill>
                  <a:srgbClr val="000000"/>
                </a:solidFill>
                <a:latin typeface="Lucida Sans" panose="020B0602030504020204" pitchFamily="34" charset="0"/>
                <a:cs typeface="Arial" panose="020B0604020202020204" pitchFamily="34" charset="0"/>
              </a:rPr>
              <a:t> </a:t>
            </a:r>
            <a:r>
              <a:rPr lang="en-US" sz="1200" dirty="0">
                <a:solidFill>
                  <a:srgbClr val="000000"/>
                </a:solidFill>
                <a:latin typeface="Lucida Sans" panose="020B0602030504020204" pitchFamily="34" charset="0"/>
                <a:cs typeface="Arial" panose="020B0604020202020204" pitchFamily="34" charset="0"/>
              </a:rPr>
              <a:t>fell 5.0% (annualized), its second consecutive negative quarter. While lower interest rates could spur demand for housing construction in 2025, construction employment growth has slowed in recent months and could be a key wildcard in 2025.</a:t>
            </a:r>
          </a:p>
          <a:p>
            <a:pPr marL="0" indent="0" algn="just" defTabSz="933241">
              <a:lnSpc>
                <a:spcPct val="105000"/>
              </a:lnSpc>
              <a:spcAft>
                <a:spcPts val="500"/>
              </a:spcAft>
              <a:buFont typeface="Arial" panose="020B0604020202020204" pitchFamily="34" charset="0"/>
              <a:buNone/>
            </a:pPr>
            <a:endParaRPr lang="en-US" sz="1200" dirty="0">
              <a:solidFill>
                <a:srgbClr val="000000"/>
              </a:solidFill>
              <a:latin typeface="Lucida Sans" panose="020B0602030504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A7EEB-C595-4307-8421-5BEF77CBD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561B-1237-B323-0EF3-77D029E0BC9B}"/>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C42D032-8F18-91C1-AA28-942B8D159D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3620F4F-BDAD-B8F4-6BE9-22ABD63C2E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u="sng" dirty="0">
                <a:solidFill>
                  <a:srgbClr val="000000"/>
                </a:solidFill>
                <a:latin typeface="Lucida Sans" panose="020B0602030504020204" pitchFamily="34" charset="0"/>
                <a:cs typeface="Arial" panose="020B0604020202020204" pitchFamily="34" charset="0"/>
              </a:rPr>
              <a:t>Trump’s Second Term – Tariffs </a:t>
            </a: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Tariffs in Trump’s First Term </a:t>
            </a:r>
            <a:r>
              <a:rPr lang="en-US" b="0" u="none" dirty="0">
                <a:solidFill>
                  <a:srgbClr val="000000"/>
                </a:solidFill>
                <a:latin typeface="Lucida Sans" panose="020B0602030504020204" pitchFamily="34" charset="0"/>
                <a:cs typeface="Arial" panose="020B0604020202020204" pitchFamily="34" charset="0"/>
              </a:rPr>
              <a:t>–</a:t>
            </a:r>
          </a:p>
          <a:p>
            <a:pPr marL="628650" lvl="1" indent="-171450" algn="just" defTabSz="456989">
              <a:lnSpc>
                <a:spcPct val="105000"/>
              </a:lnSpc>
              <a:spcAft>
                <a:spcPts val="500"/>
              </a:spcAft>
              <a:buFont typeface="Arial" panose="020B0604020202020204" pitchFamily="34" charset="0"/>
              <a:buChar char="•"/>
              <a:defRPr/>
            </a:pPr>
            <a:r>
              <a:rPr lang="en-US" b="0" u="none" dirty="0">
                <a:solidFill>
                  <a:srgbClr val="000000"/>
                </a:solidFill>
                <a:latin typeface="Lucida Sans" panose="020B0602030504020204" pitchFamily="34" charset="0"/>
                <a:cs typeface="Arial" panose="020B0604020202020204" pitchFamily="34" charset="0"/>
              </a:rPr>
              <a:t>Trump imposed </a:t>
            </a:r>
            <a:r>
              <a:rPr lang="en-US" sz="1200" dirty="0">
                <a:solidFill>
                  <a:srgbClr val="000000"/>
                </a:solidFill>
                <a:latin typeface="Lucida Sans" panose="020B0602030504020204" pitchFamily="34" charset="0"/>
                <a:cs typeface="Arial" panose="020B0604020202020204" pitchFamily="34" charset="0"/>
              </a:rPr>
              <a:t>broad-based tariffs on all Chinese imports and additional, targeted tariffs on specific goods such as aluminum, steel, washing machines, and solar panels. </a:t>
            </a:r>
            <a:endParaRPr lang="en-US" b="0" u="none" dirty="0">
              <a:solidFill>
                <a:srgbClr val="000000"/>
              </a:solidFill>
              <a:latin typeface="Lucida Sans" panose="020B0602030504020204" pitchFamily="34" charset="0"/>
              <a:cs typeface="Arial" panose="020B0604020202020204" pitchFamily="34" charset="0"/>
            </a:endParaRPr>
          </a:p>
          <a:p>
            <a:pPr marL="457200" lvl="1" indent="0" algn="just" defTabSz="456989">
              <a:lnSpc>
                <a:spcPct val="105000"/>
              </a:lnSpc>
              <a:spcAft>
                <a:spcPts val="500"/>
              </a:spcAft>
              <a:buFont typeface="Arial" panose="020B0604020202020204" pitchFamily="34" charset="0"/>
              <a:buNone/>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Real-World Impact of the 2018 Tariffs </a:t>
            </a:r>
            <a:r>
              <a:rPr lang="en-US" b="0" u="none" dirty="0">
                <a:solidFill>
                  <a:srgbClr val="000000"/>
                </a:solidFill>
                <a:latin typeface="Lucida Sans" panose="020B0602030504020204" pitchFamily="34" charset="0"/>
                <a:cs typeface="Arial" panose="020B0604020202020204" pitchFamily="34" charset="0"/>
              </a:rPr>
              <a:t>– </a:t>
            </a:r>
          </a:p>
          <a:p>
            <a:pPr marL="628650" lvl="1" indent="-171450" algn="just" defTabSz="933241">
              <a:lnSpc>
                <a:spcPct val="105000"/>
              </a:lnSpc>
              <a:spcAft>
                <a:spcPts val="500"/>
              </a:spcAft>
              <a:buFont typeface="Arial" panose="020B0604020202020204" pitchFamily="34" charset="0"/>
              <a:buChar char="•"/>
            </a:pPr>
            <a:r>
              <a:rPr lang="en-US" sz="1200" b="1" dirty="0">
                <a:solidFill>
                  <a:srgbClr val="000000"/>
                </a:solidFill>
                <a:latin typeface="Lucida Sans" panose="020B0602030504020204" pitchFamily="34" charset="0"/>
                <a:cs typeface="Arial" panose="020B0604020202020204" pitchFamily="34" charset="0"/>
              </a:rPr>
              <a:t>Revenue: </a:t>
            </a:r>
            <a:r>
              <a:rPr lang="en-US" sz="1200" dirty="0">
                <a:solidFill>
                  <a:srgbClr val="000000"/>
                </a:solidFill>
                <a:latin typeface="Lucida Sans" panose="020B0602030504020204" pitchFamily="34" charset="0"/>
                <a:cs typeface="Arial" panose="020B0604020202020204" pitchFamily="34" charset="0"/>
              </a:rPr>
              <a:t>Tariffs generated roughly $80 billion in revenue in 2023. The Tax Policy Center estimates that a 10% tariff on all imported goods and a 60% tariff on Chinese imports would raise around $280 billion per year on net, equivalent to ~7% of tax proceeds.</a:t>
            </a:r>
          </a:p>
          <a:p>
            <a:pPr marL="628650" lvl="1" indent="-171450" algn="just" defTabSz="933241">
              <a:lnSpc>
                <a:spcPct val="105000"/>
              </a:lnSpc>
              <a:spcAft>
                <a:spcPts val="500"/>
              </a:spcAft>
              <a:buFont typeface="Arial" panose="020B0604020202020204" pitchFamily="34" charset="0"/>
              <a:buChar char="•"/>
            </a:pPr>
            <a:r>
              <a:rPr lang="en-US" sz="1200" b="1" dirty="0">
                <a:solidFill>
                  <a:srgbClr val="000000"/>
                </a:solidFill>
                <a:latin typeface="Lucida Sans" panose="020B0602030504020204" pitchFamily="34" charset="0"/>
                <a:cs typeface="Arial" panose="020B0604020202020204" pitchFamily="34" charset="0"/>
              </a:rPr>
              <a:t>Trade balance</a:t>
            </a:r>
            <a:r>
              <a:rPr lang="en-US" sz="1200" dirty="0">
                <a:solidFill>
                  <a:srgbClr val="000000"/>
                </a:solidFill>
                <a:latin typeface="Lucida Sans" panose="020B0602030504020204" pitchFamily="34" charset="0"/>
                <a:cs typeface="Arial" panose="020B0604020202020204" pitchFamily="34" charset="0"/>
              </a:rPr>
              <a:t>: The U.S. trade deficit for goods was -$73.6 billion when the tariffs were first implemented in January 2018. By the end of 2019, the trade deficit had narrowed slightly to -$68.5 billion but then ballooned to -$83.4 billion in 2020, fueled by pandemic consumption.</a:t>
            </a:r>
          </a:p>
          <a:p>
            <a:pPr marL="628650" lvl="1" indent="-171450" algn="just" defTabSz="933241">
              <a:lnSpc>
                <a:spcPct val="105000"/>
              </a:lnSpc>
              <a:spcAft>
                <a:spcPts val="500"/>
              </a:spcAft>
              <a:buFont typeface="Arial" panose="020B0604020202020204" pitchFamily="34" charset="0"/>
              <a:buChar char="•"/>
            </a:pPr>
            <a:r>
              <a:rPr lang="en-US" sz="1200" b="1" dirty="0">
                <a:solidFill>
                  <a:srgbClr val="000000"/>
                </a:solidFill>
                <a:latin typeface="Lucida Sans" panose="020B0602030504020204" pitchFamily="34" charset="0"/>
                <a:cs typeface="Arial" panose="020B0604020202020204" pitchFamily="34" charset="0"/>
              </a:rPr>
              <a:t>Consumer impact: </a:t>
            </a:r>
            <a:r>
              <a:rPr lang="en-US" sz="1200" dirty="0">
                <a:solidFill>
                  <a:srgbClr val="000000"/>
                </a:solidFill>
                <a:latin typeface="Lucida Sans" panose="020B0602030504020204" pitchFamily="34" charset="0"/>
                <a:cs typeface="Arial" panose="020B0604020202020204" pitchFamily="34" charset="0"/>
              </a:rPr>
              <a:t>According to the Tax Foundation, tariff-related price increases imposed the equivalent of a $200-300 tax increase on U.S. consumers. </a:t>
            </a:r>
          </a:p>
          <a:p>
            <a:pPr marL="628650" lvl="1" indent="-171450" algn="just" defTabSz="933241">
              <a:lnSpc>
                <a:spcPct val="105000"/>
              </a:lnSpc>
              <a:spcAft>
                <a:spcPts val="500"/>
              </a:spcAft>
              <a:buFont typeface="Arial" panose="020B0604020202020204" pitchFamily="34" charset="0"/>
              <a:buChar char="•"/>
            </a:pPr>
            <a:r>
              <a:rPr lang="en-US" sz="1200" b="1" dirty="0">
                <a:solidFill>
                  <a:srgbClr val="000000"/>
                </a:solidFill>
                <a:latin typeface="Lucida Sans" panose="020B0602030504020204" pitchFamily="34" charset="0"/>
                <a:cs typeface="Arial" panose="020B0604020202020204" pitchFamily="34" charset="0"/>
              </a:rPr>
              <a:t>U.S. employment: </a:t>
            </a:r>
            <a:r>
              <a:rPr lang="en-US" sz="1200" dirty="0">
                <a:solidFill>
                  <a:srgbClr val="000000"/>
                </a:solidFill>
                <a:latin typeface="Lucida Sans" panose="020B0602030504020204" pitchFamily="34" charset="0"/>
                <a:cs typeface="Arial" panose="020B0604020202020204" pitchFamily="34" charset="0"/>
              </a:rPr>
              <a:t>While some domestic industries such as steel manufacturing have benefitted from tariffs, researchers from the Federal Reserve Board concluded the U.S. manufacturing employment fell -1.4% on net, as import protections were more than offset by rising input costs and retaliatory tariffs from U.S. trade partners. </a:t>
            </a:r>
          </a:p>
          <a:p>
            <a:pPr marL="628650" lvl="1"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Tariffs in President Trump’s Second Term </a:t>
            </a:r>
            <a:r>
              <a:rPr lang="en-US" b="0" u="none" dirty="0">
                <a:solidFill>
                  <a:srgbClr val="000000"/>
                </a:solidFill>
                <a:latin typeface="Lucida Sans" panose="020B0602030504020204" pitchFamily="34" charset="0"/>
                <a:cs typeface="Arial" panose="020B0604020202020204" pitchFamily="34" charset="0"/>
              </a:rPr>
              <a:t>– </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While recent proposals may be more about “setting a tone” and framing future negotiations, it is not a forgone conclusion. Broad-based tariffs on Chinese imports are highly likely, and tariffs on other trading partners are in play.</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U.S. imposed tariffs and retaliatory tariffs from trading partners would likely increase the cost of equipment and may have unpredictable effects on global supply chains.</a:t>
            </a:r>
            <a:endParaRPr lang="en-US" sz="1200"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The “will they or won’t they” negotiating tactic creates uncertainty and stress for US businesses, many of whom have near shored to Mexico and Canada since the pandemic.</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Domestic manufacturers of tariff-impacted imports are likely to benefit, creating opportunities for equipment finance firms that serve this part of the market. </a:t>
            </a:r>
            <a:endParaRPr lang="en-US" b="1" u="none"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E58EC2ED-882A-4AAB-15D1-DFBCF34514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42165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8308-6D77-18B2-424D-39B211DE728D}"/>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BCE7BEA-93F3-3F1A-D9B7-1FB7238DB4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7FB3088-C1CE-B3C7-3F48-59B6B64EDC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u="sng" dirty="0">
                <a:solidFill>
                  <a:srgbClr val="000000"/>
                </a:solidFill>
                <a:latin typeface="Lucida Sans" panose="020B0602030504020204" pitchFamily="34" charset="0"/>
                <a:cs typeface="Arial" panose="020B0604020202020204" pitchFamily="34" charset="0"/>
              </a:rPr>
              <a:t>Trump’s Second Term – Taxes</a:t>
            </a:r>
          </a:p>
          <a:p>
            <a:pPr marL="171450" indent="-171450" algn="just" defTabSz="456989">
              <a:lnSpc>
                <a:spcPct val="105000"/>
              </a:lnSpc>
              <a:spcAft>
                <a:spcPts val="500"/>
              </a:spcAft>
              <a:buFont typeface="Arial" panose="020B0604020202020204" pitchFamily="34" charset="0"/>
              <a:buChar char="•"/>
              <a:defRPr/>
            </a:pPr>
            <a:endParaRPr lang="en-US"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Individual TCJA Provisions Set to Expire –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Lower marginal tax rates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Higher standard deductions for individuals,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Caps on state and local tax deductions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Higher child tax credits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Higher estate tax exemption</a:t>
            </a:r>
          </a:p>
          <a:p>
            <a:pPr marL="457200" lvl="1" indent="0" algn="just" defTabSz="456989">
              <a:lnSpc>
                <a:spcPct val="105000"/>
              </a:lnSpc>
              <a:spcAft>
                <a:spcPts val="500"/>
              </a:spcAft>
              <a:buFont typeface="Arial" panose="020B0604020202020204" pitchFamily="34" charset="0"/>
              <a:buNone/>
              <a:defRPr/>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Business TCJA Provisions Set to Expire –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Qualified business income deductions for small businesses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Bonus depreciation</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Limits on the deductibility of interest payments</a:t>
            </a:r>
          </a:p>
          <a:p>
            <a:pPr marL="457200" lvl="1" indent="0" algn="just" defTabSz="456989">
              <a:lnSpc>
                <a:spcPct val="105000"/>
              </a:lnSpc>
              <a:spcAft>
                <a:spcPts val="500"/>
              </a:spcAft>
              <a:buFont typeface="Arial" panose="020B0604020202020204" pitchFamily="34" charset="0"/>
              <a:buNone/>
              <a:defRPr/>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Other TCJA Provisions Set to Expire – </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Renewable energy tax credits may be eliminated to raise revenue for other purposes (e.g., increasing child tax credit, exempting creation income from taxation, etc.)</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“Pay-</a:t>
            </a:r>
            <a:r>
              <a:rPr lang="en-US" sz="1200" dirty="0" err="1">
                <a:solidFill>
                  <a:srgbClr val="000000"/>
                </a:solidFill>
                <a:latin typeface="Lucida Sans" panose="020B0602030504020204" pitchFamily="34" charset="0"/>
                <a:cs typeface="Arial" panose="020B0604020202020204" pitchFamily="34" charset="0"/>
              </a:rPr>
              <a:t>fors</a:t>
            </a:r>
            <a:r>
              <a:rPr lang="en-US" sz="1200" dirty="0">
                <a:solidFill>
                  <a:srgbClr val="000000"/>
                </a:solidFill>
                <a:latin typeface="Lucida Sans" panose="020B0602030504020204" pitchFamily="34" charset="0"/>
                <a:cs typeface="Arial" panose="020B0604020202020204" pitchFamily="34" charset="0"/>
              </a:rPr>
              <a:t>” may not be extended (e.g., requirements to amortize R&amp;D expense deductions and limits on non-corporate business losses)</a:t>
            </a: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a:p>
            <a:pPr marL="171450" lvl="0" indent="-171450" algn="just" defTabSz="456989">
              <a:lnSpc>
                <a:spcPct val="105000"/>
              </a:lnSpc>
              <a:spcAft>
                <a:spcPts val="500"/>
              </a:spcAft>
              <a:buFont typeface="Arial" panose="020B0604020202020204" pitchFamily="34" charset="0"/>
              <a:buChar char="•"/>
              <a:defRPr/>
            </a:pPr>
            <a:r>
              <a:rPr lang="en-US" sz="1200" b="1" dirty="0">
                <a:solidFill>
                  <a:srgbClr val="000000"/>
                </a:solidFill>
                <a:latin typeface="Lucida Sans" panose="020B0602030504020204" pitchFamily="34" charset="0"/>
                <a:cs typeface="Arial" panose="020B0604020202020204" pitchFamily="34" charset="0"/>
              </a:rPr>
              <a:t>The Economic Effect of a New Tax Bill – </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The final tax package will likely be favorable to businesses, including equipment finance firms.</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Provisions like full bonus depreciation and lower corporate tax rates could boost investment. </a:t>
            </a:r>
          </a:p>
          <a:p>
            <a:pPr marL="628650" marR="0" lvl="1" indent="-171450" algn="just" defTabSz="456989" rtl="0" eaLnBrk="1" fontAlgn="auto" latinLnBrk="0" hangingPunct="1">
              <a:lnSpc>
                <a:spcPct val="105000"/>
              </a:lnSpc>
              <a:spcBef>
                <a:spcPts val="0"/>
              </a:spcBef>
              <a:spcAft>
                <a:spcPts val="500"/>
              </a:spcAft>
              <a:buClrTx/>
              <a:buSzTx/>
              <a:buFont typeface="Arial" panose="020B0604020202020204" pitchFamily="34" charset="0"/>
              <a:buChar char="•"/>
              <a:tabLst/>
              <a:defRPr/>
            </a:pPr>
            <a:r>
              <a:rPr lang="en-US" sz="1200" dirty="0">
                <a:solidFill>
                  <a:srgbClr val="000000"/>
                </a:solidFill>
                <a:cs typeface="Calibri" pitchFamily="34" charset="0"/>
              </a:rPr>
              <a:t>But economists warn of the long-run effects of rapidly rising federal debt. </a:t>
            </a:r>
          </a:p>
        </p:txBody>
      </p:sp>
      <p:sp>
        <p:nvSpPr>
          <p:cNvPr id="10244" name="Slide Number Placeholder 3">
            <a:extLst>
              <a:ext uri="{FF2B5EF4-FFF2-40B4-BE49-F238E27FC236}">
                <a16:creationId xmlns:a16="http://schemas.microsoft.com/office/drawing/2014/main" id="{D07024ED-5B86-C4F8-223B-9781CB1892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78628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A6B6C-2EE8-61C5-BE9E-AE865B780E75}"/>
            </a:ext>
          </a:extLst>
        </p:cNvPr>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290087C-4751-9785-43E7-7CC3B61A4B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DB9E86D9-B68A-5761-7E94-DBA0A29808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456989">
              <a:lnSpc>
                <a:spcPct val="105000"/>
              </a:lnSpc>
              <a:spcAft>
                <a:spcPts val="500"/>
              </a:spcAft>
              <a:defRPr/>
            </a:pPr>
            <a:r>
              <a:rPr lang="en-US" b="1" u="sng" dirty="0">
                <a:solidFill>
                  <a:srgbClr val="000000"/>
                </a:solidFill>
                <a:latin typeface="Lucida Sans" panose="020B0602030504020204" pitchFamily="34" charset="0"/>
                <a:cs typeface="Arial" panose="020B0604020202020204" pitchFamily="34" charset="0"/>
              </a:rPr>
              <a:t>Trump’s Second Term – Industrial Policy</a:t>
            </a:r>
          </a:p>
          <a:p>
            <a:pPr marL="171450" indent="-171450" algn="just" defTabSz="456989">
              <a:lnSpc>
                <a:spcPct val="105000"/>
              </a:lnSpc>
              <a:spcAft>
                <a:spcPts val="500"/>
              </a:spcAft>
              <a:buFont typeface="Arial" panose="020B0604020202020204" pitchFamily="34" charset="0"/>
              <a:buChar char="•"/>
              <a:defRPr/>
            </a:pPr>
            <a:endParaRPr lang="en-US" sz="1200" b="1" u="none"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Benefits of Biden’s Industrial Policies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Manufacturing construction and boosted industry growth (e.g., Since late 2019, manufacturing construction investment has increased by 215%, real public infrastructure spending has increased by 9%, etc.)</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Incentives from the CHIPS Act are estimated to have created an additional $450 billion in private investments and created 58,000 jobs </a:t>
            </a:r>
          </a:p>
          <a:p>
            <a:pPr marL="457200" lvl="1" indent="0" algn="just" defTabSz="456989">
              <a:lnSpc>
                <a:spcPct val="105000"/>
              </a:lnSpc>
              <a:spcAft>
                <a:spcPts val="500"/>
              </a:spcAft>
              <a:buFont typeface="Arial" panose="020B0604020202020204" pitchFamily="34" charset="0"/>
              <a:buNone/>
              <a:defRPr/>
            </a:pPr>
            <a:endParaRPr lang="en-US" sz="1200" dirty="0">
              <a:solidFill>
                <a:srgbClr val="000000"/>
              </a:solidFill>
              <a:latin typeface="Lucida Sans" panose="020B0602030504020204" pitchFamily="34" charset="0"/>
              <a:cs typeface="Arial" panose="020B0604020202020204" pitchFamily="34" charset="0"/>
            </a:endParaRPr>
          </a:p>
          <a:p>
            <a:pPr marL="171450" indent="-171450" algn="just" defTabSz="456989">
              <a:lnSpc>
                <a:spcPct val="105000"/>
              </a:lnSpc>
              <a:spcAft>
                <a:spcPts val="500"/>
              </a:spcAft>
              <a:buFont typeface="Arial" panose="020B0604020202020204" pitchFamily="34" charset="0"/>
              <a:buChar char="•"/>
              <a:defRPr/>
            </a:pPr>
            <a:r>
              <a:rPr lang="en-US" b="1" u="none" dirty="0">
                <a:solidFill>
                  <a:srgbClr val="000000"/>
                </a:solidFill>
                <a:latin typeface="Lucida Sans" panose="020B0602030504020204" pitchFamily="34" charset="0"/>
                <a:cs typeface="Arial" panose="020B0604020202020204" pitchFamily="34" charset="0"/>
              </a:rPr>
              <a:t>Downfalls of Biden’s Industrial Policies</a:t>
            </a:r>
          </a:p>
          <a:p>
            <a:pPr marL="628650" lvl="1" indent="-171450" algn="just" defTabSz="456989">
              <a:lnSpc>
                <a:spcPct val="105000"/>
              </a:lnSpc>
              <a:spcAft>
                <a:spcPts val="500"/>
              </a:spcAft>
              <a:buFont typeface="Arial" panose="020B0604020202020204" pitchFamily="34" charset="0"/>
              <a:buChar char="•"/>
              <a:defRPr/>
            </a:pPr>
            <a:r>
              <a:rPr lang="en-US" sz="1200" dirty="0">
                <a:solidFill>
                  <a:srgbClr val="000000"/>
                </a:solidFill>
                <a:latin typeface="Lucida Sans" panose="020B0602030504020204" pitchFamily="34" charset="0"/>
                <a:cs typeface="Arial" panose="020B0604020202020204" pitchFamily="34" charset="0"/>
              </a:rPr>
              <a:t>Nearly 40% of new manufacturing investments are delayed, and less than 17% of the $1.1 trillion provided by the IRA, CHIPS Act, IIJA, and American Rescue Plan had been spent as of April 2024</a:t>
            </a: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a:p>
            <a:pPr marL="171450" lvl="0" indent="-171450" algn="just" defTabSz="456989">
              <a:lnSpc>
                <a:spcPct val="105000"/>
              </a:lnSpc>
              <a:spcAft>
                <a:spcPts val="500"/>
              </a:spcAft>
              <a:buFont typeface="Arial" panose="020B0604020202020204" pitchFamily="34" charset="0"/>
              <a:buChar char="•"/>
              <a:defRPr/>
            </a:pPr>
            <a:r>
              <a:rPr lang="en-US" sz="1200" b="1" dirty="0">
                <a:solidFill>
                  <a:srgbClr val="000000"/>
                </a:solidFill>
                <a:latin typeface="Lucida Sans" panose="020B0602030504020204" pitchFamily="34" charset="0"/>
                <a:cs typeface="Arial" panose="020B0604020202020204" pitchFamily="34" charset="0"/>
              </a:rPr>
              <a:t>President Trump’s Energy Dominance Policy:</a:t>
            </a:r>
          </a:p>
          <a:p>
            <a:pPr marL="628650" lvl="1" indent="-171450" algn="just" defTabSz="456989">
              <a:lnSpc>
                <a:spcPct val="105000"/>
              </a:lnSpc>
              <a:spcAft>
                <a:spcPts val="500"/>
              </a:spcAft>
              <a:buFont typeface="Arial" panose="020B0604020202020204" pitchFamily="34" charset="0"/>
              <a:buChar char="•"/>
              <a:defRPr/>
            </a:pPr>
            <a:r>
              <a:rPr lang="en-US" dirty="0"/>
              <a:t>While renewable energy producers may find less support from the Trump Administration than they have over the last four years, the oil and gas industry should benefit from a renewed focus on U.S. energy dominance</a:t>
            </a:r>
            <a:r>
              <a:rPr lang="en-US" b="1" dirty="0">
                <a:solidFill>
                  <a:srgbClr val="000000"/>
                </a:solidFill>
                <a:latin typeface="Lucida Sans" panose="020B0602030504020204" pitchFamily="34" charset="0"/>
                <a:cs typeface="Arial" panose="020B0604020202020204" pitchFamily="34" charset="0"/>
              </a:rPr>
              <a:t>.</a:t>
            </a:r>
          </a:p>
          <a:p>
            <a:pPr marL="628650" lvl="1" indent="-171450" algn="just" defTabSz="456989">
              <a:lnSpc>
                <a:spcPct val="105000"/>
              </a:lnSpc>
              <a:spcAft>
                <a:spcPts val="500"/>
              </a:spcAft>
              <a:buFont typeface="Arial" panose="020B0604020202020204" pitchFamily="34" charset="0"/>
              <a:buChar char="•"/>
              <a:defRPr/>
            </a:pPr>
            <a:r>
              <a:rPr lang="en-US" dirty="0"/>
              <a:t>Oil and gas producers are likely to face fewer permitting and regulatory hurdles, which should provide a lift for equipment demand.</a:t>
            </a:r>
            <a:endParaRPr lang="en-US" b="1"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r>
              <a:rPr lang="en-US" dirty="0"/>
              <a:t>At the same time, domestic oil production is already at an all-time high, largely due to improved drilling techniques and AI tools that have dramatically improved drilling output and efficiency. These technological advances are a double-edged sword for equipment manufacturers, however, as producers have increased production levels while reducing the number of active oil rigs</a:t>
            </a:r>
            <a:r>
              <a:rPr lang="en-US" b="1" dirty="0">
                <a:solidFill>
                  <a:srgbClr val="000000"/>
                </a:solidFill>
                <a:latin typeface="Lucida Sans" panose="020B0602030504020204" pitchFamily="34" charset="0"/>
                <a:cs typeface="Arial" panose="020B0604020202020204" pitchFamily="34" charset="0"/>
              </a:rPr>
              <a:t>.</a:t>
            </a:r>
            <a:endParaRPr lang="en-US" sz="1200" b="1" dirty="0">
              <a:solidFill>
                <a:srgbClr val="000000"/>
              </a:solidFill>
              <a:latin typeface="Lucida Sans" panose="020B0602030504020204" pitchFamily="34" charset="0"/>
              <a:cs typeface="Arial" panose="020B0604020202020204" pitchFamily="34" charset="0"/>
            </a:endParaRPr>
          </a:p>
          <a:p>
            <a:pPr marL="628650" lvl="1" indent="-171450" algn="just" defTabSz="456989">
              <a:lnSpc>
                <a:spcPct val="105000"/>
              </a:lnSpc>
              <a:spcAft>
                <a:spcPts val="500"/>
              </a:spcAft>
              <a:buFont typeface="Arial" panose="020B0604020202020204" pitchFamily="34" charset="0"/>
              <a:buChar char="•"/>
              <a:defRPr/>
            </a:pPr>
            <a:endParaRPr lang="en-US" sz="1200" dirty="0">
              <a:solidFill>
                <a:srgbClr val="000000"/>
              </a:solidFill>
              <a:latin typeface="Lucida Sans" panose="020B0602030504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F746B239-B843-EDD9-D4EA-6FFB4D9459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653" indent="-285636">
              <a:defRPr>
                <a:solidFill>
                  <a:schemeClr val="tx1"/>
                </a:solidFill>
                <a:latin typeface="Century Gothic" panose="020B0502020202020204" pitchFamily="34" charset="0"/>
              </a:defRPr>
            </a:lvl2pPr>
            <a:lvl3pPr marL="1142543" indent="-228509">
              <a:defRPr>
                <a:solidFill>
                  <a:schemeClr val="tx1"/>
                </a:solidFill>
                <a:latin typeface="Century Gothic" panose="020B0502020202020204" pitchFamily="34" charset="0"/>
              </a:defRPr>
            </a:lvl3pPr>
            <a:lvl4pPr marL="1599560" indent="-228509">
              <a:defRPr>
                <a:solidFill>
                  <a:schemeClr val="tx1"/>
                </a:solidFill>
                <a:latin typeface="Century Gothic" panose="020B0502020202020204" pitchFamily="34" charset="0"/>
              </a:defRPr>
            </a:lvl4pPr>
            <a:lvl5pPr marL="2056577" indent="-228509">
              <a:defRPr>
                <a:solidFill>
                  <a:schemeClr val="tx1"/>
                </a:solidFill>
                <a:latin typeface="Century Gothic" panose="020B0502020202020204" pitchFamily="34" charset="0"/>
              </a:defRPr>
            </a:lvl5pPr>
            <a:lvl6pPr marL="2513594" indent="-228509" eaLnBrk="0" fontAlgn="base" hangingPunct="0">
              <a:spcBef>
                <a:spcPct val="0"/>
              </a:spcBef>
              <a:spcAft>
                <a:spcPct val="0"/>
              </a:spcAft>
              <a:defRPr>
                <a:solidFill>
                  <a:schemeClr val="tx1"/>
                </a:solidFill>
                <a:latin typeface="Century Gothic" panose="020B0502020202020204" pitchFamily="34" charset="0"/>
              </a:defRPr>
            </a:lvl6pPr>
            <a:lvl7pPr marL="2970611" indent="-228509" eaLnBrk="0" fontAlgn="base" hangingPunct="0">
              <a:spcBef>
                <a:spcPct val="0"/>
              </a:spcBef>
              <a:spcAft>
                <a:spcPct val="0"/>
              </a:spcAft>
              <a:defRPr>
                <a:solidFill>
                  <a:schemeClr val="tx1"/>
                </a:solidFill>
                <a:latin typeface="Century Gothic" panose="020B0502020202020204" pitchFamily="34" charset="0"/>
              </a:defRPr>
            </a:lvl7pPr>
            <a:lvl8pPr marL="3427628" indent="-228509" eaLnBrk="0" fontAlgn="base" hangingPunct="0">
              <a:spcBef>
                <a:spcPct val="0"/>
              </a:spcBef>
              <a:spcAft>
                <a:spcPct val="0"/>
              </a:spcAft>
              <a:defRPr>
                <a:solidFill>
                  <a:schemeClr val="tx1"/>
                </a:solidFill>
                <a:latin typeface="Century Gothic" panose="020B0502020202020204" pitchFamily="34" charset="0"/>
              </a:defRPr>
            </a:lvl8pPr>
            <a:lvl9pPr marL="3884646" indent="-2285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066340-5043-43D7-A1B7-CF092FE41603}"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68768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We expect real GDP to grow by 2.7% in 2025, with strong growth in Q1 before moderating in line with a soft landing.</a:t>
            </a:r>
          </a:p>
          <a:p>
            <a:endParaRPr lang="en-US" baseline="0" dirty="0"/>
          </a:p>
          <a:p>
            <a:r>
              <a:rPr lang="en-US" b="1" baseline="0" dirty="0"/>
              <a:t>Investment: </a:t>
            </a:r>
            <a:r>
              <a:rPr lang="en-US" b="0" baseline="0" dirty="0"/>
              <a:t>We expect E&amp;S investment to expand at a 4.7% annualized rate in 2025. Moderate growth is expected during the first half of the year with upside potential later in the year if inflation cools further towards 2% and the Fed responds by further lowering interest rates.</a:t>
            </a:r>
          </a:p>
          <a:p>
            <a:endParaRPr lang="en-US" baseline="0" dirty="0"/>
          </a:p>
          <a:p>
            <a:r>
              <a:rPr lang="en-US" b="1" dirty="0"/>
              <a:t>Inflation: </a:t>
            </a:r>
            <a:r>
              <a:rPr lang="en-US" b="0" dirty="0"/>
              <a:t>We expect CPI headline inflation to remain sticky in 2024, falling in Q1 before ticking up through the rest of the year.</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Interest Rates: </a:t>
            </a:r>
            <a:r>
              <a:rPr lang="en-US" b="0" dirty="0"/>
              <a:t>We expect two additional rate cuts next year</a:t>
            </a:r>
            <a:r>
              <a:rPr lang="en-US" sz="1200" dirty="0">
                <a:solidFill>
                  <a:srgbClr val="000000"/>
                </a:solidFill>
                <a:latin typeface="Lucida Sans" panose="020B0602030504020204" pitchFamily="34" charset="0"/>
              </a:rPr>
              <a:t>. In 2025, FOMC members will be carefully following and evaluating upside risks to inflation and downside risks to employment, including the extent to which the incoming Trump administration pursues broad-based tariffs or large-scale deportations, both of which could put near-term pressure on the economy. </a:t>
            </a:r>
          </a:p>
          <a:p>
            <a:endParaRPr lang="en-US" b="0" baseline="0" dirty="0"/>
          </a:p>
          <a:p>
            <a:r>
              <a:rPr lang="en-US" b="1" baseline="0" dirty="0"/>
              <a:t>Job Growth: </a:t>
            </a:r>
            <a:r>
              <a:rPr lang="en-US" sz="1200" dirty="0">
                <a:solidFill>
                  <a:srgbClr val="000000"/>
                </a:solidFill>
                <a:latin typeface="Lucida Sans" panose="020B0602030504020204" pitchFamily="34" charset="0"/>
              </a:rPr>
              <a:t>The December employment confirmed that the labor market remains generally healthy, with 227K jobs created in November and upward revisions to the previous two months’ data. </a:t>
            </a:r>
            <a:r>
              <a:rPr lang="en-US" sz="1200" dirty="0">
                <a:solidFill>
                  <a:srgbClr val="000000"/>
                </a:solidFill>
                <a:latin typeface="Lucida Sans" panose="020B0602030504020204" pitchFamily="34" charset="0"/>
                <a:cs typeface="Arial" panose="020B0604020202020204" pitchFamily="34" charset="0"/>
              </a:rPr>
              <a:t>Although job growth has slowed and unemployment has risen this year, the labor market remains healthy, as does consumer demand. </a:t>
            </a:r>
            <a:endParaRPr lang="en-US" baseline="0"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300068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68"/>
            <a:r>
              <a:rPr lang="en-US" dirty="0">
                <a:solidFill>
                  <a:srgbClr val="4D4D4D"/>
                </a:solidFill>
                <a:latin typeface="Calibri" panose="020F0502020204030204" pitchFamily="34" charset="0"/>
              </a:rPr>
              <a:t>Business investment grew in Q3, rising 3.8% (annualized). Growth contracted slightly from 3.9% in the previous quarter.</a:t>
            </a:r>
          </a:p>
          <a:p>
            <a:pPr defTabSz="932868"/>
            <a:endParaRPr lang="en-US" dirty="0">
              <a:solidFill>
                <a:srgbClr val="4D4D4D"/>
              </a:solidFill>
              <a:latin typeface="Calibri" panose="020F0502020204030204" pitchFamily="34" charset="0"/>
            </a:endParaRPr>
          </a:p>
          <a:p>
            <a:pPr defTabSz="932868"/>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2868"/>
            <a:endParaRPr lang="en-US" dirty="0">
              <a:solidFill>
                <a:srgbClr val="4D4D4D"/>
              </a:solidFill>
              <a:latin typeface="Calibri" panose="020F0502020204030204" pitchFamily="34" charset="0"/>
            </a:endParaRPr>
          </a:p>
          <a:p>
            <a:pPr marL="174913" indent="-174913" defTabSz="932868">
              <a:buFont typeface="Arial" panose="020B0604020202020204" pitchFamily="34" charset="0"/>
              <a:buChar char="•"/>
              <a:defRPr/>
            </a:pPr>
            <a:r>
              <a:rPr lang="en-US" dirty="0">
                <a:solidFill>
                  <a:srgbClr val="4D4D4D"/>
                </a:solidFill>
                <a:latin typeface="Calibri" panose="020F0502020204030204" pitchFamily="34" charset="0"/>
              </a:rPr>
              <a:t>Equipment:	 		+10.6% (annualized) (up from +9.8% in Q2)</a:t>
            </a:r>
          </a:p>
          <a:p>
            <a:pPr marL="174913" indent="-174913" defTabSz="932868">
              <a:buFont typeface="Arial" panose="020B0604020202020204" pitchFamily="34" charset="0"/>
              <a:buChar char="•"/>
            </a:pPr>
            <a:r>
              <a:rPr lang="en-US" dirty="0">
                <a:solidFill>
                  <a:srgbClr val="4D4D4D"/>
                </a:solidFill>
                <a:latin typeface="Calibri" panose="020F0502020204030204" pitchFamily="34" charset="0"/>
              </a:rPr>
              <a:t>Non-residential structures:	 	-</a:t>
            </a:r>
            <a:r>
              <a:rPr lang="en-US" dirty="0">
                <a:solidFill>
                  <a:srgbClr val="FF0000"/>
                </a:solidFill>
                <a:latin typeface="Calibri" panose="020F0502020204030204" pitchFamily="34" charset="0"/>
              </a:rPr>
              <a:t>4.7% </a:t>
            </a:r>
            <a:r>
              <a:rPr lang="en-US" dirty="0">
                <a:solidFill>
                  <a:srgbClr val="4D4D4D"/>
                </a:solidFill>
                <a:latin typeface="Calibri" panose="020F0502020204030204" pitchFamily="34" charset="0"/>
              </a:rPr>
              <a:t>(annualized) (down from +0.2% in Q2)</a:t>
            </a:r>
          </a:p>
          <a:p>
            <a:pPr marL="171381" indent="-171381" defTabSz="932868">
              <a:buFont typeface="Arial" panose="020B0604020202020204" pitchFamily="34" charset="0"/>
              <a:buChar char="•"/>
              <a:defRPr/>
            </a:pPr>
            <a:r>
              <a:rPr lang="en-US" dirty="0">
                <a:solidFill>
                  <a:srgbClr val="4D4D4D"/>
                </a:solidFill>
                <a:latin typeface="Calibri" panose="020F0502020204030204" pitchFamily="34" charset="0"/>
              </a:rPr>
              <a:t>Software and R&amp;D:		+2.5% (annualized) (up from +0.7% in Q2)</a:t>
            </a:r>
          </a:p>
          <a:p>
            <a:pPr defTabSz="932868"/>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180650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3052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3217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26555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67321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8359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56038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57514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20394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838369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9435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8002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61365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7684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1"/>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12/19/2024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8543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9.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9.jpg"/><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hyperlink" Target="https://www.leasefoundation.org/industry-resources/u-s-economic-outloo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store.leasefoundation.org/cvweb/Portals/ELFA-LEASE/Documents/Products/AppliedHandbook.pdf" TargetMode="External"/><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www.leasefoundation.org/industry-resources/journal-of-equipment-lease-financing/" TargetMode="External"/><Relationship Id="rId5" Type="http://schemas.openxmlformats.org/officeDocument/2006/relationships/hyperlink" Target="https://www.store.leasefoundation.org/cvweb/cgi-bin/msascartdll.dll/ProductInfo?productcd=Inflation2018" TargetMode="External"/><Relationship Id="rId10" Type="http://schemas.openxmlformats.org/officeDocument/2006/relationships/image" Target="../media/image5.jpeg"/><Relationship Id="rId4" Type="http://schemas.openxmlformats.org/officeDocument/2006/relationships/hyperlink" Target="https://www.store.leasefoundation.org/cvweb/cgi-bin/msascartdll.dll/ProductInfo?productcd=AppEco2018" TargetMode="Externa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graph&#10;&#10;Description automatically generated">
            <a:extLst>
              <a:ext uri="{FF2B5EF4-FFF2-40B4-BE49-F238E27FC236}">
                <a16:creationId xmlns:a16="http://schemas.microsoft.com/office/drawing/2014/main" id="{E559BE2B-0AD3-E8EC-C8C0-48AEDA628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8" cy="6858001"/>
          </a:xfrm>
          <a:prstGeom prst="rect">
            <a:avLst/>
          </a:prstGeom>
        </p:spPr>
      </p:pic>
    </p:spTree>
    <p:extLst>
      <p:ext uri="{BB962C8B-B14F-4D97-AF65-F5344CB8AC3E}">
        <p14:creationId xmlns:p14="http://schemas.microsoft.com/office/powerpoint/2010/main" val="267753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1223401138"/>
              </p:ext>
            </p:extLst>
          </p:nvPr>
        </p:nvGraphicFramePr>
        <p:xfrm>
          <a:off x="-3356" y="1126423"/>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Nonresidential fixed investment has expanded for the last 12 quarters, growing 3.8% (SAAR) in Q3 2024. </a:t>
            </a:r>
            <a:endParaRPr lang="en-US" sz="1800" b="1" dirty="0">
              <a:solidFill>
                <a:srgbClr val="FF0000"/>
              </a:solidFill>
            </a:endParaRP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pic>
        <p:nvPicPr>
          <p:cNvPr id="29" name="Picture 5" descr="C:\Users\Public\Documents\ELFF\ELFF logo.jpg">
            <a:extLst>
              <a:ext uri="{FF2B5EF4-FFF2-40B4-BE49-F238E27FC236}">
                <a16:creationId xmlns:a16="http://schemas.microsoft.com/office/drawing/2014/main" id="{71729B79-272F-4E97-A7D4-B9562C072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Arrow: Down 29">
            <a:extLst>
              <a:ext uri="{FF2B5EF4-FFF2-40B4-BE49-F238E27FC236}">
                <a16:creationId xmlns:a16="http://schemas.microsoft.com/office/drawing/2014/main" id="{5388BDCB-82E1-8369-8BE1-74D90E198B59}"/>
              </a:ext>
            </a:extLst>
          </p:cNvPr>
          <p:cNvSpPr/>
          <p:nvPr/>
        </p:nvSpPr>
        <p:spPr>
          <a:xfrm>
            <a:off x="7100754" y="5149414"/>
            <a:ext cx="146029" cy="8229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184794B-A933-5DD6-5908-2CB2A270524A}"/>
              </a:ext>
            </a:extLst>
          </p:cNvPr>
          <p:cNvSpPr txBox="1"/>
          <p:nvPr/>
        </p:nvSpPr>
        <p:spPr>
          <a:xfrm>
            <a:off x="320040" y="1600200"/>
            <a:ext cx="5766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Business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Nonresidential Fixed Investment, % Change from Prior Quarter</a:t>
            </a:r>
          </a:p>
        </p:txBody>
      </p:sp>
      <p:sp>
        <p:nvSpPr>
          <p:cNvPr id="3" name="TextBox 2">
            <a:extLst>
              <a:ext uri="{FF2B5EF4-FFF2-40B4-BE49-F238E27FC236}">
                <a16:creationId xmlns:a16="http://schemas.microsoft.com/office/drawing/2014/main" id="{A50EF88D-81C5-661D-4E0D-2A66B777EEF6}"/>
              </a:ext>
            </a:extLst>
          </p:cNvPr>
          <p:cNvSpPr txBox="1"/>
          <p:nvPr/>
        </p:nvSpPr>
        <p:spPr>
          <a:xfrm rot="5400000">
            <a:off x="6469509" y="4971368"/>
            <a:ext cx="628864" cy="246221"/>
          </a:xfrm>
          <a:prstGeom prst="rect">
            <a:avLst/>
          </a:prstGeom>
          <a:noFill/>
        </p:spPr>
        <p:txBody>
          <a:bodyPr wrap="square" rtlCol="0">
            <a:spAutoFit/>
          </a:bodyPr>
          <a:lstStyle/>
          <a:p>
            <a:pPr algn="r"/>
            <a:r>
              <a:rPr lang="en-US" sz="1000" b="1" dirty="0">
                <a:solidFill>
                  <a:schemeClr val="bg1"/>
                </a:solidFill>
              </a:rPr>
              <a:t>-29.4%</a:t>
            </a:r>
          </a:p>
        </p:txBody>
      </p:sp>
      <p:sp>
        <p:nvSpPr>
          <p:cNvPr id="5" name="Text Placeholder 4">
            <a:extLst>
              <a:ext uri="{FF2B5EF4-FFF2-40B4-BE49-F238E27FC236}">
                <a16:creationId xmlns:a16="http://schemas.microsoft.com/office/drawing/2014/main" id="{20A59426-3DEE-DE42-3188-C9DA9BB73CC2}"/>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5"/>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6" name="Arrow: Down 5">
            <a:extLst>
              <a:ext uri="{FF2B5EF4-FFF2-40B4-BE49-F238E27FC236}">
                <a16:creationId xmlns:a16="http://schemas.microsoft.com/office/drawing/2014/main" id="{A76DC85F-7116-B2F9-B8CF-93A0E3B6FC58}"/>
              </a:ext>
            </a:extLst>
          </p:cNvPr>
          <p:cNvSpPr/>
          <p:nvPr/>
        </p:nvSpPr>
        <p:spPr>
          <a:xfrm>
            <a:off x="5576588" y="4917480"/>
            <a:ext cx="121282" cy="1012681"/>
          </a:xfrm>
          <a:prstGeom prst="down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Speech Bubble: Rectangle 6">
            <a:extLst>
              <a:ext uri="{FF2B5EF4-FFF2-40B4-BE49-F238E27FC236}">
                <a16:creationId xmlns:a16="http://schemas.microsoft.com/office/drawing/2014/main" id="{632A7DE1-7E81-24AC-EF5E-80A8D4305810}"/>
              </a:ext>
            </a:extLst>
          </p:cNvPr>
          <p:cNvSpPr>
            <a:spLocks noChangeAspect="1"/>
          </p:cNvSpPr>
          <p:nvPr/>
        </p:nvSpPr>
        <p:spPr>
          <a:xfrm>
            <a:off x="5540537" y="5530325"/>
            <a:ext cx="659782" cy="303156"/>
          </a:xfrm>
          <a:prstGeom prst="wedgeRectCallout">
            <a:avLst>
              <a:gd name="adj1" fmla="val -75764"/>
              <a:gd name="adj2" fmla="val 171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Calibri" panose="020F0502020204030204" pitchFamily="34" charset="0"/>
              </a:rPr>
              <a:t>-28.5%</a:t>
            </a:r>
          </a:p>
        </p:txBody>
      </p:sp>
      <p:grpSp>
        <p:nvGrpSpPr>
          <p:cNvPr id="4" name="Group 3">
            <a:extLst>
              <a:ext uri="{FF2B5EF4-FFF2-40B4-BE49-F238E27FC236}">
                <a16:creationId xmlns:a16="http://schemas.microsoft.com/office/drawing/2014/main" id="{585210F6-BC3E-81DB-A91D-9B580F889329}"/>
              </a:ext>
            </a:extLst>
          </p:cNvPr>
          <p:cNvGrpSpPr>
            <a:grpSpLocks noChangeAspect="1"/>
          </p:cNvGrpSpPr>
          <p:nvPr/>
        </p:nvGrpSpPr>
        <p:grpSpPr>
          <a:xfrm rot="10800000">
            <a:off x="8122298" y="2970987"/>
            <a:ext cx="796163" cy="466581"/>
            <a:chOff x="5468426" y="749731"/>
            <a:chExt cx="624125" cy="373265"/>
          </a:xfrm>
          <a:solidFill>
            <a:srgbClr val="EF6F00"/>
          </a:solidFill>
        </p:grpSpPr>
        <p:sp>
          <p:nvSpPr>
            <p:cNvPr id="8" name="Teardrop 7">
              <a:extLst>
                <a:ext uri="{FF2B5EF4-FFF2-40B4-BE49-F238E27FC236}">
                  <a16:creationId xmlns:a16="http://schemas.microsoft.com/office/drawing/2014/main" id="{3C803394-D144-EE1B-F6F4-9CA513C8BC75}"/>
                </a:ext>
              </a:extLst>
            </p:cNvPr>
            <p:cNvSpPr/>
            <p:nvPr/>
          </p:nvSpPr>
          <p:spPr>
            <a:xfrm rot="18868690">
              <a:off x="5592124" y="757161"/>
              <a:ext cx="373265" cy="358406"/>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TextBox 8">
              <a:extLst>
                <a:ext uri="{FF2B5EF4-FFF2-40B4-BE49-F238E27FC236}">
                  <a16:creationId xmlns:a16="http://schemas.microsoft.com/office/drawing/2014/main" id="{1E69323C-9C2F-CD84-C8D0-4F34EFC0278C}"/>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3.8</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Tree>
    <p:extLst>
      <p:ext uri="{BB962C8B-B14F-4D97-AF65-F5344CB8AC3E}">
        <p14:creationId xmlns:p14="http://schemas.microsoft.com/office/powerpoint/2010/main" val="316670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Six of 12 verticals are exhibiting recent momentum that is stronger than historical norms, including Computers and Mining &amp; Oilfield Machinery.</a:t>
            </a: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sp>
        <p:nvSpPr>
          <p:cNvPr id="1387" name="Rectangle 1386"/>
          <p:cNvSpPr/>
          <p:nvPr/>
        </p:nvSpPr>
        <p:spPr>
          <a:xfrm>
            <a:off x="137090" y="6493966"/>
            <a:ext cx="8294212" cy="359073"/>
          </a:xfrm>
          <a:prstGeom prst="rect">
            <a:avLst/>
          </a:prstGeom>
        </p:spPr>
        <p:txBody>
          <a:bodyPr wrap="square">
            <a:spAutoFit/>
          </a:bodyPr>
          <a:lstStyle/>
          <a:p>
            <a:pPr>
              <a:spcAft>
                <a:spcPts val="400"/>
              </a:spcAft>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6" name="Picture 5" descr="C:\Users\Public\Documents\ELFF\ELFF logo.jpg">
            <a:extLst>
              <a:ext uri="{FF2B5EF4-FFF2-40B4-BE49-F238E27FC236}">
                <a16:creationId xmlns:a16="http://schemas.microsoft.com/office/drawing/2014/main" id="{A323070D-01E1-49AD-B922-F3F361C41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355" y="640652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6B1218B-9BE8-704D-50B6-BCB228C15993}"/>
              </a:ext>
            </a:extLst>
          </p:cNvPr>
          <p:cNvSpPr txBox="1"/>
          <p:nvPr/>
        </p:nvSpPr>
        <p:spPr>
          <a:xfrm>
            <a:off x="320040" y="1600200"/>
            <a:ext cx="62407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&amp; Software Investment Momentum Monitor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Equipment Vertical Performance Matrix</a:t>
            </a:r>
          </a:p>
        </p:txBody>
      </p:sp>
      <p:pic>
        <p:nvPicPr>
          <p:cNvPr id="3" name="Picture 2">
            <a:extLst>
              <a:ext uri="{FF2B5EF4-FFF2-40B4-BE49-F238E27FC236}">
                <a16:creationId xmlns:a16="http://schemas.microsoft.com/office/drawing/2014/main" id="{F22F3EFF-D688-D2E8-C296-DC1A4371ACA1}"/>
              </a:ext>
            </a:extLst>
          </p:cNvPr>
          <p:cNvPicPr>
            <a:picLocks noChangeAspect="1"/>
          </p:cNvPicPr>
          <p:nvPr/>
        </p:nvPicPr>
        <p:blipFill>
          <a:blip r:embed="rId4"/>
          <a:stretch>
            <a:fillRect/>
          </a:stretch>
        </p:blipFill>
        <p:spPr>
          <a:xfrm>
            <a:off x="2541715" y="2123420"/>
            <a:ext cx="4222640" cy="4307711"/>
          </a:xfrm>
          <a:prstGeom prst="rect">
            <a:avLst/>
          </a:prstGeom>
        </p:spPr>
      </p:pic>
    </p:spTree>
    <p:extLst>
      <p:ext uri="{BB962C8B-B14F-4D97-AF65-F5344CB8AC3E}">
        <p14:creationId xmlns:p14="http://schemas.microsoft.com/office/powerpoint/2010/main" val="384809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6AE3463-9E81-949C-184E-D6288712036B}"/>
              </a:ext>
            </a:extLst>
          </p:cNvPr>
          <p:cNvSpPr/>
          <p:nvPr/>
        </p:nvSpPr>
        <p:spPr>
          <a:xfrm>
            <a:off x="6751675" y="2299626"/>
            <a:ext cx="1905232" cy="36314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Chart 33">
            <a:extLst>
              <a:ext uri="{FF2B5EF4-FFF2-40B4-BE49-F238E27FC236}">
                <a16:creationId xmlns:a16="http://schemas.microsoft.com/office/drawing/2014/main" id="{41BBFB1B-97BE-E3F7-9FDA-76D05AB19F0B}"/>
              </a:ext>
            </a:extLst>
          </p:cNvPr>
          <p:cNvGraphicFramePr/>
          <p:nvPr>
            <p:extLst>
              <p:ext uri="{D42A27DB-BD31-4B8C-83A1-F6EECF244321}">
                <p14:modId xmlns:p14="http://schemas.microsoft.com/office/powerpoint/2010/main" val="3912259537"/>
              </p:ext>
            </p:extLst>
          </p:nvPr>
        </p:nvGraphicFramePr>
        <p:xfrm>
          <a:off x="340464" y="2214860"/>
          <a:ext cx="8417774" cy="398202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7D289B45-9425-7837-73F4-96F3A6962AD0}"/>
              </a:ext>
            </a:extLst>
          </p:cNvPr>
          <p:cNvSpPr txBox="1"/>
          <p:nvPr/>
        </p:nvSpPr>
        <p:spPr>
          <a:xfrm>
            <a:off x="7023526" y="2317729"/>
            <a:ext cx="1361530" cy="276999"/>
          </a:xfrm>
          <a:prstGeom prst="rect">
            <a:avLst/>
          </a:prstGeom>
          <a:noFill/>
        </p:spPr>
        <p:txBody>
          <a:bodyPr wrap="square" rtlCol="0">
            <a:spAutoFit/>
          </a:bodyPr>
          <a:lstStyle/>
          <a:p>
            <a:pPr algn="ctr"/>
            <a:r>
              <a:rPr lang="en-US" sz="1200" i="1" dirty="0"/>
              <a:t>Forecast</a:t>
            </a:r>
          </a:p>
        </p:txBody>
      </p:sp>
      <p:sp>
        <p:nvSpPr>
          <p:cNvPr id="2" name="Title 1"/>
          <p:cNvSpPr>
            <a:spLocks noGrp="1"/>
          </p:cNvSpPr>
          <p:nvPr>
            <p:ph type="title"/>
          </p:nvPr>
        </p:nvSpPr>
        <p:spPr>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After accelerating 7.5% (annualized) in Q3, E&amp;S investment growth is expected to slow in Q4 before expanding moderately in 2025.</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150882" y="6538489"/>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pic>
        <p:nvPicPr>
          <p:cNvPr id="30" name="Picture 5" descr="C:\Users\Public\Documents\ELFF\ELFF logo.jpg">
            <a:extLst>
              <a:ext uri="{FF2B5EF4-FFF2-40B4-BE49-F238E27FC236}">
                <a16:creationId xmlns:a16="http://schemas.microsoft.com/office/drawing/2014/main" id="{F830BF3C-0D43-4CC8-9ADF-7C6964509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EC19392-ACCC-C330-2E4C-077935D199B9}"/>
              </a:ext>
            </a:extLst>
          </p:cNvPr>
          <p:cNvSpPr txBox="1"/>
          <p:nvPr/>
        </p:nvSpPr>
        <p:spPr>
          <a:xfrm>
            <a:off x="320040" y="1600200"/>
            <a:ext cx="62915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Equipment &amp; Software Investment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Q/Q % change, SAAR</a:t>
            </a:r>
          </a:p>
        </p:txBody>
      </p:sp>
      <p:sp>
        <p:nvSpPr>
          <p:cNvPr id="36" name="Arrow: Down 35">
            <a:extLst>
              <a:ext uri="{FF2B5EF4-FFF2-40B4-BE49-F238E27FC236}">
                <a16:creationId xmlns:a16="http://schemas.microsoft.com/office/drawing/2014/main" id="{4610165A-6C55-92D6-86F1-D86988D41A92}"/>
              </a:ext>
            </a:extLst>
          </p:cNvPr>
          <p:cNvSpPr/>
          <p:nvPr/>
        </p:nvSpPr>
        <p:spPr>
          <a:xfrm>
            <a:off x="1623239"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Down 36">
            <a:extLst>
              <a:ext uri="{FF2B5EF4-FFF2-40B4-BE49-F238E27FC236}">
                <a16:creationId xmlns:a16="http://schemas.microsoft.com/office/drawing/2014/main" id="{776028B7-1ADE-F92D-9813-5F1B9DF79325}"/>
              </a:ext>
            </a:extLst>
          </p:cNvPr>
          <p:cNvSpPr/>
          <p:nvPr/>
        </p:nvSpPr>
        <p:spPr>
          <a:xfrm rot="10800000">
            <a:off x="1974649" y="2299627"/>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470865E-8214-B813-F775-BF0A4135E9AB}"/>
              </a:ext>
            </a:extLst>
          </p:cNvPr>
          <p:cNvSpPr txBox="1"/>
          <p:nvPr/>
        </p:nvSpPr>
        <p:spPr>
          <a:xfrm rot="16200000">
            <a:off x="1803765" y="2993733"/>
            <a:ext cx="561672" cy="246221"/>
          </a:xfrm>
          <a:prstGeom prst="rect">
            <a:avLst/>
          </a:prstGeom>
          <a:noFill/>
        </p:spPr>
        <p:txBody>
          <a:bodyPr wrap="square" rtlCol="0">
            <a:spAutoFit/>
          </a:bodyPr>
          <a:lstStyle/>
          <a:p>
            <a:pPr algn="r"/>
            <a:r>
              <a:rPr lang="en-US" sz="1000" b="1" dirty="0">
                <a:solidFill>
                  <a:schemeClr val="bg1"/>
                </a:solidFill>
              </a:rPr>
              <a:t>40.1%</a:t>
            </a:r>
          </a:p>
        </p:txBody>
      </p:sp>
      <p:sp>
        <p:nvSpPr>
          <p:cNvPr id="41" name="TextBox 40">
            <a:extLst>
              <a:ext uri="{FF2B5EF4-FFF2-40B4-BE49-F238E27FC236}">
                <a16:creationId xmlns:a16="http://schemas.microsoft.com/office/drawing/2014/main" id="{8F17BEE5-0687-2E92-9C27-3F2016858081}"/>
              </a:ext>
            </a:extLst>
          </p:cNvPr>
          <p:cNvSpPr txBox="1"/>
          <p:nvPr/>
        </p:nvSpPr>
        <p:spPr>
          <a:xfrm rot="5400000">
            <a:off x="1409252" y="4897946"/>
            <a:ext cx="628864" cy="246221"/>
          </a:xfrm>
          <a:prstGeom prst="rect">
            <a:avLst/>
          </a:prstGeom>
          <a:noFill/>
        </p:spPr>
        <p:txBody>
          <a:bodyPr wrap="square" rtlCol="0">
            <a:spAutoFit/>
          </a:bodyPr>
          <a:lstStyle/>
          <a:p>
            <a:pPr algn="r"/>
            <a:r>
              <a:rPr lang="en-US" sz="1000" b="1" dirty="0">
                <a:solidFill>
                  <a:schemeClr val="bg1"/>
                </a:solidFill>
              </a:rPr>
              <a:t>-28.3%</a:t>
            </a:r>
          </a:p>
        </p:txBody>
      </p:sp>
      <p:sp>
        <p:nvSpPr>
          <p:cNvPr id="3" name="Arrow: Down 2">
            <a:extLst>
              <a:ext uri="{FF2B5EF4-FFF2-40B4-BE49-F238E27FC236}">
                <a16:creationId xmlns:a16="http://schemas.microsoft.com/office/drawing/2014/main" id="{CF7BC9F3-A269-0DEE-E062-8C4834611A7B}"/>
              </a:ext>
            </a:extLst>
          </p:cNvPr>
          <p:cNvSpPr/>
          <p:nvPr/>
        </p:nvSpPr>
        <p:spPr>
          <a:xfrm>
            <a:off x="1245156" y="5335489"/>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FBB22F6-C5C2-DD30-A3CB-03A6DA9A5589}"/>
              </a:ext>
            </a:extLst>
          </p:cNvPr>
          <p:cNvSpPr txBox="1"/>
          <p:nvPr/>
        </p:nvSpPr>
        <p:spPr>
          <a:xfrm rot="5400000">
            <a:off x="1028482" y="4897947"/>
            <a:ext cx="628863" cy="246221"/>
          </a:xfrm>
          <a:prstGeom prst="rect">
            <a:avLst/>
          </a:prstGeom>
          <a:noFill/>
        </p:spPr>
        <p:txBody>
          <a:bodyPr wrap="square" rtlCol="0">
            <a:spAutoFit/>
          </a:bodyPr>
          <a:lstStyle/>
          <a:p>
            <a:pPr algn="r"/>
            <a:r>
              <a:rPr lang="en-US" sz="1000" b="1" dirty="0">
                <a:solidFill>
                  <a:schemeClr val="bg1"/>
                </a:solidFill>
              </a:rPr>
              <a:t>-14.0%</a:t>
            </a:r>
          </a:p>
        </p:txBody>
      </p:sp>
      <p:grpSp>
        <p:nvGrpSpPr>
          <p:cNvPr id="6" name="Group 5">
            <a:extLst>
              <a:ext uri="{FF2B5EF4-FFF2-40B4-BE49-F238E27FC236}">
                <a16:creationId xmlns:a16="http://schemas.microsoft.com/office/drawing/2014/main" id="{9EEB6171-B196-86AC-C672-F9365141AC58}"/>
              </a:ext>
            </a:extLst>
          </p:cNvPr>
          <p:cNvGrpSpPr>
            <a:grpSpLocks noChangeAspect="1"/>
          </p:cNvGrpSpPr>
          <p:nvPr/>
        </p:nvGrpSpPr>
        <p:grpSpPr>
          <a:xfrm rot="10800000">
            <a:off x="6170972" y="2888644"/>
            <a:ext cx="796163" cy="466581"/>
            <a:chOff x="5468426" y="749731"/>
            <a:chExt cx="624125" cy="373265"/>
          </a:xfrm>
          <a:solidFill>
            <a:schemeClr val="tx1"/>
          </a:solidFill>
        </p:grpSpPr>
        <p:sp>
          <p:nvSpPr>
            <p:cNvPr id="7" name="Teardrop 6">
              <a:extLst>
                <a:ext uri="{FF2B5EF4-FFF2-40B4-BE49-F238E27FC236}">
                  <a16:creationId xmlns:a16="http://schemas.microsoft.com/office/drawing/2014/main" id="{1D9FEA28-36A6-B890-CD51-8734577A77A6}"/>
                </a:ext>
              </a:extLst>
            </p:cNvPr>
            <p:cNvSpPr/>
            <p:nvPr/>
          </p:nvSpPr>
          <p:spPr>
            <a:xfrm rot="18868690">
              <a:off x="5592124" y="757161"/>
              <a:ext cx="373265" cy="358406"/>
            </a:xfrm>
            <a:prstGeom prst="teardrop">
              <a:avLst>
                <a:gd name="adj" fmla="val 200000"/>
              </a:avLst>
            </a:prstGeom>
            <a:solidFill>
              <a:srgbClr val="1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TextBox 7">
              <a:extLst>
                <a:ext uri="{FF2B5EF4-FFF2-40B4-BE49-F238E27FC236}">
                  <a16:creationId xmlns:a16="http://schemas.microsoft.com/office/drawing/2014/main" id="{C7851EAF-F36A-8D30-C8F5-76D7FDDC55F7}"/>
                </a:ext>
              </a:extLst>
            </p:cNvPr>
            <p:cNvSpPr txBox="1"/>
            <p:nvPr/>
          </p:nvSpPr>
          <p:spPr>
            <a:xfrm rot="10800000">
              <a:off x="5468426" y="830083"/>
              <a:ext cx="624125" cy="2092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a:rPr>
                <a:t>7.5</a:t>
              </a:r>
              <a:r>
                <a:rPr kumimoji="0" lang="en-US" sz="1100" b="1" i="0" u="none" strike="noStrike" kern="1200" cap="none" spc="0" normalizeH="0" baseline="0" noProof="0" dirty="0">
                  <a:ln>
                    <a:noFill/>
                  </a:ln>
                  <a:solidFill>
                    <a:schemeClr val="bg1"/>
                  </a:solidFill>
                  <a:effectLst/>
                  <a:uLnTx/>
                  <a:uFillTx/>
                  <a:latin typeface="Century Gothic"/>
                  <a:ea typeface="+mn-ea"/>
                  <a:cs typeface="+mn-cs"/>
                </a:rPr>
                <a:t>%</a:t>
              </a:r>
            </a:p>
          </p:txBody>
        </p:sp>
      </p:grpSp>
    </p:spTree>
    <p:extLst>
      <p:ext uri="{BB962C8B-B14F-4D97-AF65-F5344CB8AC3E}">
        <p14:creationId xmlns:p14="http://schemas.microsoft.com/office/powerpoint/2010/main" val="425620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738104835"/>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New business volume was up 3.7% year-to-date in October, outpacing the rate of inflation.</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a:t>
            </a:r>
            <a:r>
              <a:rPr lang="en-US" sz="700" dirty="0" err="1">
                <a:solidFill>
                  <a:prstClr val="white">
                    <a:lumMod val="50000"/>
                  </a:prstClr>
                </a:solidFill>
              </a:rPr>
              <a:t>CapEx</a:t>
            </a:r>
            <a:r>
              <a:rPr lang="en-US" sz="700" dirty="0">
                <a:solidFill>
                  <a:prstClr val="white">
                    <a:lumMod val="50000"/>
                  </a:prstClr>
                </a:solidFill>
              </a:rPr>
              <a:t> Finance Index</a:t>
            </a:r>
          </a:p>
          <a:p>
            <a:pPr marL="0" indent="0">
              <a:buNone/>
            </a:pPr>
            <a:r>
              <a:rPr lang="en-US" sz="700" dirty="0">
                <a:solidFill>
                  <a:prstClr val="white">
                    <a:lumMod val="50000"/>
                  </a:prstClr>
                </a:solidFill>
              </a:rPr>
              <a:t>*Note: The CFI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a:extLst>
              <a:ext uri="{FF2B5EF4-FFF2-40B4-BE49-F238E27FC236}">
                <a16:creationId xmlns:a16="http://schemas.microsoft.com/office/drawing/2014/main" id="{F5460588-88C7-C030-93E0-016FD5651F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33" name="Picture 5" descr="C:\Users\Public\Documents\ELFF\ELFF logo.jpg">
            <a:extLst>
              <a:ext uri="{FF2B5EF4-FFF2-40B4-BE49-F238E27FC236}">
                <a16:creationId xmlns:a16="http://schemas.microsoft.com/office/drawing/2014/main" id="{58703557-F7DB-FD0A-9979-C0C2DF124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CD7E04F-F6DC-37B1-1BFD-78DE0AF2A325}"/>
              </a:ext>
            </a:extLst>
          </p:cNvPr>
          <p:cNvSpPr txBox="1"/>
          <p:nvPr/>
        </p:nvSpPr>
        <p:spPr>
          <a:xfrm>
            <a:off x="320040" y="1600200"/>
            <a:ext cx="52260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entury Gothic" panose="020B0502020202020204" pitchFamily="34" charset="0"/>
                <a:cs typeface="Arial" panose="020B0604020202020204" pitchFamily="34" charset="0"/>
              </a:rPr>
              <a:t>CFI </a:t>
            </a: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Billions of $</a:t>
            </a:r>
          </a:p>
        </p:txBody>
      </p:sp>
    </p:spTree>
    <p:extLst>
      <p:ext uri="{BB962C8B-B14F-4D97-AF65-F5344CB8AC3E}">
        <p14:creationId xmlns:p14="http://schemas.microsoft.com/office/powerpoint/2010/main" val="2663255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1" y="-18347"/>
            <a:ext cx="9144001"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rgbClr val="102A7E"/>
                </a:solidFill>
              </a:rPr>
              <a:t>On a nominal basis, new business volume increased nearly 12% year-over-year in October.</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sp>
        <p:nvSpPr>
          <p:cNvPr id="82" name="Text Placeholder 4"/>
          <p:cNvSpPr txBox="1">
            <a:spLocks/>
          </p:cNvSpPr>
          <p:nvPr/>
        </p:nvSpPr>
        <p:spPr>
          <a:xfrm>
            <a:off x="310056" y="6309900"/>
            <a:ext cx="8377238" cy="601650"/>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a:t>
            </a:r>
            <a:r>
              <a:rPr lang="en-US" sz="700" dirty="0" err="1">
                <a:solidFill>
                  <a:prstClr val="white">
                    <a:lumMod val="50000"/>
                  </a:prstClr>
                </a:solidFill>
              </a:rPr>
              <a:t>CapEx</a:t>
            </a:r>
            <a:r>
              <a:rPr lang="en-US" sz="700" dirty="0">
                <a:solidFill>
                  <a:prstClr val="white">
                    <a:lumMod val="50000"/>
                  </a:prstClr>
                </a:solidFill>
              </a:rPr>
              <a:t> Finance Index</a:t>
            </a:r>
          </a:p>
          <a:p>
            <a:pPr marL="0" indent="0">
              <a:buNone/>
            </a:pPr>
            <a:r>
              <a:rPr lang="en-US" sz="700" dirty="0">
                <a:solidFill>
                  <a:prstClr val="white">
                    <a:lumMod val="50000"/>
                  </a:prstClr>
                </a:solidFill>
              </a:rPr>
              <a:t>*Note: The CFI reports economic activity from 25 companies representing a cross section of the equipment finance sector. It does not represent the total size of the equipment finance industry.</a:t>
            </a:r>
          </a:p>
          <a:p>
            <a:pPr marL="0" indent="0">
              <a:buFontTx/>
              <a:buNone/>
            </a:pPr>
            <a:endParaRPr lang="en-US" sz="700" dirty="0">
              <a:solidFill>
                <a:prstClr val="white">
                  <a:lumMod val="50000"/>
                </a:prstClr>
              </a:solidFill>
            </a:endParaRP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33" name="Chart 32">
            <a:extLst>
              <a:ext uri="{FF2B5EF4-FFF2-40B4-BE49-F238E27FC236}">
                <a16:creationId xmlns:a16="http://schemas.microsoft.com/office/drawing/2014/main" id="{09660ACD-ADEF-8ECE-B578-B3C30D35BB29}"/>
              </a:ext>
            </a:extLst>
          </p:cNvPr>
          <p:cNvGraphicFramePr/>
          <p:nvPr>
            <p:extLst>
              <p:ext uri="{D42A27DB-BD31-4B8C-83A1-F6EECF244321}">
                <p14:modId xmlns:p14="http://schemas.microsoft.com/office/powerpoint/2010/main" val="1159416971"/>
              </p:ext>
            </p:extLst>
          </p:nvPr>
        </p:nvGraphicFramePr>
        <p:xfrm>
          <a:off x="310056" y="2214859"/>
          <a:ext cx="8448182" cy="398202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a:extLst>
              <a:ext uri="{FF2B5EF4-FFF2-40B4-BE49-F238E27FC236}">
                <a16:creationId xmlns:a16="http://schemas.microsoft.com/office/drawing/2014/main" id="{0E5DC847-21F5-CB51-8A5E-9937E640336C}"/>
              </a:ext>
            </a:extLst>
          </p:cNvPr>
          <p:cNvGrpSpPr/>
          <p:nvPr/>
        </p:nvGrpSpPr>
        <p:grpSpPr>
          <a:xfrm>
            <a:off x="8131640" y="2610820"/>
            <a:ext cx="681038" cy="478783"/>
            <a:chOff x="7919535" y="1861291"/>
            <a:chExt cx="681038" cy="478783"/>
          </a:xfrm>
          <a:solidFill>
            <a:srgbClr val="D2CD00"/>
          </a:solidFill>
        </p:grpSpPr>
        <p:sp>
          <p:nvSpPr>
            <p:cNvPr id="35" name="Teardrop 34">
              <a:extLst>
                <a:ext uri="{FF2B5EF4-FFF2-40B4-BE49-F238E27FC236}">
                  <a16:creationId xmlns:a16="http://schemas.microsoft.com/office/drawing/2014/main" id="{1CCAC436-188A-CAEA-9227-7E0D5AAAF470}"/>
                </a:ext>
              </a:extLst>
            </p:cNvPr>
            <p:cNvSpPr/>
            <p:nvPr/>
          </p:nvSpPr>
          <p:spPr>
            <a:xfrm rot="8129977">
              <a:off x="8017883" y="1861291"/>
              <a:ext cx="484341" cy="478783"/>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solidFill>
              </a:endParaRPr>
            </a:p>
          </p:txBody>
        </p:sp>
        <p:sp>
          <p:nvSpPr>
            <p:cNvPr id="36" name="TextBox 35">
              <a:extLst>
                <a:ext uri="{FF2B5EF4-FFF2-40B4-BE49-F238E27FC236}">
                  <a16:creationId xmlns:a16="http://schemas.microsoft.com/office/drawing/2014/main" id="{BE1599F7-D3AF-94D6-011C-656254FE4066}"/>
                </a:ext>
              </a:extLst>
            </p:cNvPr>
            <p:cNvSpPr txBox="1"/>
            <p:nvPr/>
          </p:nvSpPr>
          <p:spPr>
            <a:xfrm>
              <a:off x="7919535" y="1960718"/>
              <a:ext cx="681038" cy="276999"/>
            </a:xfrm>
            <a:prstGeom prst="rect">
              <a:avLst/>
            </a:prstGeom>
            <a:noFill/>
          </p:spPr>
          <p:txBody>
            <a:bodyPr wrap="square" rtlCol="0">
              <a:spAutoFit/>
            </a:bodyPr>
            <a:lstStyle/>
            <a:p>
              <a:pPr algn="ctr"/>
              <a:r>
                <a:rPr lang="en-US" sz="1200" b="1" dirty="0"/>
                <a:t>11.9%</a:t>
              </a:r>
            </a:p>
          </p:txBody>
        </p:sp>
      </p:grpSp>
      <p:sp>
        <p:nvSpPr>
          <p:cNvPr id="37" name="Rectangular Callout 236">
            <a:extLst>
              <a:ext uri="{FF2B5EF4-FFF2-40B4-BE49-F238E27FC236}">
                <a16:creationId xmlns:a16="http://schemas.microsoft.com/office/drawing/2014/main" id="{E17B70DB-BC2C-E3F1-7FED-16F9F6FCEC8F}"/>
              </a:ext>
            </a:extLst>
          </p:cNvPr>
          <p:cNvSpPr/>
          <p:nvPr/>
        </p:nvSpPr>
        <p:spPr>
          <a:xfrm>
            <a:off x="6182889" y="4908455"/>
            <a:ext cx="2289269" cy="523220"/>
          </a:xfrm>
          <a:prstGeom prst="wedgeRectCallout">
            <a:avLst>
              <a:gd name="adj1" fmla="val 25509"/>
              <a:gd name="adj2" fmla="val 25787"/>
            </a:avLst>
          </a:prstGeom>
          <a:solidFill>
            <a:srgbClr val="EBEBEB"/>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200" b="1" dirty="0">
                <a:solidFill>
                  <a:srgbClr val="102A7D"/>
                </a:solidFill>
              </a:rPr>
              <a:t>New business volume is up 3.7% year-to-date</a:t>
            </a:r>
          </a:p>
        </p:txBody>
      </p:sp>
      <p:pic>
        <p:nvPicPr>
          <p:cNvPr id="39" name="Picture 38">
            <a:extLst>
              <a:ext uri="{FF2B5EF4-FFF2-40B4-BE49-F238E27FC236}">
                <a16:creationId xmlns:a16="http://schemas.microsoft.com/office/drawing/2014/main" id="{1607A63B-DB52-D305-2614-7C643DC93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172" y="1687935"/>
            <a:ext cx="1065069" cy="505786"/>
          </a:xfrm>
          <a:prstGeom prst="rect">
            <a:avLst/>
          </a:prstGeom>
        </p:spPr>
      </p:pic>
      <p:pic>
        <p:nvPicPr>
          <p:cNvPr id="40" name="Picture 5" descr="C:\Users\Public\Documents\ELFF\ELFF logo.jpg">
            <a:extLst>
              <a:ext uri="{FF2B5EF4-FFF2-40B4-BE49-F238E27FC236}">
                <a16:creationId xmlns:a16="http://schemas.microsoft.com/office/drawing/2014/main" id="{06DA35B0-3A0E-3EC7-79B6-5225A8F7CE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800" y="1732109"/>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2D8B387E-9C49-58A0-FBA1-5FA56B44CFEB}"/>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entury Gothic" panose="020B0502020202020204" pitchFamily="34" charset="0"/>
                <a:cs typeface="Arial" panose="020B0604020202020204" pitchFamily="34" charset="0"/>
              </a:rPr>
              <a:t>CFI</a:t>
            </a: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 New Business Volume (NBV)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Y/Y % change</a:t>
            </a:r>
          </a:p>
        </p:txBody>
      </p:sp>
    </p:spTree>
    <p:extLst>
      <p:ext uri="{BB962C8B-B14F-4D97-AF65-F5344CB8AC3E}">
        <p14:creationId xmlns:p14="http://schemas.microsoft.com/office/powerpoint/2010/main" val="352119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Placeholder 6">
            <a:extLst>
              <a:ext uri="{FF2B5EF4-FFF2-40B4-BE49-F238E27FC236}">
                <a16:creationId xmlns:a16="http://schemas.microsoft.com/office/drawing/2014/main" id="{5E1C25EF-56DD-39DF-7890-3C1DB675B1AA}"/>
              </a:ext>
            </a:extLst>
          </p:cNvPr>
          <p:cNvGraphicFramePr>
            <a:graphicFrameLocks/>
          </p:cNvGraphicFramePr>
          <p:nvPr>
            <p:extLst>
              <p:ext uri="{D42A27DB-BD31-4B8C-83A1-F6EECF244321}">
                <p14:modId xmlns:p14="http://schemas.microsoft.com/office/powerpoint/2010/main" val="2908033923"/>
              </p:ext>
            </p:extLst>
          </p:nvPr>
        </p:nvGraphicFramePr>
        <p:xfrm>
          <a:off x="310056" y="2030194"/>
          <a:ext cx="8448182" cy="438580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eaLnBrk="0" fontAlgn="base" hangingPunct="0">
              <a:lnSpc>
                <a:spcPct val="114000"/>
              </a:lnSpc>
              <a:spcBef>
                <a:spcPct val="0"/>
              </a:spcBef>
              <a:spcAft>
                <a:spcPct val="0"/>
              </a:spcAft>
              <a:defRPr b="1" baseline="0">
                <a:solidFill>
                  <a:srgbClr val="102A7E"/>
                </a:solidFill>
                <a:ea typeface="+mj-ea"/>
                <a:cs typeface="+mj-cs"/>
              </a:defRPr>
            </a:lvl1pPr>
            <a:lvl2pPr eaLnBrk="0" fontAlgn="base" hangingPunct="0">
              <a:spcBef>
                <a:spcPct val="0"/>
              </a:spcBef>
              <a:spcAft>
                <a:spcPct val="0"/>
              </a:spcAft>
              <a:defRPr sz="2400">
                <a:solidFill>
                  <a:srgbClr val="0B1E59"/>
                </a:solidFill>
                <a:latin typeface="Century Schoolbook" pitchFamily="18" charset="0"/>
              </a:defRPr>
            </a:lvl2pPr>
            <a:lvl3pPr eaLnBrk="0" fontAlgn="base" hangingPunct="0">
              <a:spcBef>
                <a:spcPct val="0"/>
              </a:spcBef>
              <a:spcAft>
                <a:spcPct val="0"/>
              </a:spcAft>
              <a:defRPr sz="2400">
                <a:solidFill>
                  <a:srgbClr val="0B1E59"/>
                </a:solidFill>
                <a:latin typeface="Century Schoolbook" pitchFamily="18" charset="0"/>
              </a:defRPr>
            </a:lvl3pPr>
            <a:lvl4pPr eaLnBrk="0" fontAlgn="base" hangingPunct="0">
              <a:spcBef>
                <a:spcPct val="0"/>
              </a:spcBef>
              <a:spcAft>
                <a:spcPct val="0"/>
              </a:spcAft>
              <a:defRPr sz="2400">
                <a:solidFill>
                  <a:srgbClr val="0B1E59"/>
                </a:solidFill>
                <a:latin typeface="Century Schoolbook" pitchFamily="18" charset="0"/>
              </a:defRPr>
            </a:lvl4pPr>
            <a:lvl5pPr eaLnBrk="0" fontAlgn="base" hangingPunct="0">
              <a:spcBef>
                <a:spcPct val="0"/>
              </a:spcBef>
              <a:spcAft>
                <a:spcPct val="0"/>
              </a:spcAft>
              <a:defRPr sz="2400">
                <a:solidFill>
                  <a:srgbClr val="0B1E59"/>
                </a:solidFill>
                <a:latin typeface="Century Schoolbook" pitchFamily="18" charset="0"/>
              </a:defRPr>
            </a:lvl5pPr>
            <a:lvl6pPr marL="457189" fontAlgn="base">
              <a:spcBef>
                <a:spcPct val="0"/>
              </a:spcBef>
              <a:spcAft>
                <a:spcPct val="0"/>
              </a:spcAft>
              <a:defRPr sz="2400">
                <a:solidFill>
                  <a:srgbClr val="0B1E59"/>
                </a:solidFill>
                <a:latin typeface="Century Schoolbook" pitchFamily="18" charset="0"/>
              </a:defRPr>
            </a:lvl6pPr>
            <a:lvl7pPr marL="914377" fontAlgn="base">
              <a:spcBef>
                <a:spcPct val="0"/>
              </a:spcBef>
              <a:spcAft>
                <a:spcPct val="0"/>
              </a:spcAft>
              <a:defRPr sz="2400">
                <a:solidFill>
                  <a:srgbClr val="0B1E59"/>
                </a:solidFill>
                <a:latin typeface="Century Schoolbook" pitchFamily="18" charset="0"/>
              </a:defRPr>
            </a:lvl7pPr>
            <a:lvl8pPr marL="1371566" fontAlgn="base">
              <a:spcBef>
                <a:spcPct val="0"/>
              </a:spcBef>
              <a:spcAft>
                <a:spcPct val="0"/>
              </a:spcAft>
              <a:defRPr sz="2400">
                <a:solidFill>
                  <a:srgbClr val="0B1E59"/>
                </a:solidFill>
                <a:latin typeface="Century Schoolbook" pitchFamily="18" charset="0"/>
              </a:defRPr>
            </a:lvl8pPr>
            <a:lvl9pPr marL="1828754" fontAlgn="base">
              <a:spcBef>
                <a:spcPct val="0"/>
              </a:spcBef>
              <a:spcAft>
                <a:spcPct val="0"/>
              </a:spcAft>
              <a:defRPr sz="2400">
                <a:solidFill>
                  <a:srgbClr val="0B1E59"/>
                </a:solidFill>
                <a:latin typeface="Century Schoolbook" pitchFamily="18" charset="0"/>
              </a:defRPr>
            </a:lvl9pPr>
          </a:lstStyle>
          <a:p>
            <a:r>
              <a:rPr lang="en-US" dirty="0"/>
              <a:t>Equipment finance industry confidence improved to 67.5 in November, its strongest reading in more than three years.</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0" name="Picture 5" descr="C:\Users\Public\Documents\ELFF\ELFF logo.jpg">
            <a:extLst>
              <a:ext uri="{FF2B5EF4-FFF2-40B4-BE49-F238E27FC236}">
                <a16:creationId xmlns:a16="http://schemas.microsoft.com/office/drawing/2014/main" id="{BDA6AB14-A62A-48D0-A9B5-B359FD45BA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88EF0E55-DAB6-8670-6702-A0A350368B79}"/>
              </a:ext>
            </a:extLst>
          </p:cNvPr>
          <p:cNvGrpSpPr/>
          <p:nvPr/>
        </p:nvGrpSpPr>
        <p:grpSpPr>
          <a:xfrm>
            <a:off x="8259326" y="2212974"/>
            <a:ext cx="581892" cy="411480"/>
            <a:chOff x="8048655" y="2350681"/>
            <a:chExt cx="581892" cy="411480"/>
          </a:xfrm>
          <a:solidFill>
            <a:schemeClr val="tx1"/>
          </a:solidFill>
        </p:grpSpPr>
        <p:sp>
          <p:nvSpPr>
            <p:cNvPr id="39" name="Teardrop 38">
              <a:extLst>
                <a:ext uri="{FF2B5EF4-FFF2-40B4-BE49-F238E27FC236}">
                  <a16:creationId xmlns:a16="http://schemas.microsoft.com/office/drawing/2014/main" id="{E2A0456D-DC1B-3A83-BF02-C3D0B8C4C1B3}"/>
                </a:ext>
              </a:extLst>
            </p:cNvPr>
            <p:cNvSpPr/>
            <p:nvPr/>
          </p:nvSpPr>
          <p:spPr>
            <a:xfrm rot="8134636">
              <a:off x="8125152" y="2350681"/>
              <a:ext cx="411480" cy="411480"/>
            </a:xfrm>
            <a:prstGeom prst="teardrop">
              <a:avLst>
                <a:gd name="adj" fmla="val 157226"/>
              </a:avLst>
            </a:prstGeom>
            <a:solidFill>
              <a:srgbClr val="D2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40" name="TextBox 39">
              <a:extLst>
                <a:ext uri="{FF2B5EF4-FFF2-40B4-BE49-F238E27FC236}">
                  <a16:creationId xmlns:a16="http://schemas.microsoft.com/office/drawing/2014/main" id="{A16783DE-4E51-3E98-5B76-1F1B57682B17}"/>
                </a:ext>
              </a:extLst>
            </p:cNvPr>
            <p:cNvSpPr txBox="1"/>
            <p:nvPr/>
          </p:nvSpPr>
          <p:spPr>
            <a:xfrm>
              <a:off x="8048655" y="2442290"/>
              <a:ext cx="581892" cy="276999"/>
            </a:xfrm>
            <a:prstGeom prst="rect">
              <a:avLst/>
            </a:prstGeom>
            <a:noFill/>
          </p:spPr>
          <p:txBody>
            <a:bodyPr wrap="square" rtlCol="0">
              <a:spAutoFit/>
            </a:bodyPr>
            <a:lstStyle/>
            <a:p>
              <a:pPr algn="ctr"/>
              <a:r>
                <a:rPr lang="en-US" sz="1200" b="1" dirty="0"/>
                <a:t>67.5</a:t>
              </a:r>
            </a:p>
          </p:txBody>
        </p:sp>
      </p:grpSp>
      <p:sp>
        <p:nvSpPr>
          <p:cNvPr id="41" name="TextBox 40">
            <a:extLst>
              <a:ext uri="{FF2B5EF4-FFF2-40B4-BE49-F238E27FC236}">
                <a16:creationId xmlns:a16="http://schemas.microsoft.com/office/drawing/2014/main" id="{F3587134-B6AD-8B08-EB7A-436209449B0F}"/>
              </a:ext>
            </a:extLst>
          </p:cNvPr>
          <p:cNvSpPr txBox="1"/>
          <p:nvPr/>
        </p:nvSpPr>
        <p:spPr>
          <a:xfrm>
            <a:off x="320040" y="1600200"/>
            <a:ext cx="86825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Monthly Confidence Index: Equipment Finance Industry (MCI-EFI)</a:t>
            </a:r>
          </a:p>
        </p:txBody>
      </p:sp>
      <p:sp>
        <p:nvSpPr>
          <p:cNvPr id="3" name="Oval 2">
            <a:extLst>
              <a:ext uri="{FF2B5EF4-FFF2-40B4-BE49-F238E27FC236}">
                <a16:creationId xmlns:a16="http://schemas.microsoft.com/office/drawing/2014/main" id="{E92BFCC9-40E1-07CA-1B37-FFD307ED50D7}"/>
              </a:ext>
            </a:extLst>
          </p:cNvPr>
          <p:cNvSpPr/>
          <p:nvPr/>
        </p:nvSpPr>
        <p:spPr>
          <a:xfrm>
            <a:off x="8508195" y="2904455"/>
            <a:ext cx="45720" cy="45720"/>
          </a:xfrm>
          <a:prstGeom prst="ellipse">
            <a:avLst/>
          </a:prstGeom>
          <a:solidFill>
            <a:srgbClr val="D2CD00"/>
          </a:solidFill>
          <a:ln>
            <a:solidFill>
              <a:srgbClr val="D2C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08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7" name="Picture 5" descr="C:\Users\Public\Documents\ELFF\ELFF logo.jpg">
            <a:extLst>
              <a:ext uri="{FF2B5EF4-FFF2-40B4-BE49-F238E27FC236}">
                <a16:creationId xmlns:a16="http://schemas.microsoft.com/office/drawing/2014/main" id="{BC9EA16B-A3CD-41E4-A13C-DE92F537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BB7D25B-90F4-C2E4-42EC-E3FFA772F59E}"/>
              </a:ext>
            </a:extLst>
          </p:cNvPr>
          <p:cNvSpPr txBox="1"/>
          <p:nvPr/>
        </p:nvSpPr>
        <p:spPr>
          <a:xfrm>
            <a:off x="457200" y="5562261"/>
            <a:ext cx="82296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rPr>
              <a:t>Reports are available to download at www.store.leasefoundation.org</a:t>
            </a:r>
          </a:p>
        </p:txBody>
      </p:sp>
      <p:sp>
        <p:nvSpPr>
          <p:cNvPr id="13" name="Title 1">
            <a:extLst>
              <a:ext uri="{FF2B5EF4-FFF2-40B4-BE49-F238E27FC236}">
                <a16:creationId xmlns:a16="http://schemas.microsoft.com/office/drawing/2014/main" id="{48C0C46A-C479-187E-911C-B15AC310D645}"/>
              </a:ext>
            </a:extLst>
          </p:cNvPr>
          <p:cNvSpPr txBox="1">
            <a:spLocks/>
          </p:cNvSpPr>
          <p:nvPr/>
        </p:nvSpPr>
        <p:spPr bwMode="auto">
          <a:xfrm>
            <a:off x="385762" y="1433010"/>
            <a:ext cx="4627489" cy="4041427"/>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2400" dirty="0">
                <a:solidFill>
                  <a:srgbClr val="102A7E"/>
                </a:solidFill>
                <a:latin typeface="Century Gothic" panose="020B0502020202020204" pitchFamily="34" charset="0"/>
                <a:cs typeface="Calibri" pitchFamily="34" charset="0"/>
              </a:rPr>
              <a:t>The latest edition of the Keybridge / Foundation U.S. Economic Outlook is available </a:t>
            </a:r>
            <a:r>
              <a:rPr lang="en-US" sz="2400" dirty="0">
                <a:solidFill>
                  <a:srgbClr val="102A7E"/>
                </a:solidFill>
                <a:latin typeface="Century Gothic" panose="020B0502020202020204" pitchFamily="34" charset="0"/>
                <a:cs typeface="Calibri" pitchFamily="34" charset="0"/>
                <a:hlinkClick r:id="rId4"/>
              </a:rPr>
              <a:t>here</a:t>
            </a:r>
            <a:r>
              <a:rPr lang="en-US" sz="2400" dirty="0">
                <a:solidFill>
                  <a:srgbClr val="102A7E"/>
                </a:solidFill>
                <a:latin typeface="Century Gothic" panose="020B0502020202020204" pitchFamily="34" charset="0"/>
                <a:cs typeface="Calibri" pitchFamily="34" charset="0"/>
              </a:rPr>
              <a:t> at the Foundation’s website.</a:t>
            </a:r>
            <a:endParaRPr kumimoji="0" lang="en-US" sz="2400" i="0" u="none" strike="noStrike" kern="1200" cap="none" spc="0" normalizeH="0" baseline="0" noProof="0" dirty="0">
              <a:ln>
                <a:noFill/>
              </a:ln>
              <a:solidFill>
                <a:srgbClr val="102A7E"/>
              </a:solidFill>
              <a:effectLst/>
              <a:uLnTx/>
              <a:uFillTx/>
              <a:latin typeface="Century Gothic" panose="020B0502020202020204" pitchFamily="34" charset="0"/>
              <a:cs typeface="Calibri" pitchFamily="34" charset="0"/>
            </a:endParaRPr>
          </a:p>
        </p:txBody>
      </p:sp>
      <p:pic>
        <p:nvPicPr>
          <p:cNvPr id="3" name="Picture 2">
            <a:extLst>
              <a:ext uri="{FF2B5EF4-FFF2-40B4-BE49-F238E27FC236}">
                <a16:creationId xmlns:a16="http://schemas.microsoft.com/office/drawing/2014/main" id="{1F8E7A62-B3D2-3C68-B8A3-3360ED43E77F}"/>
              </a:ext>
            </a:extLst>
          </p:cNvPr>
          <p:cNvPicPr>
            <a:picLocks noChangeAspect="1"/>
          </p:cNvPicPr>
          <p:nvPr/>
        </p:nvPicPr>
        <p:blipFill>
          <a:blip r:embed="rId5"/>
          <a:stretch>
            <a:fillRect/>
          </a:stretch>
        </p:blipFill>
        <p:spPr>
          <a:xfrm>
            <a:off x="5181523" y="1408286"/>
            <a:ext cx="3123225" cy="4041427"/>
          </a:xfrm>
          <a:prstGeom prst="rect">
            <a:avLst/>
          </a:prstGeom>
        </p:spPr>
      </p:pic>
    </p:spTree>
    <p:extLst>
      <p:ext uri="{BB962C8B-B14F-4D97-AF65-F5344CB8AC3E}">
        <p14:creationId xmlns:p14="http://schemas.microsoft.com/office/powerpoint/2010/main" val="210370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16</a:t>
            </a:r>
          </a:p>
        </p:txBody>
      </p:sp>
      <p:sp>
        <p:nvSpPr>
          <p:cNvPr id="8" name="Title 1">
            <a:extLst>
              <a:ext uri="{FF2B5EF4-FFF2-40B4-BE49-F238E27FC236}">
                <a16:creationId xmlns:a16="http://schemas.microsoft.com/office/drawing/2014/main" id="{1D5E3360-124F-F377-B380-C5FAF9F0A00B}"/>
              </a:ext>
            </a:extLst>
          </p:cNvPr>
          <p:cNvSpPr txBox="1">
            <a:spLocks/>
          </p:cNvSpPr>
          <p:nvPr/>
        </p:nvSpPr>
        <p:spPr bwMode="auto">
          <a:xfrm>
            <a:off x="374073" y="4806298"/>
            <a:ext cx="8397787" cy="109728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lang="en-US" sz="1200" dirty="0">
                <a:solidFill>
                  <a:srgbClr val="102A7E"/>
                </a:solidFill>
                <a:latin typeface="Century Gothic" panose="020B0502020202020204" pitchFamily="34" charset="0"/>
                <a:cs typeface="Calibri" pitchFamily="34" charset="0"/>
              </a:rPr>
              <a:t>For more information, download the </a:t>
            </a:r>
            <a:r>
              <a:rPr lang="en-US" sz="1200" b="1" dirty="0">
                <a:solidFill>
                  <a:srgbClr val="102A7E"/>
                </a:solidFill>
                <a:latin typeface="Century Gothic" panose="020B0502020202020204" pitchFamily="34" charset="0"/>
                <a:cs typeface="Calibri" pitchFamily="34" charset="0"/>
                <a:hlinkClick r:id="rId3"/>
              </a:rPr>
              <a:t>Applied Economics </a:t>
            </a:r>
            <a:r>
              <a:rPr lang="en-US" sz="1200" b="1" dirty="0">
                <a:solidFill>
                  <a:srgbClr val="102A7E"/>
                </a:solidFill>
                <a:latin typeface="Century Gothic" panose="020B0502020202020204" pitchFamily="34" charset="0"/>
                <a:cs typeface="Calibri" pitchFamily="34" charset="0"/>
                <a:hlinkClick r:id="rId4"/>
              </a:rPr>
              <a:t>Handbook</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or research articles (</a:t>
            </a:r>
            <a:r>
              <a:rPr lang="en-US" sz="1200" b="1" dirty="0">
                <a:solidFill>
                  <a:srgbClr val="102A7E"/>
                </a:solidFill>
                <a:latin typeface="Century Gothic" panose="020B0502020202020204" pitchFamily="34" charset="0"/>
                <a:cs typeface="Calibri" pitchFamily="34" charset="0"/>
                <a:hlinkClick r:id="rId5"/>
              </a:rPr>
              <a:t>2018</a:t>
            </a:r>
            <a:r>
              <a:rPr lang="en-US" sz="1200" b="1" dirty="0">
                <a:solidFill>
                  <a:srgbClr val="102A7E"/>
                </a:solidFill>
                <a:latin typeface="Century Gothic" panose="020B0502020202020204" pitchFamily="34" charset="0"/>
                <a:cs typeface="Calibri" pitchFamily="34" charset="0"/>
              </a:rPr>
              <a:t> </a:t>
            </a:r>
            <a:r>
              <a:rPr lang="en-US" sz="1200" dirty="0">
                <a:solidFill>
                  <a:srgbClr val="102A7E"/>
                </a:solidFill>
                <a:latin typeface="Century Gothic" panose="020B0502020202020204" pitchFamily="34" charset="0"/>
                <a:cs typeface="Calibri" pitchFamily="34" charset="0"/>
              </a:rPr>
              <a:t>&amp; </a:t>
            </a:r>
            <a:r>
              <a:rPr lang="en-US" sz="1200" b="1" dirty="0">
                <a:solidFill>
                  <a:srgbClr val="102A7E"/>
                </a:solidFill>
                <a:latin typeface="Century Gothic" panose="020B0502020202020204" pitchFamily="34" charset="0"/>
                <a:cs typeface="Calibri" pitchFamily="34" charset="0"/>
                <a:hlinkClick r:id="rId6"/>
              </a:rPr>
              <a:t>2022</a:t>
            </a:r>
            <a:r>
              <a:rPr lang="en-US" sz="1200" dirty="0">
                <a:solidFill>
                  <a:srgbClr val="102A7E"/>
                </a:solidFill>
                <a:latin typeface="Century Gothic" panose="020B0502020202020204" pitchFamily="34" charset="0"/>
                <a:cs typeface="Calibri" pitchFamily="34" charset="0"/>
              </a:rPr>
              <a:t>) analyzing the effect of inflation and rising interest rates on the equipment finance industry.</a:t>
            </a:r>
          </a:p>
        </p:txBody>
      </p:sp>
      <p:pic>
        <p:nvPicPr>
          <p:cNvPr id="10" name="Picture 9">
            <a:extLst>
              <a:ext uri="{FF2B5EF4-FFF2-40B4-BE49-F238E27FC236}">
                <a16:creationId xmlns:a16="http://schemas.microsoft.com/office/drawing/2014/main" id="{D7374914-0F62-F2F5-3424-61701B7C7B3B}"/>
              </a:ext>
            </a:extLst>
          </p:cNvPr>
          <p:cNvPicPr>
            <a:picLocks noChangeAspect="1"/>
          </p:cNvPicPr>
          <p:nvPr/>
        </p:nvPicPr>
        <p:blipFill rotWithShape="1">
          <a:blip r:embed="rId7"/>
          <a:srcRect l="1358" t="855" r="953" b="1195"/>
          <a:stretch/>
        </p:blipFill>
        <p:spPr>
          <a:xfrm>
            <a:off x="708398" y="1716578"/>
            <a:ext cx="2387095" cy="3088350"/>
          </a:xfrm>
          <a:prstGeom prst="rect">
            <a:avLst/>
          </a:prstGeom>
          <a:ln w="6350">
            <a:solidFill>
              <a:schemeClr val="bg1">
                <a:lumMod val="85000"/>
              </a:schemeClr>
            </a:solidFill>
          </a:ln>
        </p:spPr>
      </p:pic>
      <p:pic>
        <p:nvPicPr>
          <p:cNvPr id="11" name="Picture 10" descr="Text&#10;&#10;Description automatically generated">
            <a:extLst>
              <a:ext uri="{FF2B5EF4-FFF2-40B4-BE49-F238E27FC236}">
                <a16:creationId xmlns:a16="http://schemas.microsoft.com/office/drawing/2014/main" id="{EA3D92F2-954F-25E3-3A6A-FA254C7650BA}"/>
              </a:ext>
            </a:extLst>
          </p:cNvPr>
          <p:cNvPicPr>
            <a:picLocks noChangeAspect="1"/>
          </p:cNvPicPr>
          <p:nvPr/>
        </p:nvPicPr>
        <p:blipFill rotWithShape="1">
          <a:blip r:embed="rId8"/>
          <a:srcRect b="2949"/>
          <a:stretch/>
        </p:blipFill>
        <p:spPr>
          <a:xfrm>
            <a:off x="5962096" y="1716578"/>
            <a:ext cx="2451359" cy="3089720"/>
          </a:xfrm>
          <a:prstGeom prst="rect">
            <a:avLst/>
          </a:prstGeom>
          <a:ln w="6350">
            <a:solidFill>
              <a:schemeClr val="bg1">
                <a:lumMod val="85000"/>
              </a:schemeClr>
            </a:solidFill>
          </a:ln>
        </p:spPr>
      </p:pic>
      <p:pic>
        <p:nvPicPr>
          <p:cNvPr id="15" name="Picture 14">
            <a:extLst>
              <a:ext uri="{FF2B5EF4-FFF2-40B4-BE49-F238E27FC236}">
                <a16:creationId xmlns:a16="http://schemas.microsoft.com/office/drawing/2014/main" id="{547D64A6-0B92-2500-2914-782342019ACE}"/>
              </a:ext>
            </a:extLst>
          </p:cNvPr>
          <p:cNvPicPr>
            <a:picLocks noChangeAspect="1"/>
          </p:cNvPicPr>
          <p:nvPr/>
        </p:nvPicPr>
        <p:blipFill rotWithShape="1">
          <a:blip r:embed="rId9"/>
          <a:srcRect l="1645" t="734" b="993"/>
          <a:stretch/>
        </p:blipFill>
        <p:spPr>
          <a:xfrm>
            <a:off x="3335248" y="1716578"/>
            <a:ext cx="2387094" cy="3078919"/>
          </a:xfrm>
          <a:prstGeom prst="rect">
            <a:avLst/>
          </a:prstGeom>
          <a:ln w="6350">
            <a:solidFill>
              <a:schemeClr val="bg1">
                <a:lumMod val="85000"/>
              </a:schemeClr>
            </a:solidFill>
          </a:ln>
        </p:spPr>
      </p:pic>
      <p:pic>
        <p:nvPicPr>
          <p:cNvPr id="2" name="Picture 5" descr="C:\Users\Public\Documents\ELFF\ELFF logo.jpg">
            <a:extLst>
              <a:ext uri="{FF2B5EF4-FFF2-40B4-BE49-F238E27FC236}">
                <a16:creationId xmlns:a16="http://schemas.microsoft.com/office/drawing/2014/main" id="{97074556-68DF-C859-C42B-3A3E8524B0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199" y="5993046"/>
            <a:ext cx="262231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3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10)</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~6-month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17</a:t>
            </a:r>
          </a:p>
        </p:txBody>
      </p:sp>
      <p:pic>
        <p:nvPicPr>
          <p:cNvPr id="8" name="Picture 5" descr="C:\Users\Public\Documents\ELFF\ELFF logo.jpg">
            <a:extLst>
              <a:ext uri="{FF2B5EF4-FFF2-40B4-BE49-F238E27FC236}">
                <a16:creationId xmlns:a16="http://schemas.microsoft.com/office/drawing/2014/main" id="{E6F30DFF-873B-48BA-9483-D9F64160F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81002" y="290514"/>
            <a:ext cx="8377239" cy="3219451"/>
          </a:xfrm>
          <a:prstGeom prst="rect">
            <a:avLst/>
          </a:prstGeom>
          <a:solidFill>
            <a:schemeClr val="tx1"/>
          </a:solidFill>
          <a:ln>
            <a:noFill/>
          </a:ln>
        </p:spPr>
        <p:txBody>
          <a:bodyPr rot="0" vert="horz" wrap="square" lIns="274320" tIns="365760" rIns="274320" bIns="182880" anchor="b" anchorCtr="0" upright="1">
            <a:noAutofit/>
          </a:bodyPr>
          <a:lstStyle/>
          <a:p>
            <a:pPr fontAlgn="base"/>
            <a:r>
              <a:rPr lang="en-US" sz="2800" b="1" kern="0" dirty="0">
                <a:solidFill>
                  <a:srgbClr val="FFFFFF"/>
                </a:solidFill>
              </a:rPr>
              <a:t>Snapshot of the Equipment Leasing and Finance Industry and U.S. Economy</a:t>
            </a:r>
          </a:p>
          <a:p>
            <a:pPr fontAlgn="base"/>
            <a:r>
              <a:rPr lang="en-US" sz="2000" b="1" kern="0" dirty="0">
                <a:solidFill>
                  <a:srgbClr val="FFFFFF"/>
                </a:solidFill>
                <a:ea typeface="Calibri"/>
                <a:cs typeface="Times New Roman"/>
              </a:rPr>
              <a:t>December 2024</a:t>
            </a:r>
            <a:endParaRPr lang="en-US" sz="1050" kern="0" dirty="0">
              <a:solidFill>
                <a:prstClr val="white"/>
              </a:solidFill>
              <a:ea typeface="Calibri"/>
              <a:cs typeface="Times New Roman"/>
            </a:endParaRPr>
          </a:p>
        </p:txBody>
      </p:sp>
      <p:pic>
        <p:nvPicPr>
          <p:cNvPr id="7" name="Picture 2" descr="\\psf\Home\Desktop\Keybridge Logos\keybridge_logo_PP01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504" y="533464"/>
            <a:ext cx="1828800" cy="314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txBox="1">
            <a:spLocks/>
          </p:cNvSpPr>
          <p:nvPr/>
        </p:nvSpPr>
        <p:spPr>
          <a:xfrm>
            <a:off x="4048129" y="4038600"/>
            <a:ext cx="4710113" cy="2363344"/>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Century Schoolbook"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r>
              <a:rPr lang="en-US" sz="1400" b="1" dirty="0">
                <a:solidFill>
                  <a:srgbClr val="102A7E"/>
                </a:solidFill>
                <a:latin typeface="Century Gothic"/>
              </a:rPr>
              <a:t>Prepared For</a:t>
            </a:r>
            <a:r>
              <a:rPr lang="en-US" sz="1400" b="1" cap="all" dirty="0">
                <a:solidFill>
                  <a:srgbClr val="102A7E"/>
                </a:solidFill>
                <a:latin typeface="Century Gothic"/>
              </a:rPr>
              <a:t>:</a:t>
            </a:r>
          </a:p>
          <a:p>
            <a:pPr fontAlgn="base"/>
            <a:r>
              <a:rPr lang="en-US" sz="1400" dirty="0">
                <a:solidFill>
                  <a:srgbClr val="102A7E"/>
                </a:solidFill>
                <a:latin typeface="Century Gothic"/>
              </a:rPr>
              <a:t>Equipment Leasing &amp; Finance Foundation</a:t>
            </a:r>
          </a:p>
          <a:p>
            <a:pPr fontAlgn="base">
              <a:spcBef>
                <a:spcPts val="1200"/>
              </a:spcBef>
            </a:pPr>
            <a:r>
              <a:rPr lang="en-US" sz="1400" b="1" dirty="0">
                <a:solidFill>
                  <a:srgbClr val="102A7E"/>
                </a:solidFill>
                <a:latin typeface="Century Gothic"/>
              </a:rPr>
              <a:t>Prepared By:</a:t>
            </a:r>
            <a:endParaRPr lang="en-US" sz="1400" b="1" cap="all" dirty="0">
              <a:solidFill>
                <a:srgbClr val="102A7E"/>
              </a:solidFill>
              <a:latin typeface="Century Gothic"/>
            </a:endParaRPr>
          </a:p>
          <a:p>
            <a:pPr fontAlgn="base"/>
            <a:r>
              <a:rPr lang="en-US" sz="1400" dirty="0">
                <a:solidFill>
                  <a:srgbClr val="102A7E"/>
                </a:solidFill>
                <a:latin typeface="Century Gothic"/>
              </a:rPr>
              <a:t>Keybridge LLC</a:t>
            </a:r>
          </a:p>
        </p:txBody>
      </p:sp>
      <p:pic>
        <p:nvPicPr>
          <p:cNvPr id="9" name="Picture 5" descr="C:\Users\Public\Documents\ELFF\ELFF logo.jpg">
            <a:extLst>
              <a:ext uri="{FF2B5EF4-FFF2-40B4-BE49-F238E27FC236}">
                <a16:creationId xmlns:a16="http://schemas.microsoft.com/office/drawing/2014/main" id="{C8C4B7ED-B483-4E63-BC65-54BFEFE23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8" y="6091792"/>
            <a:ext cx="3087412" cy="62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3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highlight>
                  <a:srgbClr val="FFFF00"/>
                </a:highlight>
              </a:endParaRPr>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highlight>
                    <a:srgbClr val="FFFF00"/>
                  </a:highlight>
                </a:endParaRPr>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highlight>
                    <a:srgbClr val="FFFF00"/>
                  </a:highlight>
                </a:endParaRPr>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9</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12</a:t>
            </a:r>
          </a:p>
        </p:txBody>
      </p:sp>
      <p:pic>
        <p:nvPicPr>
          <p:cNvPr id="26" name="Picture 5" descr="C:\Users\Public\Documents\ELFF\ELFF logo.jpg">
            <a:extLst>
              <a:ext uri="{FF2B5EF4-FFF2-40B4-BE49-F238E27FC236}">
                <a16:creationId xmlns:a16="http://schemas.microsoft.com/office/drawing/2014/main" id="{9EE325C0-FC31-44C1-A7B7-FE00F0113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9126FDA-C552-5F7A-B106-DB386C740F15}"/>
              </a:ext>
            </a:extLst>
          </p:cNvPr>
          <p:cNvSpPr/>
          <p:nvPr/>
        </p:nvSpPr>
        <p:spPr>
          <a:xfrm>
            <a:off x="6830950" y="2319453"/>
            <a:ext cx="1899151" cy="36199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Placeholder 6">
            <a:extLst>
              <a:ext uri="{FF2B5EF4-FFF2-40B4-BE49-F238E27FC236}">
                <a16:creationId xmlns:a16="http://schemas.microsoft.com/office/drawing/2014/main" id="{F7A3B9BF-49CF-0FE2-839F-8A509668C081}"/>
              </a:ext>
            </a:extLst>
          </p:cNvPr>
          <p:cNvGraphicFramePr>
            <a:graphicFrameLocks noChangeAspect="1"/>
          </p:cNvGraphicFramePr>
          <p:nvPr>
            <p:extLst>
              <p:ext uri="{D42A27DB-BD31-4B8C-83A1-F6EECF244321}">
                <p14:modId xmlns:p14="http://schemas.microsoft.com/office/powerpoint/2010/main" val="579258398"/>
              </p:ext>
            </p:extLst>
          </p:nvPr>
        </p:nvGraphicFramePr>
        <p:xfrm>
          <a:off x="339544" y="2213311"/>
          <a:ext cx="8464912" cy="3973754"/>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Straight Connector 37">
            <a:extLst>
              <a:ext uri="{FF2B5EF4-FFF2-40B4-BE49-F238E27FC236}">
                <a16:creationId xmlns:a16="http://schemas.microsoft.com/office/drawing/2014/main" id="{B21BBBAA-AD2A-7788-49DB-54C2121CA337}"/>
              </a:ext>
            </a:extLst>
          </p:cNvPr>
          <p:cNvCxnSpPr>
            <a:cxnSpLocks/>
          </p:cNvCxnSpPr>
          <p:nvPr/>
        </p:nvCxnSpPr>
        <p:spPr>
          <a:xfrm>
            <a:off x="831506" y="3675570"/>
            <a:ext cx="7926732"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0A701EE4-8A16-E2CE-7AEF-96489825D8DD}"/>
              </a:ext>
            </a:extLst>
          </p:cNvPr>
          <p:cNvSpPr txBox="1"/>
          <p:nvPr/>
        </p:nvSpPr>
        <p:spPr>
          <a:xfrm>
            <a:off x="7336523" y="2343416"/>
            <a:ext cx="888004" cy="276999"/>
          </a:xfrm>
          <a:prstGeom prst="rect">
            <a:avLst/>
          </a:prstGeom>
          <a:noFill/>
        </p:spPr>
        <p:txBody>
          <a:bodyPr wrap="square" rtlCol="0">
            <a:spAutoFit/>
          </a:bodyPr>
          <a:lstStyle/>
          <a:p>
            <a:pPr algn="ctr"/>
            <a:r>
              <a:rPr lang="en-US" sz="1200" i="1" dirty="0"/>
              <a:t>Forecast</a:t>
            </a:r>
          </a:p>
        </p:txBody>
      </p:sp>
      <p:sp>
        <p:nvSpPr>
          <p:cNvPr id="149" name="Rectangle 148"/>
          <p:cNvSpPr/>
          <p:nvPr/>
        </p:nvSpPr>
        <p:spPr>
          <a:xfrm>
            <a:off x="-47831" y="-146518"/>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127706" y="1193930"/>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4</a:t>
            </a:fld>
            <a:endParaRPr lang="en-US" sz="1050" dirty="0">
              <a:solidFill>
                <a:srgbClr val="102A7E">
                  <a:tint val="75000"/>
                </a:srgbClr>
              </a:solidFill>
              <a:latin typeface="Century Gothic"/>
            </a:endParaRPr>
          </a:p>
        </p:txBody>
      </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The U.S. economy expanded at 2.8% (SAAR) in the third quarter of 2024, a slight decrease from 3.0% growth in Q2 2024. </a:t>
            </a: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pic>
        <p:nvPicPr>
          <p:cNvPr id="33" name="Picture 5" descr="C:\Users\Public\Documents\ELFF\ELFF logo.jpg">
            <a:extLst>
              <a:ext uri="{FF2B5EF4-FFF2-40B4-BE49-F238E27FC236}">
                <a16:creationId xmlns:a16="http://schemas.microsoft.com/office/drawing/2014/main" id="{47E3922D-4C6C-4ACD-A30C-BC56353B0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ular Callout 40">
            <a:extLst>
              <a:ext uri="{FF2B5EF4-FFF2-40B4-BE49-F238E27FC236}">
                <a16:creationId xmlns:a16="http://schemas.microsoft.com/office/drawing/2014/main" id="{D31E36CD-E4EC-6234-6319-84892737FEED}"/>
              </a:ext>
            </a:extLst>
          </p:cNvPr>
          <p:cNvSpPr>
            <a:spLocks noChangeAspect="1"/>
          </p:cNvSpPr>
          <p:nvPr/>
        </p:nvSpPr>
        <p:spPr>
          <a:xfrm>
            <a:off x="2715878" y="2674396"/>
            <a:ext cx="1570595" cy="449335"/>
          </a:xfrm>
          <a:prstGeom prst="wedgeRectCallout">
            <a:avLst>
              <a:gd name="adj1" fmla="val -34064"/>
              <a:gd name="adj2" fmla="val 164261"/>
            </a:avLst>
          </a:prstGeom>
          <a:solidFill>
            <a:schemeClr val="bg1">
              <a:lumMod val="95000"/>
            </a:schemeClr>
          </a:solidFill>
          <a:ln w="3175">
            <a:solidFill>
              <a:schemeClr val="bg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102A7E"/>
                </a:solidFill>
                <a:latin typeface="Century Gothic" panose="020B0502020202020204" pitchFamily="34" charset="0"/>
                <a:cs typeface="Calibri" pitchFamily="34" charset="0"/>
              </a:rPr>
              <a:t>30-Year Quarterly Average = 2.6%</a:t>
            </a:r>
          </a:p>
        </p:txBody>
      </p:sp>
      <p:sp>
        <p:nvSpPr>
          <p:cNvPr id="76" name="TextBox 75">
            <a:extLst>
              <a:ext uri="{FF2B5EF4-FFF2-40B4-BE49-F238E27FC236}">
                <a16:creationId xmlns:a16="http://schemas.microsoft.com/office/drawing/2014/main" id="{3AAD8F23-89AE-B562-C3E7-40B7A3B201E0}"/>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Real GDP Growth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Annualized % Change from Prior Quarter</a:t>
            </a:r>
          </a:p>
        </p:txBody>
      </p:sp>
      <p:sp>
        <p:nvSpPr>
          <p:cNvPr id="7" name="Arrow: Down 6">
            <a:extLst>
              <a:ext uri="{FF2B5EF4-FFF2-40B4-BE49-F238E27FC236}">
                <a16:creationId xmlns:a16="http://schemas.microsoft.com/office/drawing/2014/main" id="{341BEEBA-F5C2-09D7-A9FC-AC2C561E81E9}"/>
              </a:ext>
            </a:extLst>
          </p:cNvPr>
          <p:cNvSpPr/>
          <p:nvPr/>
        </p:nvSpPr>
        <p:spPr>
          <a:xfrm>
            <a:off x="3111422" y="5340892"/>
            <a:ext cx="201168" cy="59020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AEBFD63-3E06-A056-078A-41F161664D72}"/>
              </a:ext>
            </a:extLst>
          </p:cNvPr>
          <p:cNvSpPr txBox="1"/>
          <p:nvPr/>
        </p:nvSpPr>
        <p:spPr>
          <a:xfrm rot="5400000">
            <a:off x="2897435" y="4903349"/>
            <a:ext cx="628864" cy="246221"/>
          </a:xfrm>
          <a:prstGeom prst="rect">
            <a:avLst/>
          </a:prstGeom>
          <a:noFill/>
        </p:spPr>
        <p:txBody>
          <a:bodyPr wrap="square" rtlCol="0">
            <a:spAutoFit/>
          </a:bodyPr>
          <a:lstStyle/>
          <a:p>
            <a:pPr algn="r"/>
            <a:r>
              <a:rPr lang="en-US" sz="1000" b="1" dirty="0">
                <a:solidFill>
                  <a:schemeClr val="bg1"/>
                </a:solidFill>
              </a:rPr>
              <a:t>-29.9%</a:t>
            </a:r>
          </a:p>
        </p:txBody>
      </p:sp>
      <p:grpSp>
        <p:nvGrpSpPr>
          <p:cNvPr id="12" name="Group 11">
            <a:extLst>
              <a:ext uri="{FF2B5EF4-FFF2-40B4-BE49-F238E27FC236}">
                <a16:creationId xmlns:a16="http://schemas.microsoft.com/office/drawing/2014/main" id="{83A9B155-4A85-1775-D776-26FE829ACEE0}"/>
              </a:ext>
            </a:extLst>
          </p:cNvPr>
          <p:cNvGrpSpPr/>
          <p:nvPr/>
        </p:nvGrpSpPr>
        <p:grpSpPr>
          <a:xfrm>
            <a:off x="6329215" y="2844631"/>
            <a:ext cx="581892" cy="397502"/>
            <a:chOff x="8048655" y="2350681"/>
            <a:chExt cx="581892" cy="411480"/>
          </a:xfrm>
          <a:solidFill>
            <a:schemeClr val="tx1"/>
          </a:solidFill>
        </p:grpSpPr>
        <p:sp>
          <p:nvSpPr>
            <p:cNvPr id="13" name="Teardrop 12">
              <a:extLst>
                <a:ext uri="{FF2B5EF4-FFF2-40B4-BE49-F238E27FC236}">
                  <a16:creationId xmlns:a16="http://schemas.microsoft.com/office/drawing/2014/main" id="{FB69C279-BCF9-25E8-0417-91E098684E31}"/>
                </a:ext>
              </a:extLst>
            </p:cNvPr>
            <p:cNvSpPr/>
            <p:nvPr/>
          </p:nvSpPr>
          <p:spPr>
            <a:xfrm rot="8100553">
              <a:off x="8125152" y="2350681"/>
              <a:ext cx="411480" cy="411480"/>
            </a:xfrm>
            <a:prstGeom prst="teardrop">
              <a:avLst>
                <a:gd name="adj" fmla="val 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4" name="TextBox 13">
              <a:extLst>
                <a:ext uri="{FF2B5EF4-FFF2-40B4-BE49-F238E27FC236}">
                  <a16:creationId xmlns:a16="http://schemas.microsoft.com/office/drawing/2014/main" id="{F3993173-388E-B912-914D-9364F8C46B0B}"/>
                </a:ext>
              </a:extLst>
            </p:cNvPr>
            <p:cNvSpPr txBox="1"/>
            <p:nvPr/>
          </p:nvSpPr>
          <p:spPr>
            <a:xfrm>
              <a:off x="8048655" y="2442290"/>
              <a:ext cx="581892" cy="254879"/>
            </a:xfrm>
            <a:prstGeom prst="rect">
              <a:avLst/>
            </a:prstGeom>
            <a:noFill/>
          </p:spPr>
          <p:txBody>
            <a:bodyPr wrap="square" rtlCol="0">
              <a:spAutoFit/>
            </a:bodyPr>
            <a:lstStyle/>
            <a:p>
              <a:pPr algn="ctr"/>
              <a:r>
                <a:rPr lang="en-US" sz="1000" b="1" dirty="0">
                  <a:solidFill>
                    <a:prstClr val="white"/>
                  </a:solidFill>
                </a:rPr>
                <a:t>2.8%</a:t>
              </a:r>
            </a:p>
          </p:txBody>
        </p:sp>
      </p:grpSp>
    </p:spTree>
    <p:extLst>
      <p:ext uri="{BB962C8B-B14F-4D97-AF65-F5344CB8AC3E}">
        <p14:creationId xmlns:p14="http://schemas.microsoft.com/office/powerpoint/2010/main" val="429455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F80C90-9C74-BB92-E2DB-51201EA04919}"/>
              </a:ext>
            </a:extLst>
          </p:cNvPr>
          <p:cNvGraphicFramePr/>
          <p:nvPr>
            <p:extLst>
              <p:ext uri="{D42A27DB-BD31-4B8C-83A1-F6EECF244321}">
                <p14:modId xmlns:p14="http://schemas.microsoft.com/office/powerpoint/2010/main" val="1617954301"/>
              </p:ext>
            </p:extLst>
          </p:nvPr>
        </p:nvGraphicFramePr>
        <p:xfrm>
          <a:off x="597088" y="2452459"/>
          <a:ext cx="3833005" cy="3594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5A910F06-D97F-9C48-2FB2-E4D1A383DA31}"/>
              </a:ext>
            </a:extLst>
          </p:cNvPr>
          <p:cNvGraphicFramePr/>
          <p:nvPr>
            <p:extLst>
              <p:ext uri="{D42A27DB-BD31-4B8C-83A1-F6EECF244321}">
                <p14:modId xmlns:p14="http://schemas.microsoft.com/office/powerpoint/2010/main" val="499020010"/>
              </p:ext>
            </p:extLst>
          </p:nvPr>
        </p:nvGraphicFramePr>
        <p:xfrm>
          <a:off x="4770618" y="2368235"/>
          <a:ext cx="3238229" cy="3672178"/>
        </p:xfrm>
        <a:graphic>
          <a:graphicData uri="http://schemas.openxmlformats.org/drawingml/2006/chart">
            <c:chart xmlns:c="http://schemas.openxmlformats.org/drawingml/2006/chart" xmlns:r="http://schemas.openxmlformats.org/officeDocument/2006/relationships" r:id="rId4"/>
          </a:graphicData>
        </a:graphic>
      </p:graphicFrame>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27432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0" marR="0" lvl="0" indent="0" algn="l" defTabSz="914400" rtl="0" eaLnBrk="0" fontAlgn="base" latinLnBrk="0" hangingPunct="0">
              <a:lnSpc>
                <a:spcPct val="114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02A7E"/>
                </a:solidFill>
                <a:effectLst/>
                <a:uLnTx/>
                <a:uFillTx/>
                <a:latin typeface="Century Gothic"/>
                <a:ea typeface="+mj-ea"/>
                <a:cs typeface="+mj-cs"/>
              </a:rPr>
              <a:t>Q3 growth was primarily driven by consumer spending, supported by a boost in government spending and business investment.</a:t>
            </a:r>
          </a:p>
        </p:txBody>
      </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EC661E7-4ACE-4544-BD6C-856CE8AF0B05}" type="slidenum">
              <a:rPr kumimoji="0" lang="en-US" sz="1050" b="0" i="0" u="none" strike="noStrike" kern="1200" cap="none" spc="0" normalizeH="0" baseline="0" noProof="0">
                <a:ln>
                  <a:noFill/>
                </a:ln>
                <a:solidFill>
                  <a:srgbClr val="102A7E">
                    <a:tint val="75000"/>
                  </a:srgbClr>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endParaRP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latin typeface="Century Gothic"/>
                <a:ea typeface="+mn-ea"/>
                <a:cs typeface="+mn-cs"/>
              </a:rPr>
              <a:t>Economy</a:t>
            </a:r>
          </a:p>
        </p:txBody>
      </p:sp>
      <p:pic>
        <p:nvPicPr>
          <p:cNvPr id="69" name="Picture 5" descr="C:\Users\Public\Documents\ELFF\ELFF logo.jpg">
            <a:extLst>
              <a:ext uri="{FF2B5EF4-FFF2-40B4-BE49-F238E27FC236}">
                <a16:creationId xmlns:a16="http://schemas.microsoft.com/office/drawing/2014/main" id="{0697EC72-0C4B-425F-B208-DF2E25C8F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A752C750-95CF-45E4-B082-937356DCCE1C}"/>
              </a:ext>
            </a:extLst>
          </p:cNvPr>
          <p:cNvGrpSpPr/>
          <p:nvPr/>
        </p:nvGrpSpPr>
        <p:grpSpPr>
          <a:xfrm>
            <a:off x="3481452" y="1157296"/>
            <a:ext cx="2181096" cy="354703"/>
            <a:chOff x="3481452" y="1169297"/>
            <a:chExt cx="2181096" cy="354703"/>
          </a:xfrm>
        </p:grpSpPr>
        <p:grpSp>
          <p:nvGrpSpPr>
            <p:cNvPr id="84" name="Group 83">
              <a:extLst>
                <a:ext uri="{FF2B5EF4-FFF2-40B4-BE49-F238E27FC236}">
                  <a16:creationId xmlns:a16="http://schemas.microsoft.com/office/drawing/2014/main" id="{117E457A-AE86-48E0-AB1F-FEC360FFAC95}"/>
                </a:ext>
              </a:extLst>
            </p:cNvPr>
            <p:cNvGrpSpPr/>
            <p:nvPr/>
          </p:nvGrpSpPr>
          <p:grpSpPr>
            <a:xfrm>
              <a:off x="4170628" y="1169297"/>
              <a:ext cx="802744" cy="354703"/>
              <a:chOff x="4170628" y="1169297"/>
              <a:chExt cx="802744" cy="354703"/>
            </a:xfrm>
          </p:grpSpPr>
          <p:sp>
            <p:nvSpPr>
              <p:cNvPr id="93" name="Chevron 157">
                <a:extLst>
                  <a:ext uri="{FF2B5EF4-FFF2-40B4-BE49-F238E27FC236}">
                    <a16:creationId xmlns:a16="http://schemas.microsoft.com/office/drawing/2014/main" id="{1FFFF64F-8F8B-47CF-BFB6-9AFAF3B96EF5}"/>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grpSp>
            <p:nvGrpSpPr>
              <p:cNvPr id="94" name="Group 945">
                <a:extLst>
                  <a:ext uri="{FF2B5EF4-FFF2-40B4-BE49-F238E27FC236}">
                    <a16:creationId xmlns:a16="http://schemas.microsoft.com/office/drawing/2014/main" id="{C9577DED-49BE-4810-B1C6-D7BD6072EBE1}"/>
                  </a:ext>
                </a:extLst>
              </p:cNvPr>
              <p:cNvGrpSpPr>
                <a:grpSpLocks noChangeAspect="1"/>
              </p:cNvGrpSpPr>
              <p:nvPr/>
            </p:nvGrpSpPr>
            <p:grpSpPr bwMode="auto">
              <a:xfrm>
                <a:off x="4490966" y="1200403"/>
                <a:ext cx="162069" cy="292491"/>
                <a:chOff x="1570" y="1754"/>
                <a:chExt cx="169" cy="305"/>
              </a:xfrm>
              <a:solidFill>
                <a:schemeClr val="bg1"/>
              </a:solidFill>
            </p:grpSpPr>
            <p:sp>
              <p:nvSpPr>
                <p:cNvPr id="95" name="Freeform 196" descr="© INSCALE GmbH, 21.06.2010">
                  <a:extLst>
                    <a:ext uri="{FF2B5EF4-FFF2-40B4-BE49-F238E27FC236}">
                      <a16:creationId xmlns:a16="http://schemas.microsoft.com/office/drawing/2014/main" id="{8A3F0738-671E-4C59-921D-367DA8978EC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6" name="Freeform 197" descr="© INSCALE GmbH, 21.06.2010">
                  <a:extLst>
                    <a:ext uri="{FF2B5EF4-FFF2-40B4-BE49-F238E27FC236}">
                      <a16:creationId xmlns:a16="http://schemas.microsoft.com/office/drawing/2014/main" id="{E9718976-3D81-40E5-991D-FAE9406A8F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7" name="Freeform 198" descr="© INSCALE GmbH, 21.06.2010">
                  <a:extLst>
                    <a:ext uri="{FF2B5EF4-FFF2-40B4-BE49-F238E27FC236}">
                      <a16:creationId xmlns:a16="http://schemas.microsoft.com/office/drawing/2014/main" id="{30F4C88A-8610-4E6C-96EE-2596E8BA1625}"/>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grpSp>
        </p:grpSp>
        <p:grpSp>
          <p:nvGrpSpPr>
            <p:cNvPr id="85" name="Group 84">
              <a:extLst>
                <a:ext uri="{FF2B5EF4-FFF2-40B4-BE49-F238E27FC236}">
                  <a16:creationId xmlns:a16="http://schemas.microsoft.com/office/drawing/2014/main" id="{BE523544-9C9F-4233-B97C-02B98B8F6A0D}"/>
                </a:ext>
              </a:extLst>
            </p:cNvPr>
            <p:cNvGrpSpPr/>
            <p:nvPr/>
          </p:nvGrpSpPr>
          <p:grpSpPr>
            <a:xfrm>
              <a:off x="3481452" y="1169297"/>
              <a:ext cx="802744" cy="354703"/>
              <a:chOff x="3481452" y="1169297"/>
              <a:chExt cx="802744" cy="354703"/>
            </a:xfrm>
          </p:grpSpPr>
          <p:sp>
            <p:nvSpPr>
              <p:cNvPr id="89" name="Chevron 156">
                <a:extLst>
                  <a:ext uri="{FF2B5EF4-FFF2-40B4-BE49-F238E27FC236}">
                    <a16:creationId xmlns:a16="http://schemas.microsoft.com/office/drawing/2014/main" id="{0E85A65F-C425-44F2-94D8-D2C67DA7D665}"/>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grpSp>
            <p:nvGrpSpPr>
              <p:cNvPr id="90" name="Gruppieren 18">
                <a:extLst>
                  <a:ext uri="{FF2B5EF4-FFF2-40B4-BE49-F238E27FC236}">
                    <a16:creationId xmlns:a16="http://schemas.microsoft.com/office/drawing/2014/main" id="{1ECB193F-82B3-4925-9981-BE8B14B9F253}"/>
                  </a:ext>
                </a:extLst>
              </p:cNvPr>
              <p:cNvGrpSpPr>
                <a:grpSpLocks noChangeAspect="1"/>
              </p:cNvGrpSpPr>
              <p:nvPr/>
            </p:nvGrpSpPr>
            <p:grpSpPr>
              <a:xfrm>
                <a:off x="3701205" y="1219231"/>
                <a:ext cx="363238" cy="254834"/>
                <a:chOff x="5276852" y="3736975"/>
                <a:chExt cx="508000" cy="356394"/>
              </a:xfrm>
              <a:solidFill>
                <a:schemeClr val="bg1"/>
              </a:solidFill>
            </p:grpSpPr>
            <p:sp>
              <p:nvSpPr>
                <p:cNvPr id="91" name="Freeform 332" descr="© INSCALE GmbH, 21.06.2010">
                  <a:extLst>
                    <a:ext uri="{FF2B5EF4-FFF2-40B4-BE49-F238E27FC236}">
                      <a16:creationId xmlns:a16="http://schemas.microsoft.com/office/drawing/2014/main" id="{7DF1B767-84DB-485A-B799-A25FF04B88F6}"/>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sp>
              <p:nvSpPr>
                <p:cNvPr id="92" name="Freeform 334" descr="© INSCALE GmbH, 21.06.2010">
                  <a:extLst>
                    <a:ext uri="{FF2B5EF4-FFF2-40B4-BE49-F238E27FC236}">
                      <a16:creationId xmlns:a16="http://schemas.microsoft.com/office/drawing/2014/main" id="{B8DD6E71-AFF9-4207-8E41-B75AA26F968B}"/>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102A7E"/>
                    </a:solidFill>
                    <a:effectLst/>
                    <a:uLnTx/>
                    <a:uFillTx/>
                    <a:latin typeface="Century Gothic"/>
                    <a:ea typeface="+mn-ea"/>
                    <a:cs typeface="+mn-cs"/>
                  </a:endParaRPr>
                </a:p>
              </p:txBody>
            </p:sp>
          </p:grpSp>
        </p:grpSp>
        <p:grpSp>
          <p:nvGrpSpPr>
            <p:cNvPr id="86" name="Group 85">
              <a:extLst>
                <a:ext uri="{FF2B5EF4-FFF2-40B4-BE49-F238E27FC236}">
                  <a16:creationId xmlns:a16="http://schemas.microsoft.com/office/drawing/2014/main" id="{6BAB4BBD-3E53-4345-8AB4-734257890F66}"/>
                </a:ext>
              </a:extLst>
            </p:cNvPr>
            <p:cNvGrpSpPr/>
            <p:nvPr/>
          </p:nvGrpSpPr>
          <p:grpSpPr>
            <a:xfrm>
              <a:off x="4859804" y="1169297"/>
              <a:ext cx="802744" cy="354703"/>
              <a:chOff x="4859804" y="1169297"/>
              <a:chExt cx="802744" cy="354703"/>
            </a:xfrm>
          </p:grpSpPr>
          <p:sp>
            <p:nvSpPr>
              <p:cNvPr id="87" name="Chevron 158">
                <a:extLst>
                  <a:ext uri="{FF2B5EF4-FFF2-40B4-BE49-F238E27FC236}">
                    <a16:creationId xmlns:a16="http://schemas.microsoft.com/office/drawing/2014/main" id="{04F9C4E5-AB56-4146-B67C-44C09111A76E}"/>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white"/>
                  </a:solidFill>
                  <a:effectLst/>
                  <a:uLnTx/>
                  <a:uFillTx/>
                  <a:latin typeface="Century Gothic"/>
                  <a:ea typeface="+mn-ea"/>
                  <a:cs typeface="+mn-cs"/>
                </a:endParaRPr>
              </a:p>
            </p:txBody>
          </p:sp>
          <p:sp>
            <p:nvSpPr>
              <p:cNvPr id="88" name="Freeform 780">
                <a:extLst>
                  <a:ext uri="{FF2B5EF4-FFF2-40B4-BE49-F238E27FC236}">
                    <a16:creationId xmlns:a16="http://schemas.microsoft.com/office/drawing/2014/main" id="{9B77144D-31F5-4FB4-B928-589973813BF2}"/>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02A7E"/>
                  </a:solidFill>
                  <a:effectLst/>
                  <a:uLnTx/>
                  <a:uFillTx/>
                  <a:latin typeface="Century Gothic"/>
                  <a:ea typeface="+mn-ea"/>
                  <a:cs typeface="+mn-cs"/>
                </a:endParaRPr>
              </a:p>
            </p:txBody>
          </p:sp>
        </p:grpSp>
      </p:grpSp>
      <p:sp>
        <p:nvSpPr>
          <p:cNvPr id="24" name="Text Placeholder 2">
            <a:extLst>
              <a:ext uri="{FF2B5EF4-FFF2-40B4-BE49-F238E27FC236}">
                <a16:creationId xmlns:a16="http://schemas.microsoft.com/office/drawing/2014/main" id="{824ECCDC-6D6A-C62E-4804-B57D98208023}"/>
              </a:ext>
            </a:extLst>
          </p:cNvPr>
          <p:cNvSpPr txBox="1">
            <a:spLocks/>
          </p:cNvSpPr>
          <p:nvPr/>
        </p:nvSpPr>
        <p:spPr>
          <a:xfrm>
            <a:off x="4954136" y="2347642"/>
            <a:ext cx="1349321" cy="15384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C80000"/>
                </a:solidFill>
                <a:effectLst/>
                <a:uLnTx/>
                <a:uFillTx/>
                <a:latin typeface="Century Gothic"/>
                <a:ea typeface="+mn-ea"/>
                <a:cs typeface="Calibri" pitchFamily="34" charset="0"/>
              </a:rPr>
              <a:t>HEADWINDS</a:t>
            </a:r>
          </a:p>
        </p:txBody>
      </p:sp>
      <p:sp>
        <p:nvSpPr>
          <p:cNvPr id="25" name="Text Placeholder 2">
            <a:extLst>
              <a:ext uri="{FF2B5EF4-FFF2-40B4-BE49-F238E27FC236}">
                <a16:creationId xmlns:a16="http://schemas.microsoft.com/office/drawing/2014/main" id="{75E46657-ADAF-A881-44F7-FDEDBE0BD3EE}"/>
              </a:ext>
            </a:extLst>
          </p:cNvPr>
          <p:cNvSpPr txBox="1">
            <a:spLocks/>
          </p:cNvSpPr>
          <p:nvPr/>
        </p:nvSpPr>
        <p:spPr>
          <a:xfrm>
            <a:off x="5058246" y="2588174"/>
            <a:ext cx="1164430" cy="225152"/>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C80000"/>
                </a:solidFill>
                <a:effectLst/>
                <a:uLnTx/>
                <a:uFillTx/>
                <a:latin typeface="Century Gothic"/>
                <a:ea typeface="+mn-ea"/>
                <a:cs typeface="Calibri" pitchFamily="34" charset="0"/>
              </a:rPr>
              <a:t>[-0.89]</a:t>
            </a:r>
          </a:p>
        </p:txBody>
      </p:sp>
      <p:sp>
        <p:nvSpPr>
          <p:cNvPr id="28" name="Text Placeholder 2">
            <a:extLst>
              <a:ext uri="{FF2B5EF4-FFF2-40B4-BE49-F238E27FC236}">
                <a16:creationId xmlns:a16="http://schemas.microsoft.com/office/drawing/2014/main" id="{0988AAB1-18B0-3EDE-5909-54B8755B2338}"/>
              </a:ext>
            </a:extLst>
          </p:cNvPr>
          <p:cNvSpPr txBox="1">
            <a:spLocks/>
          </p:cNvSpPr>
          <p:nvPr/>
        </p:nvSpPr>
        <p:spPr>
          <a:xfrm>
            <a:off x="2889710" y="2611278"/>
            <a:ext cx="1183482" cy="179351"/>
          </a:xfrm>
          <a:prstGeom prst="rect">
            <a:avLst/>
          </a:prstGeom>
          <a:ln>
            <a:noFill/>
          </a:ln>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008000"/>
                </a:solidFill>
                <a:effectLst/>
                <a:uLnTx/>
                <a:uFillTx/>
                <a:latin typeface="Century Gothic"/>
                <a:ea typeface="+mn-ea"/>
                <a:cs typeface="Calibri" pitchFamily="34" charset="0"/>
              </a:rPr>
              <a:t>[+3.72]</a:t>
            </a:r>
          </a:p>
        </p:txBody>
      </p:sp>
      <p:sp>
        <p:nvSpPr>
          <p:cNvPr id="30" name="Text Placeholder 2">
            <a:extLst>
              <a:ext uri="{FF2B5EF4-FFF2-40B4-BE49-F238E27FC236}">
                <a16:creationId xmlns:a16="http://schemas.microsoft.com/office/drawing/2014/main" id="{160E3DA9-C142-0057-B421-46A276C2A929}"/>
              </a:ext>
            </a:extLst>
          </p:cNvPr>
          <p:cNvSpPr txBox="1">
            <a:spLocks/>
          </p:cNvSpPr>
          <p:nvPr/>
        </p:nvSpPr>
        <p:spPr>
          <a:xfrm>
            <a:off x="2889711" y="2293040"/>
            <a:ext cx="1183481" cy="262684"/>
          </a:xfrm>
          <a:prstGeom prst="rect">
            <a:avLst/>
          </a:prstGeom>
        </p:spPr>
        <p:txBody>
          <a:bodyPr lIns="0" tIns="0" rIns="0" bIns="0" anchor="ct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008000"/>
                </a:solidFill>
                <a:effectLst/>
                <a:uLnTx/>
                <a:uFillTx/>
                <a:latin typeface="Century Gothic"/>
                <a:ea typeface="+mn-ea"/>
                <a:cs typeface="Calibri" pitchFamily="34" charset="0"/>
              </a:rPr>
              <a:t>TAILWINDS</a:t>
            </a:r>
          </a:p>
        </p:txBody>
      </p:sp>
      <p:sp>
        <p:nvSpPr>
          <p:cNvPr id="31" name="Isosceles Triangle 68">
            <a:extLst>
              <a:ext uri="{FF2B5EF4-FFF2-40B4-BE49-F238E27FC236}">
                <a16:creationId xmlns:a16="http://schemas.microsoft.com/office/drawing/2014/main" id="{01CBFDC1-3E85-BBF9-E693-8676A0404C60}"/>
              </a:ext>
            </a:extLst>
          </p:cNvPr>
          <p:cNvSpPr/>
          <p:nvPr/>
        </p:nvSpPr>
        <p:spPr>
          <a:xfrm rot="10800000" flipH="1">
            <a:off x="2514308" y="6046945"/>
            <a:ext cx="777240" cy="27432"/>
          </a:xfrm>
          <a:custGeom>
            <a:avLst/>
            <a:gdLst/>
            <a:ahLst/>
            <a:cxnLst/>
            <a:rect l="l" t="t" r="r" b="b"/>
            <a:pathLst>
              <a:path w="688625" h="91440">
                <a:moveTo>
                  <a:pt x="688625" y="91440"/>
                </a:moveTo>
                <a:lnTo>
                  <a:pt x="349504" y="91440"/>
                </a:lnTo>
                <a:lnTo>
                  <a:pt x="341153" y="91440"/>
                </a:lnTo>
                <a:lnTo>
                  <a:pt x="0" y="91440"/>
                </a:lnTo>
                <a:lnTo>
                  <a:pt x="0" y="0"/>
                </a:lnTo>
                <a:lnTo>
                  <a:pt x="345316" y="90345"/>
                </a:lnTo>
                <a:lnTo>
                  <a:pt x="6886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36" name="TextBox 35">
            <a:extLst>
              <a:ext uri="{FF2B5EF4-FFF2-40B4-BE49-F238E27FC236}">
                <a16:creationId xmlns:a16="http://schemas.microsoft.com/office/drawing/2014/main" id="{E11F7459-9AC4-0B16-EC1A-326196213F95}"/>
              </a:ext>
            </a:extLst>
          </p:cNvPr>
          <p:cNvSpPr txBox="1"/>
          <p:nvPr/>
        </p:nvSpPr>
        <p:spPr>
          <a:xfrm>
            <a:off x="2890788" y="4708797"/>
            <a:ext cx="118347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a:t>
            </a:r>
            <a:r>
              <a:rPr lang="en-US" sz="1200" b="1" dirty="0">
                <a:solidFill>
                  <a:prstClr val="white"/>
                </a:solidFill>
                <a:latin typeface="Century Gothic"/>
                <a:cs typeface="Calibri" panose="020F0502020204030204" pitchFamily="34" charset="0"/>
              </a:rPr>
              <a:t>2.37</a:t>
            </a:r>
            <a:endPar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endParaRPr>
          </a:p>
        </p:txBody>
      </p:sp>
      <p:sp>
        <p:nvSpPr>
          <p:cNvPr id="37" name="Rectangular Callout 59">
            <a:extLst>
              <a:ext uri="{FF2B5EF4-FFF2-40B4-BE49-F238E27FC236}">
                <a16:creationId xmlns:a16="http://schemas.microsoft.com/office/drawing/2014/main" id="{C6D10A68-B22A-3DA4-4B1D-28101A3FD901}"/>
              </a:ext>
            </a:extLst>
          </p:cNvPr>
          <p:cNvSpPr/>
          <p:nvPr/>
        </p:nvSpPr>
        <p:spPr>
          <a:xfrm>
            <a:off x="357030" y="5056392"/>
            <a:ext cx="2103120" cy="312274"/>
          </a:xfrm>
          <a:prstGeom prst="wedgeRectCallout">
            <a:avLst>
              <a:gd name="adj1" fmla="val 62366"/>
              <a:gd name="adj2" fmla="val -2394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Consumer Spending</a:t>
            </a:r>
          </a:p>
        </p:txBody>
      </p:sp>
      <p:cxnSp>
        <p:nvCxnSpPr>
          <p:cNvPr id="39" name="Straight Connector 38">
            <a:extLst>
              <a:ext uri="{FF2B5EF4-FFF2-40B4-BE49-F238E27FC236}">
                <a16:creationId xmlns:a16="http://schemas.microsoft.com/office/drawing/2014/main" id="{148141B3-C558-358C-A3E7-88082A326403}"/>
              </a:ext>
            </a:extLst>
          </p:cNvPr>
          <p:cNvCxnSpPr>
            <a:cxnSpLocks/>
          </p:cNvCxnSpPr>
          <p:nvPr/>
        </p:nvCxnSpPr>
        <p:spPr>
          <a:xfrm>
            <a:off x="839708" y="5991388"/>
            <a:ext cx="7464584"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8E41B9D-016C-6F28-2F15-3F2A0E921378}"/>
              </a:ext>
            </a:extLst>
          </p:cNvPr>
          <p:cNvSpPr txBox="1"/>
          <p:nvPr/>
        </p:nvSpPr>
        <p:spPr>
          <a:xfrm>
            <a:off x="2899236" y="3447549"/>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+0.83</a:t>
            </a:r>
          </a:p>
        </p:txBody>
      </p:sp>
      <p:sp>
        <p:nvSpPr>
          <p:cNvPr id="45" name="Rectangular Callout 59">
            <a:extLst>
              <a:ext uri="{FF2B5EF4-FFF2-40B4-BE49-F238E27FC236}">
                <a16:creationId xmlns:a16="http://schemas.microsoft.com/office/drawing/2014/main" id="{C1727BB7-D816-7B84-8427-837F3B8D4B24}"/>
              </a:ext>
            </a:extLst>
          </p:cNvPr>
          <p:cNvSpPr/>
          <p:nvPr/>
        </p:nvSpPr>
        <p:spPr>
          <a:xfrm>
            <a:off x="395078" y="3543424"/>
            <a:ext cx="2103119" cy="315006"/>
          </a:xfrm>
          <a:prstGeom prst="wedgeRectCallout">
            <a:avLst>
              <a:gd name="adj1" fmla="val 62610"/>
              <a:gd name="adj2" fmla="val -358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Government Spending</a:t>
            </a:r>
          </a:p>
        </p:txBody>
      </p:sp>
      <p:sp>
        <p:nvSpPr>
          <p:cNvPr id="47" name="Rectangular Callout 71">
            <a:extLst>
              <a:ext uri="{FF2B5EF4-FFF2-40B4-BE49-F238E27FC236}">
                <a16:creationId xmlns:a16="http://schemas.microsoft.com/office/drawing/2014/main" id="{44C24134-8578-3A0D-6BA2-B073F6F15C9E}"/>
              </a:ext>
            </a:extLst>
          </p:cNvPr>
          <p:cNvSpPr/>
          <p:nvPr/>
        </p:nvSpPr>
        <p:spPr>
          <a:xfrm>
            <a:off x="395077" y="3033937"/>
            <a:ext cx="2103120" cy="315006"/>
          </a:xfrm>
          <a:prstGeom prst="wedgeRectCallout">
            <a:avLst>
              <a:gd name="adj1" fmla="val 63393"/>
              <a:gd name="adj2" fmla="val -50417"/>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Business Investment</a:t>
            </a:r>
          </a:p>
        </p:txBody>
      </p:sp>
      <p:sp>
        <p:nvSpPr>
          <p:cNvPr id="48" name="TextBox 47">
            <a:extLst>
              <a:ext uri="{FF2B5EF4-FFF2-40B4-BE49-F238E27FC236}">
                <a16:creationId xmlns:a16="http://schemas.microsoft.com/office/drawing/2014/main" id="{73CC9B20-FFAB-9F7A-0396-A7D8C43A3A03}"/>
              </a:ext>
            </a:extLst>
          </p:cNvPr>
          <p:cNvSpPr txBox="1"/>
          <p:nvPr/>
        </p:nvSpPr>
        <p:spPr>
          <a:xfrm>
            <a:off x="320040" y="1600200"/>
            <a:ext cx="47642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2A7E"/>
                </a:solidFill>
                <a:effectLst/>
                <a:uLnTx/>
                <a:uFillTx/>
                <a:latin typeface="Century Gothic" panose="020B0502020202020204" pitchFamily="34" charset="0"/>
                <a:ea typeface="+mn-ea"/>
                <a:cs typeface="Arial" panose="020B0604020202020204" pitchFamily="34" charset="0"/>
              </a:rPr>
              <a:t>Tailwinds &amp; Headwinds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2A7E"/>
                </a:solidFill>
                <a:effectLst/>
                <a:uLnTx/>
                <a:uFillTx/>
                <a:latin typeface="Century Gothic" panose="020B0502020202020204" pitchFamily="34" charset="0"/>
                <a:ea typeface="+mn-ea"/>
                <a:cs typeface="Arial" panose="020B0604020202020204" pitchFamily="34" charset="0"/>
              </a:rPr>
              <a:t>Contributions to GDP growth by sector</a:t>
            </a:r>
          </a:p>
        </p:txBody>
      </p:sp>
      <p:cxnSp>
        <p:nvCxnSpPr>
          <p:cNvPr id="5" name="Straight Arrow Connector 4">
            <a:extLst>
              <a:ext uri="{FF2B5EF4-FFF2-40B4-BE49-F238E27FC236}">
                <a16:creationId xmlns:a16="http://schemas.microsoft.com/office/drawing/2014/main" id="{446E0F2F-CE6F-6DF6-06C5-A3C551C4A0DC}"/>
              </a:ext>
            </a:extLst>
          </p:cNvPr>
          <p:cNvCxnSpPr>
            <a:cxnSpLocks/>
          </p:cNvCxnSpPr>
          <p:nvPr/>
        </p:nvCxnSpPr>
        <p:spPr>
          <a:xfrm flipV="1">
            <a:off x="5650688" y="3814378"/>
            <a:ext cx="0" cy="2059949"/>
          </a:xfrm>
          <a:prstGeom prst="straightConnector1">
            <a:avLst/>
          </a:prstGeom>
          <a:ln w="19050" cap="rnd">
            <a:solidFill>
              <a:srgbClr val="008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480FB80-6D05-18B4-A973-C59B91E35F32}"/>
              </a:ext>
            </a:extLst>
          </p:cNvPr>
          <p:cNvSpPr txBox="1"/>
          <p:nvPr/>
        </p:nvSpPr>
        <p:spPr>
          <a:xfrm>
            <a:off x="5063839" y="4355461"/>
            <a:ext cx="1153244" cy="772006"/>
          </a:xfrm>
          <a:prstGeom prst="rect">
            <a:avLst/>
          </a:prstGeom>
          <a:solidFill>
            <a:srgbClr val="E6E6E6"/>
          </a:solidFill>
        </p:spPr>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NET CHANGE </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US" sz="12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IN GDP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000"/>
                </a:solidFill>
                <a:effectLst/>
                <a:uLnTx/>
                <a:uFillTx/>
                <a:latin typeface="Century Gothic"/>
                <a:ea typeface="+mn-ea"/>
                <a:cs typeface="Calibri" panose="020F0502020204030204" pitchFamily="34" charset="0"/>
              </a:rPr>
              <a:t>+2.8</a:t>
            </a:r>
          </a:p>
        </p:txBody>
      </p:sp>
      <p:sp>
        <p:nvSpPr>
          <p:cNvPr id="26" name="Rectangular Callout 59">
            <a:extLst>
              <a:ext uri="{FF2B5EF4-FFF2-40B4-BE49-F238E27FC236}">
                <a16:creationId xmlns:a16="http://schemas.microsoft.com/office/drawing/2014/main" id="{CC20CAA0-0C75-614A-2976-AF9C19B1907B}"/>
              </a:ext>
            </a:extLst>
          </p:cNvPr>
          <p:cNvSpPr/>
          <p:nvPr/>
        </p:nvSpPr>
        <p:spPr>
          <a:xfrm>
            <a:off x="6565862" y="2884435"/>
            <a:ext cx="1442985" cy="475655"/>
          </a:xfrm>
          <a:prstGeom prst="wedgeRectCallout">
            <a:avLst>
              <a:gd name="adj1" fmla="val -64547"/>
              <a:gd name="adj2" fmla="val -26474"/>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Residential Investment (-0.21)</a:t>
            </a:r>
          </a:p>
        </p:txBody>
      </p:sp>
      <p:sp>
        <p:nvSpPr>
          <p:cNvPr id="8" name="Text Placeholder 4">
            <a:extLst>
              <a:ext uri="{FF2B5EF4-FFF2-40B4-BE49-F238E27FC236}">
                <a16:creationId xmlns:a16="http://schemas.microsoft.com/office/drawing/2014/main" id="{EC421C4B-97BF-616A-55FD-F4547197B3DD}"/>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700" b="0" i="0" u="none" strike="noStrike" kern="1200" cap="none" spc="0" normalizeH="0" baseline="0" noProof="0" dirty="0">
                <a:ln>
                  <a:noFill/>
                </a:ln>
                <a:solidFill>
                  <a:prstClr val="white">
                    <a:lumMod val="50000"/>
                  </a:prstClr>
                </a:solidFill>
                <a:effectLst/>
                <a:uLnTx/>
                <a:uFillTx/>
                <a:latin typeface="Century Gothic"/>
                <a:ea typeface="+mn-ea"/>
                <a:cs typeface="+mn-cs"/>
              </a:rPr>
              <a:t>Source:  U.S. Bureau of Economic Analysis, Keybridge LLC</a:t>
            </a:r>
          </a:p>
        </p:txBody>
      </p:sp>
      <p:sp>
        <p:nvSpPr>
          <p:cNvPr id="9" name="TextBox 8">
            <a:extLst>
              <a:ext uri="{FF2B5EF4-FFF2-40B4-BE49-F238E27FC236}">
                <a16:creationId xmlns:a16="http://schemas.microsoft.com/office/drawing/2014/main" id="{A1793846-0CE8-624A-2DA6-518FD977287A}"/>
              </a:ext>
            </a:extLst>
          </p:cNvPr>
          <p:cNvSpPr txBox="1"/>
          <p:nvPr/>
        </p:nvSpPr>
        <p:spPr>
          <a:xfrm>
            <a:off x="2888572" y="2884435"/>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+0.52</a:t>
            </a:r>
          </a:p>
        </p:txBody>
      </p:sp>
      <p:sp>
        <p:nvSpPr>
          <p:cNvPr id="11" name="TextBox 10">
            <a:extLst>
              <a:ext uri="{FF2B5EF4-FFF2-40B4-BE49-F238E27FC236}">
                <a16:creationId xmlns:a16="http://schemas.microsoft.com/office/drawing/2014/main" id="{154EEA19-BD5E-27E9-DF70-7821300A564A}"/>
              </a:ext>
            </a:extLst>
          </p:cNvPr>
          <p:cNvSpPr txBox="1"/>
          <p:nvPr/>
        </p:nvSpPr>
        <p:spPr>
          <a:xfrm>
            <a:off x="5046581" y="3178975"/>
            <a:ext cx="1164430"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a:ea typeface="+mn-ea"/>
                <a:cs typeface="Calibri" panose="020F0502020204030204" pitchFamily="34" charset="0"/>
              </a:rPr>
              <a:t>-0.57</a:t>
            </a:r>
          </a:p>
        </p:txBody>
      </p:sp>
      <p:sp>
        <p:nvSpPr>
          <p:cNvPr id="13" name="Rectangular Callout 59">
            <a:extLst>
              <a:ext uri="{FF2B5EF4-FFF2-40B4-BE49-F238E27FC236}">
                <a16:creationId xmlns:a16="http://schemas.microsoft.com/office/drawing/2014/main" id="{13F0E604-B6A6-A05A-5E37-EBB6E15E8209}"/>
              </a:ext>
            </a:extLst>
          </p:cNvPr>
          <p:cNvSpPr/>
          <p:nvPr/>
        </p:nvSpPr>
        <p:spPr>
          <a:xfrm>
            <a:off x="6565862" y="3460964"/>
            <a:ext cx="1442985" cy="331118"/>
          </a:xfrm>
          <a:prstGeom prst="wedgeRectCallout">
            <a:avLst>
              <a:gd name="adj1" fmla="val -66854"/>
              <a:gd name="adj2" fmla="val -59128"/>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Net Exports</a:t>
            </a:r>
          </a:p>
        </p:txBody>
      </p:sp>
      <p:sp>
        <p:nvSpPr>
          <p:cNvPr id="4" name="Rectangular Callout 59">
            <a:extLst>
              <a:ext uri="{FF2B5EF4-FFF2-40B4-BE49-F238E27FC236}">
                <a16:creationId xmlns:a16="http://schemas.microsoft.com/office/drawing/2014/main" id="{0BA08778-438F-FB08-E7C9-08A6EB91D466}"/>
              </a:ext>
            </a:extLst>
          </p:cNvPr>
          <p:cNvSpPr/>
          <p:nvPr/>
        </p:nvSpPr>
        <p:spPr>
          <a:xfrm>
            <a:off x="6565861" y="2293040"/>
            <a:ext cx="1442985" cy="475655"/>
          </a:xfrm>
          <a:prstGeom prst="wedgeRectCallout">
            <a:avLst>
              <a:gd name="adj1" fmla="val -63810"/>
              <a:gd name="adj2" fmla="val 53999"/>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33333"/>
                </a:solidFill>
                <a:effectLst/>
                <a:uLnTx/>
                <a:uFillTx/>
                <a:latin typeface="Century Gothic"/>
                <a:ea typeface="+mn-ea"/>
                <a:cs typeface="Calibri" panose="020F0502020204030204" pitchFamily="34" charset="0"/>
              </a:rPr>
              <a:t>Change in Private Inventories (-0.11)</a:t>
            </a:r>
          </a:p>
        </p:txBody>
      </p:sp>
    </p:spTree>
    <p:extLst>
      <p:ext uri="{BB962C8B-B14F-4D97-AF65-F5344CB8AC3E}">
        <p14:creationId xmlns:p14="http://schemas.microsoft.com/office/powerpoint/2010/main" val="396134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F30CF-C781-424F-C0D8-6FC8AA235DCD}"/>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3A1A1BFB-7509-A1CA-89D2-AA762E354BC0}"/>
              </a:ext>
            </a:extLst>
          </p:cNvPr>
          <p:cNvGrpSpPr/>
          <p:nvPr/>
        </p:nvGrpSpPr>
        <p:grpSpPr>
          <a:xfrm>
            <a:off x="650883" y="4951958"/>
            <a:ext cx="7587767" cy="1303794"/>
            <a:chOff x="650883" y="4951958"/>
            <a:chExt cx="7587767" cy="1303794"/>
          </a:xfrm>
        </p:grpSpPr>
        <p:sp>
          <p:nvSpPr>
            <p:cNvPr id="17" name="Rectangle 16">
              <a:extLst>
                <a:ext uri="{FF2B5EF4-FFF2-40B4-BE49-F238E27FC236}">
                  <a16:creationId xmlns:a16="http://schemas.microsoft.com/office/drawing/2014/main" id="{D0B12CDC-B2B3-BB66-587C-DF820A0C7138}"/>
                </a:ext>
              </a:extLst>
            </p:cNvPr>
            <p:cNvSpPr/>
            <p:nvPr/>
          </p:nvSpPr>
          <p:spPr>
            <a:xfrm>
              <a:off x="2015488" y="4951958"/>
              <a:ext cx="516564" cy="12977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grpSp>
          <p:nvGrpSpPr>
            <p:cNvPr id="26" name="Group 25">
              <a:extLst>
                <a:ext uri="{FF2B5EF4-FFF2-40B4-BE49-F238E27FC236}">
                  <a16:creationId xmlns:a16="http://schemas.microsoft.com/office/drawing/2014/main" id="{1A7F0F47-3BB2-670C-6537-D6F1F18B0B42}"/>
                </a:ext>
              </a:extLst>
            </p:cNvPr>
            <p:cNvGrpSpPr/>
            <p:nvPr/>
          </p:nvGrpSpPr>
          <p:grpSpPr>
            <a:xfrm>
              <a:off x="650883" y="4953470"/>
              <a:ext cx="7587767" cy="1302282"/>
              <a:chOff x="757237" y="2246196"/>
              <a:chExt cx="7587767" cy="640078"/>
            </a:xfrm>
          </p:grpSpPr>
          <p:sp>
            <p:nvSpPr>
              <p:cNvPr id="27" name="Rectangle 26">
                <a:extLst>
                  <a:ext uri="{FF2B5EF4-FFF2-40B4-BE49-F238E27FC236}">
                    <a16:creationId xmlns:a16="http://schemas.microsoft.com/office/drawing/2014/main" id="{E5BCFD7B-AA6F-66CE-F52B-B5B2CC171491}"/>
                  </a:ext>
                </a:extLst>
              </p:cNvPr>
              <p:cNvSpPr/>
              <p:nvPr/>
            </p:nvSpPr>
            <p:spPr bwMode="auto">
              <a:xfrm>
                <a:off x="2442191" y="2246196"/>
                <a:ext cx="5902813" cy="6400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37160" bIns="0" spcCol="182880" anchor="ctr"/>
              <a:lstStyle/>
              <a:p>
                <a:pPr marL="628650" marR="0" lvl="1" indent="-171450" algn="just"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US" sz="1000" dirty="0">
                    <a:solidFill>
                      <a:srgbClr val="000000"/>
                    </a:solidFill>
                    <a:cs typeface="Calibri" pitchFamily="34" charset="0"/>
                  </a:rPr>
                  <a:t>Even if significant tariffs are not implemented, the “will they or won’t they” negotiating tactic creates uncertainty for businesses that could prove a headwind for investment in the near term. </a:t>
                </a:r>
              </a:p>
              <a:p>
                <a:pPr marL="628650" marR="0" lvl="1" indent="-171450" algn="just"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US" sz="1000" dirty="0">
                    <a:solidFill>
                      <a:srgbClr val="000000"/>
                    </a:solidFill>
                    <a:cs typeface="Calibri" pitchFamily="34" charset="0"/>
                  </a:rPr>
                  <a:t>At the same time, domestic manufacturers of tariff-impacted imports are likely to benefit, creating opportunities for equipment finance firms that serve this part of the market.</a:t>
                </a:r>
              </a:p>
            </p:txBody>
          </p:sp>
          <p:sp>
            <p:nvSpPr>
              <p:cNvPr id="28" name="Pentagon 12">
                <a:extLst>
                  <a:ext uri="{FF2B5EF4-FFF2-40B4-BE49-F238E27FC236}">
                    <a16:creationId xmlns:a16="http://schemas.microsoft.com/office/drawing/2014/main" id="{65A27F3B-74B8-620A-EFDE-992393A3CCD8}"/>
                  </a:ext>
                </a:extLst>
              </p:cNvPr>
              <p:cNvSpPr/>
              <p:nvPr/>
            </p:nvSpPr>
            <p:spPr bwMode="auto">
              <a:xfrm>
                <a:off x="757237" y="2246594"/>
                <a:ext cx="2235191" cy="637846"/>
              </a:xfrm>
              <a:prstGeom prst="homePlate">
                <a:avLst>
                  <a:gd name="adj" fmla="val 49555"/>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600"/>
                  </a:spcAft>
                  <a:defRPr/>
                </a:pPr>
                <a:r>
                  <a:rPr lang="en-US" sz="1200" b="1" dirty="0">
                    <a:solidFill>
                      <a:schemeClr val="bg1"/>
                    </a:solidFill>
                  </a:rPr>
                  <a:t>Uncertainty and Opportunities</a:t>
                </a:r>
              </a:p>
            </p:txBody>
          </p:sp>
        </p:grpSp>
      </p:grpSp>
      <p:sp>
        <p:nvSpPr>
          <p:cNvPr id="18" name="Rectangle 17">
            <a:extLst>
              <a:ext uri="{FF2B5EF4-FFF2-40B4-BE49-F238E27FC236}">
                <a16:creationId xmlns:a16="http://schemas.microsoft.com/office/drawing/2014/main" id="{B8F72149-8A46-B462-9A11-9B0C69345046}"/>
              </a:ext>
            </a:extLst>
          </p:cNvPr>
          <p:cNvSpPr/>
          <p:nvPr/>
        </p:nvSpPr>
        <p:spPr>
          <a:xfrm>
            <a:off x="2218216" y="2116463"/>
            <a:ext cx="516564" cy="13030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5" descr="C:\Users\Public\Documents\ELFF\ELFF logo.jpg">
            <a:extLst>
              <a:ext uri="{FF2B5EF4-FFF2-40B4-BE49-F238E27FC236}">
                <a16:creationId xmlns:a16="http://schemas.microsoft.com/office/drawing/2014/main" id="{3772E303-7263-412C-D2C2-E9C54146F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F7779F23-CCA4-35B8-1D4B-0785BB8E547D}"/>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F6238BE6-5F28-36C1-D731-9AE2FA93417A}"/>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Trump’s Second Term – Tariffs</a:t>
            </a:r>
          </a:p>
        </p:txBody>
      </p:sp>
      <p:sp>
        <p:nvSpPr>
          <p:cNvPr id="78" name="Pentagon 12">
            <a:extLst>
              <a:ext uri="{FF2B5EF4-FFF2-40B4-BE49-F238E27FC236}">
                <a16:creationId xmlns:a16="http://schemas.microsoft.com/office/drawing/2014/main" id="{A531C5B6-DF30-2148-BEB5-9C619F25DD1F}"/>
              </a:ext>
            </a:extLst>
          </p:cNvPr>
          <p:cNvSpPr/>
          <p:nvPr/>
        </p:nvSpPr>
        <p:spPr>
          <a:xfrm>
            <a:off x="650883" y="1674452"/>
            <a:ext cx="7548562" cy="319088"/>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Modest tariffs may have little effect, but an aggressive tariff regime would harm growth</a:t>
            </a:r>
          </a:p>
        </p:txBody>
      </p:sp>
      <p:sp>
        <p:nvSpPr>
          <p:cNvPr id="2" name="Text Placeholder 4">
            <a:extLst>
              <a:ext uri="{FF2B5EF4-FFF2-40B4-BE49-F238E27FC236}">
                <a16:creationId xmlns:a16="http://schemas.microsoft.com/office/drawing/2014/main" id="{49734131-3675-08A7-43F0-2ED33FD34B41}"/>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endParaRPr lang="en-US" sz="700" dirty="0">
              <a:solidFill>
                <a:prstClr val="white">
                  <a:lumMod val="50000"/>
                </a:prstClr>
              </a:solidFill>
            </a:endParaRPr>
          </a:p>
        </p:txBody>
      </p:sp>
      <p:pic>
        <p:nvPicPr>
          <p:cNvPr id="8" name="Graphic 7" descr="Flying Money with solid fill">
            <a:extLst>
              <a:ext uri="{FF2B5EF4-FFF2-40B4-BE49-F238E27FC236}">
                <a16:creationId xmlns:a16="http://schemas.microsoft.com/office/drawing/2014/main" id="{110F95DA-CF39-7727-1BA8-AB66E1DFB7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7137">
            <a:off x="761380" y="4048539"/>
            <a:ext cx="548640" cy="590997"/>
          </a:xfrm>
          <a:prstGeom prst="rect">
            <a:avLst/>
          </a:prstGeom>
        </p:spPr>
      </p:pic>
      <p:grpSp>
        <p:nvGrpSpPr>
          <p:cNvPr id="22" name="Group 21">
            <a:extLst>
              <a:ext uri="{FF2B5EF4-FFF2-40B4-BE49-F238E27FC236}">
                <a16:creationId xmlns:a16="http://schemas.microsoft.com/office/drawing/2014/main" id="{F792817E-03B5-7367-46B8-EC3F432A8974}"/>
              </a:ext>
            </a:extLst>
          </p:cNvPr>
          <p:cNvGrpSpPr/>
          <p:nvPr/>
        </p:nvGrpSpPr>
        <p:grpSpPr>
          <a:xfrm>
            <a:off x="659300" y="2116086"/>
            <a:ext cx="7587767" cy="1299962"/>
            <a:chOff x="757237" y="2246195"/>
            <a:chExt cx="7540141" cy="714345"/>
          </a:xfrm>
        </p:grpSpPr>
        <p:sp>
          <p:nvSpPr>
            <p:cNvPr id="43" name="Rectangle 42">
              <a:extLst>
                <a:ext uri="{FF2B5EF4-FFF2-40B4-BE49-F238E27FC236}">
                  <a16:creationId xmlns:a16="http://schemas.microsoft.com/office/drawing/2014/main" id="{CFE20C67-0E07-F489-6B68-2A0A7BBE88C6}"/>
                </a:ext>
              </a:extLst>
            </p:cNvPr>
            <p:cNvSpPr/>
            <p:nvPr/>
          </p:nvSpPr>
          <p:spPr bwMode="auto">
            <a:xfrm>
              <a:off x="2538869" y="2246195"/>
              <a:ext cx="5758509" cy="7143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37160" bIns="0" spcCol="182880" anchor="ctr"/>
            <a:lstStyle/>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Following the election, President-elect Trump has proposed 25% tariffs on Mexico and Canada and a 100% tariff on Brazil, India, Russia, China, and South Africa (BRICS nations).</a:t>
              </a:r>
            </a:p>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Though some domestic industries may benefit from tariffs (e.g., steel manufacturing), most economists argue that tariffs distort markets, harm U.S. consumers, and lead to retaliatory measures that harm U.S. exporters.</a:t>
              </a:r>
            </a:p>
          </p:txBody>
        </p:sp>
        <p:sp>
          <p:nvSpPr>
            <p:cNvPr id="21" name="Pentagon 12">
              <a:extLst>
                <a:ext uri="{FF2B5EF4-FFF2-40B4-BE49-F238E27FC236}">
                  <a16:creationId xmlns:a16="http://schemas.microsoft.com/office/drawing/2014/main" id="{6D49FAA9-00BF-F1F4-1D20-EA9B5D055A6B}"/>
                </a:ext>
              </a:extLst>
            </p:cNvPr>
            <p:cNvSpPr/>
            <p:nvPr/>
          </p:nvSpPr>
          <p:spPr bwMode="auto">
            <a:xfrm>
              <a:off x="757237" y="2246594"/>
              <a:ext cx="2235189" cy="713946"/>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600"/>
                </a:spcAft>
                <a:defRPr/>
              </a:pPr>
              <a:r>
                <a:rPr lang="en-US" sz="1200" b="1" dirty="0">
                  <a:solidFill>
                    <a:schemeClr val="bg1"/>
                  </a:solidFill>
                </a:rPr>
                <a:t>Tariffs as an Economic Strategy</a:t>
              </a:r>
            </a:p>
          </p:txBody>
        </p:sp>
      </p:grpSp>
      <p:grpSp>
        <p:nvGrpSpPr>
          <p:cNvPr id="5" name="Group 4">
            <a:extLst>
              <a:ext uri="{FF2B5EF4-FFF2-40B4-BE49-F238E27FC236}">
                <a16:creationId xmlns:a16="http://schemas.microsoft.com/office/drawing/2014/main" id="{2479B89A-ADC8-732C-45EE-05165BA085D3}"/>
              </a:ext>
            </a:extLst>
          </p:cNvPr>
          <p:cNvGrpSpPr/>
          <p:nvPr/>
        </p:nvGrpSpPr>
        <p:grpSpPr>
          <a:xfrm>
            <a:off x="650883" y="3532498"/>
            <a:ext cx="7579350" cy="1303011"/>
            <a:chOff x="757237" y="2896290"/>
            <a:chExt cx="7548561" cy="753542"/>
          </a:xfrm>
        </p:grpSpPr>
        <p:sp>
          <p:nvSpPr>
            <p:cNvPr id="3" name="Rectangle 2">
              <a:extLst>
                <a:ext uri="{FF2B5EF4-FFF2-40B4-BE49-F238E27FC236}">
                  <a16:creationId xmlns:a16="http://schemas.microsoft.com/office/drawing/2014/main" id="{681F1F38-5F41-AF91-0DA9-26A5E07FB9EB}"/>
                </a:ext>
              </a:extLst>
            </p:cNvPr>
            <p:cNvSpPr/>
            <p:nvPr/>
          </p:nvSpPr>
          <p:spPr>
            <a:xfrm>
              <a:off x="2164860" y="2896290"/>
              <a:ext cx="516564" cy="7526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p>
          </p:txBody>
        </p:sp>
        <p:grpSp>
          <p:nvGrpSpPr>
            <p:cNvPr id="23" name="Group 22">
              <a:extLst>
                <a:ext uri="{FF2B5EF4-FFF2-40B4-BE49-F238E27FC236}">
                  <a16:creationId xmlns:a16="http://schemas.microsoft.com/office/drawing/2014/main" id="{14A7728C-EFCD-23D7-4A9D-0F272025E5C0}"/>
                </a:ext>
              </a:extLst>
            </p:cNvPr>
            <p:cNvGrpSpPr/>
            <p:nvPr/>
          </p:nvGrpSpPr>
          <p:grpSpPr>
            <a:xfrm>
              <a:off x="757237" y="2896290"/>
              <a:ext cx="7548561" cy="753542"/>
              <a:chOff x="757237" y="2246195"/>
              <a:chExt cx="7531722" cy="714346"/>
            </a:xfrm>
          </p:grpSpPr>
          <p:sp>
            <p:nvSpPr>
              <p:cNvPr id="24" name="Rectangle 23">
                <a:extLst>
                  <a:ext uri="{FF2B5EF4-FFF2-40B4-BE49-F238E27FC236}">
                    <a16:creationId xmlns:a16="http://schemas.microsoft.com/office/drawing/2014/main" id="{7F1B65E6-4455-92FD-6D08-F79247EFA62E}"/>
                  </a:ext>
                </a:extLst>
              </p:cNvPr>
              <p:cNvSpPr/>
              <p:nvPr/>
            </p:nvSpPr>
            <p:spPr bwMode="auto">
              <a:xfrm>
                <a:off x="2618221" y="2246195"/>
                <a:ext cx="5670738" cy="7139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 bIns="0" spcCol="182880" anchor="ctr"/>
              <a:lstStyle/>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While recent proposals may be more about “setting a tone” and framing future negotiations, it is not a forgone conclusion. Broad-based tariffs on Chinese imports are highly likely, and tariffs on other trading partners are in play.</a:t>
                </a:r>
              </a:p>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U.S. imposed tariffs and retaliatory tariffs from trading partners would likely increase the cost of equipment and may have unpredictable effects on global supply chains.</a:t>
                </a:r>
              </a:p>
            </p:txBody>
          </p:sp>
          <p:sp>
            <p:nvSpPr>
              <p:cNvPr id="25" name="Pentagon 12">
                <a:extLst>
                  <a:ext uri="{FF2B5EF4-FFF2-40B4-BE49-F238E27FC236}">
                    <a16:creationId xmlns:a16="http://schemas.microsoft.com/office/drawing/2014/main" id="{8D7F86DB-CD6D-1411-A290-373E05AAC986}"/>
                  </a:ext>
                </a:extLst>
              </p:cNvPr>
              <p:cNvSpPr/>
              <p:nvPr/>
            </p:nvSpPr>
            <p:spPr bwMode="auto">
              <a:xfrm>
                <a:off x="757237" y="2246595"/>
                <a:ext cx="2221806" cy="713946"/>
              </a:xfrm>
              <a:prstGeom prst="homePlate">
                <a:avLst>
                  <a:gd name="adj" fmla="val 49364"/>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600"/>
                  </a:spcAft>
                  <a:defRPr/>
                </a:pPr>
                <a:r>
                  <a:rPr lang="en-US" sz="1200" b="1" dirty="0">
                    <a:solidFill>
                      <a:schemeClr val="bg1"/>
                    </a:solidFill>
                  </a:rPr>
                  <a:t>Economic Consequences and Retaliation	</a:t>
                </a:r>
              </a:p>
            </p:txBody>
          </p:sp>
        </p:grpSp>
      </p:grpSp>
      <p:grpSp>
        <p:nvGrpSpPr>
          <p:cNvPr id="4" name="Group 3">
            <a:extLst>
              <a:ext uri="{FF2B5EF4-FFF2-40B4-BE49-F238E27FC236}">
                <a16:creationId xmlns:a16="http://schemas.microsoft.com/office/drawing/2014/main" id="{01549A59-25F5-8A5D-456D-A9DD617B8D50}"/>
              </a:ext>
            </a:extLst>
          </p:cNvPr>
          <p:cNvGrpSpPr/>
          <p:nvPr/>
        </p:nvGrpSpPr>
        <p:grpSpPr>
          <a:xfrm>
            <a:off x="3481452" y="1157296"/>
            <a:ext cx="2181096" cy="354703"/>
            <a:chOff x="3481452" y="1169297"/>
            <a:chExt cx="2181096" cy="354703"/>
          </a:xfrm>
        </p:grpSpPr>
        <p:grpSp>
          <p:nvGrpSpPr>
            <p:cNvPr id="6" name="Group 5">
              <a:extLst>
                <a:ext uri="{FF2B5EF4-FFF2-40B4-BE49-F238E27FC236}">
                  <a16:creationId xmlns:a16="http://schemas.microsoft.com/office/drawing/2014/main" id="{A5DFE5C0-63DA-64AB-C892-50BDFA322A08}"/>
                </a:ext>
              </a:extLst>
            </p:cNvPr>
            <p:cNvGrpSpPr/>
            <p:nvPr/>
          </p:nvGrpSpPr>
          <p:grpSpPr>
            <a:xfrm>
              <a:off x="4170628" y="1169297"/>
              <a:ext cx="802744" cy="354703"/>
              <a:chOff x="4170628" y="1169297"/>
              <a:chExt cx="802744" cy="354703"/>
            </a:xfrm>
          </p:grpSpPr>
          <p:sp>
            <p:nvSpPr>
              <p:cNvPr id="20" name="Chevron 157">
                <a:extLst>
                  <a:ext uri="{FF2B5EF4-FFF2-40B4-BE49-F238E27FC236}">
                    <a16:creationId xmlns:a16="http://schemas.microsoft.com/office/drawing/2014/main" id="{350A1569-4559-0EB6-BD0E-6F8875761DD9}"/>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9" name="Group 945">
                <a:extLst>
                  <a:ext uri="{FF2B5EF4-FFF2-40B4-BE49-F238E27FC236}">
                    <a16:creationId xmlns:a16="http://schemas.microsoft.com/office/drawing/2014/main" id="{A49A843F-AF00-0CCB-00B2-1266AB889864}"/>
                  </a:ext>
                </a:extLst>
              </p:cNvPr>
              <p:cNvGrpSpPr>
                <a:grpSpLocks noChangeAspect="1"/>
              </p:cNvGrpSpPr>
              <p:nvPr/>
            </p:nvGrpSpPr>
            <p:grpSpPr bwMode="auto">
              <a:xfrm>
                <a:off x="4490966" y="1200403"/>
                <a:ext cx="162069" cy="292491"/>
                <a:chOff x="1570" y="1754"/>
                <a:chExt cx="169" cy="305"/>
              </a:xfrm>
              <a:solidFill>
                <a:schemeClr val="bg1"/>
              </a:solidFill>
            </p:grpSpPr>
            <p:sp>
              <p:nvSpPr>
                <p:cNvPr id="30" name="Freeform 196" descr="© INSCALE GmbH, 21.06.2010">
                  <a:extLst>
                    <a:ext uri="{FF2B5EF4-FFF2-40B4-BE49-F238E27FC236}">
                      <a16:creationId xmlns:a16="http://schemas.microsoft.com/office/drawing/2014/main" id="{0C77ACEB-EFA6-A8F8-FF21-18C9787B5B9E}"/>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1" name="Freeform 197" descr="© INSCALE GmbH, 21.06.2010">
                  <a:extLst>
                    <a:ext uri="{FF2B5EF4-FFF2-40B4-BE49-F238E27FC236}">
                      <a16:creationId xmlns:a16="http://schemas.microsoft.com/office/drawing/2014/main" id="{72BE3989-CC8B-E267-3325-32C270DFD4AB}"/>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2" name="Freeform 198" descr="© INSCALE GmbH, 21.06.2010">
                  <a:extLst>
                    <a:ext uri="{FF2B5EF4-FFF2-40B4-BE49-F238E27FC236}">
                      <a16:creationId xmlns:a16="http://schemas.microsoft.com/office/drawing/2014/main" id="{E30B46B1-3D73-A602-311D-D49F3AB3F9E7}"/>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7" name="Group 6">
              <a:extLst>
                <a:ext uri="{FF2B5EF4-FFF2-40B4-BE49-F238E27FC236}">
                  <a16:creationId xmlns:a16="http://schemas.microsoft.com/office/drawing/2014/main" id="{BE69267C-E7C3-D810-C2FF-A879E008CEA2}"/>
                </a:ext>
              </a:extLst>
            </p:cNvPr>
            <p:cNvGrpSpPr/>
            <p:nvPr/>
          </p:nvGrpSpPr>
          <p:grpSpPr>
            <a:xfrm>
              <a:off x="3481452" y="1169297"/>
              <a:ext cx="802744" cy="354703"/>
              <a:chOff x="3481452" y="1169297"/>
              <a:chExt cx="802744" cy="354703"/>
            </a:xfrm>
          </p:grpSpPr>
          <p:sp>
            <p:nvSpPr>
              <p:cNvPr id="12" name="Chevron 156">
                <a:extLst>
                  <a:ext uri="{FF2B5EF4-FFF2-40B4-BE49-F238E27FC236}">
                    <a16:creationId xmlns:a16="http://schemas.microsoft.com/office/drawing/2014/main" id="{D4C45365-3009-86F8-8FF0-25E37571A44C}"/>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5" name="Gruppieren 18">
                <a:extLst>
                  <a:ext uri="{FF2B5EF4-FFF2-40B4-BE49-F238E27FC236}">
                    <a16:creationId xmlns:a16="http://schemas.microsoft.com/office/drawing/2014/main" id="{951D8D97-4D50-7FD2-A3EB-8D7653678001}"/>
                  </a:ext>
                </a:extLst>
              </p:cNvPr>
              <p:cNvGrpSpPr>
                <a:grpSpLocks noChangeAspect="1"/>
              </p:cNvGrpSpPr>
              <p:nvPr/>
            </p:nvGrpSpPr>
            <p:grpSpPr>
              <a:xfrm>
                <a:off x="3701205" y="1219231"/>
                <a:ext cx="363238" cy="254834"/>
                <a:chOff x="5276852" y="3736975"/>
                <a:chExt cx="508000" cy="356394"/>
              </a:xfrm>
              <a:solidFill>
                <a:schemeClr val="bg1"/>
              </a:solidFill>
            </p:grpSpPr>
            <p:sp>
              <p:nvSpPr>
                <p:cNvPr id="16" name="Freeform 332" descr="© INSCALE GmbH, 21.06.2010">
                  <a:extLst>
                    <a:ext uri="{FF2B5EF4-FFF2-40B4-BE49-F238E27FC236}">
                      <a16:creationId xmlns:a16="http://schemas.microsoft.com/office/drawing/2014/main" id="{CEE347EA-C736-5A6A-1221-5D441350FB6A}"/>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 name="Freeform 334" descr="© INSCALE GmbH, 21.06.2010">
                  <a:extLst>
                    <a:ext uri="{FF2B5EF4-FFF2-40B4-BE49-F238E27FC236}">
                      <a16:creationId xmlns:a16="http://schemas.microsoft.com/office/drawing/2014/main" id="{5A886BEE-2A18-EDFB-1237-EB97622B1569}"/>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 name="Group 8">
              <a:extLst>
                <a:ext uri="{FF2B5EF4-FFF2-40B4-BE49-F238E27FC236}">
                  <a16:creationId xmlns:a16="http://schemas.microsoft.com/office/drawing/2014/main" id="{FD512DAC-ABE8-212C-879E-72F721E44584}"/>
                </a:ext>
              </a:extLst>
            </p:cNvPr>
            <p:cNvGrpSpPr/>
            <p:nvPr/>
          </p:nvGrpSpPr>
          <p:grpSpPr>
            <a:xfrm>
              <a:off x="4859804" y="1169297"/>
              <a:ext cx="802744" cy="354703"/>
              <a:chOff x="4859804" y="1169297"/>
              <a:chExt cx="802744" cy="354703"/>
            </a:xfrm>
          </p:grpSpPr>
          <p:sp>
            <p:nvSpPr>
              <p:cNvPr id="10" name="Chevron 158">
                <a:extLst>
                  <a:ext uri="{FF2B5EF4-FFF2-40B4-BE49-F238E27FC236}">
                    <a16:creationId xmlns:a16="http://schemas.microsoft.com/office/drawing/2014/main" id="{55C2C04F-532B-26E9-FD5A-2B69A2664A1C}"/>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1" name="Freeform 780">
                <a:extLst>
                  <a:ext uri="{FF2B5EF4-FFF2-40B4-BE49-F238E27FC236}">
                    <a16:creationId xmlns:a16="http://schemas.microsoft.com/office/drawing/2014/main" id="{9FA35A25-2730-A161-9CFA-72372F9D91A9}"/>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68700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4752-3857-3266-1CE4-7C30475069D6}"/>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263CCD6C-24D6-64F2-E7D1-008DED4B7583}"/>
              </a:ext>
            </a:extLst>
          </p:cNvPr>
          <p:cNvGrpSpPr/>
          <p:nvPr/>
        </p:nvGrpSpPr>
        <p:grpSpPr>
          <a:xfrm>
            <a:off x="650883" y="4951958"/>
            <a:ext cx="7587767" cy="1303794"/>
            <a:chOff x="650883" y="4951958"/>
            <a:chExt cx="7587767" cy="1303794"/>
          </a:xfrm>
        </p:grpSpPr>
        <p:sp>
          <p:nvSpPr>
            <p:cNvPr id="17" name="Rectangle 16">
              <a:extLst>
                <a:ext uri="{FF2B5EF4-FFF2-40B4-BE49-F238E27FC236}">
                  <a16:creationId xmlns:a16="http://schemas.microsoft.com/office/drawing/2014/main" id="{0CC403E1-F390-B908-8EBA-25516BE4818A}"/>
                </a:ext>
              </a:extLst>
            </p:cNvPr>
            <p:cNvSpPr/>
            <p:nvPr/>
          </p:nvSpPr>
          <p:spPr>
            <a:xfrm>
              <a:off x="2015488" y="4951958"/>
              <a:ext cx="516564" cy="12977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73CAA33-703C-8582-6C80-5B4CC92702A5}"/>
                </a:ext>
              </a:extLst>
            </p:cNvPr>
            <p:cNvGrpSpPr/>
            <p:nvPr/>
          </p:nvGrpSpPr>
          <p:grpSpPr>
            <a:xfrm>
              <a:off x="650883" y="4953470"/>
              <a:ext cx="7587767" cy="1302282"/>
              <a:chOff x="757237" y="2246196"/>
              <a:chExt cx="7587767" cy="640078"/>
            </a:xfrm>
          </p:grpSpPr>
          <p:sp>
            <p:nvSpPr>
              <p:cNvPr id="27" name="Rectangle 26">
                <a:extLst>
                  <a:ext uri="{FF2B5EF4-FFF2-40B4-BE49-F238E27FC236}">
                    <a16:creationId xmlns:a16="http://schemas.microsoft.com/office/drawing/2014/main" id="{1961214F-0E2A-BC28-498C-9BA5E1E75BC9}"/>
                  </a:ext>
                </a:extLst>
              </p:cNvPr>
              <p:cNvSpPr/>
              <p:nvPr/>
            </p:nvSpPr>
            <p:spPr bwMode="auto">
              <a:xfrm>
                <a:off x="2442191" y="2246196"/>
                <a:ext cx="5902813" cy="6400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37160" bIns="0" spcCol="182880" anchor="ctr"/>
              <a:lstStyle/>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cs typeface="Calibri" pitchFamily="34" charset="0"/>
                  </a:rPr>
                  <a:t>President Trump’s tax and spending priorities are expected to add ~$8 trillion to the federal debt over the next decade.</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cs typeface="Calibri" pitchFamily="34" charset="0"/>
                  </a:rPr>
                  <a:t>With the debt-to-GDP ratio is already above 100% and rising, economists warn of the long-term risks to the country’s fiscal health.</a:t>
                </a:r>
              </a:p>
              <a:p>
                <a:pPr marL="628650" marR="0" lvl="1" indent="-171450" algn="just" defTabSz="914400" rtl="0" eaLnBrk="1" fontAlgn="auto" latinLnBrk="0" hangingPunct="1">
                  <a:lnSpc>
                    <a:spcPct val="105000"/>
                  </a:lnSpc>
                  <a:spcBef>
                    <a:spcPts val="0"/>
                  </a:spcBef>
                  <a:spcAft>
                    <a:spcPts val="400"/>
                  </a:spcAft>
                  <a:buClrTx/>
                  <a:buSzTx/>
                  <a:buFont typeface="Arial" panose="020B0604020202020204" pitchFamily="34" charset="0"/>
                  <a:buChar char="•"/>
                  <a:tabLst/>
                  <a:defRPr/>
                </a:pPr>
                <a:r>
                  <a:rPr lang="en-US" sz="1000" dirty="0">
                    <a:solidFill>
                      <a:srgbClr val="000000"/>
                    </a:solidFill>
                    <a:cs typeface="Calibri" pitchFamily="34" charset="0"/>
                  </a:rPr>
                  <a:t>Future taxpayers may bear the burden of increased debt, but in the current political climate neither party appears interested in confronting this risk. This appears unlikely to change unless (or until) markets force them to do so.</a:t>
                </a:r>
              </a:p>
            </p:txBody>
          </p:sp>
          <p:sp>
            <p:nvSpPr>
              <p:cNvPr id="28" name="Pentagon 12">
                <a:extLst>
                  <a:ext uri="{FF2B5EF4-FFF2-40B4-BE49-F238E27FC236}">
                    <a16:creationId xmlns:a16="http://schemas.microsoft.com/office/drawing/2014/main" id="{8FC89812-51B6-3AAB-88D7-C990056011C1}"/>
                  </a:ext>
                </a:extLst>
              </p:cNvPr>
              <p:cNvSpPr/>
              <p:nvPr/>
            </p:nvSpPr>
            <p:spPr bwMode="auto">
              <a:xfrm>
                <a:off x="757237" y="2246594"/>
                <a:ext cx="2235191" cy="637846"/>
              </a:xfrm>
              <a:prstGeom prst="homePlate">
                <a:avLst>
                  <a:gd name="adj" fmla="val 49555"/>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Potential Long-Term Implications</a:t>
                </a:r>
              </a:p>
            </p:txBody>
          </p:sp>
        </p:grpSp>
      </p:grpSp>
      <p:sp>
        <p:nvSpPr>
          <p:cNvPr id="18" name="Rectangle 17">
            <a:extLst>
              <a:ext uri="{FF2B5EF4-FFF2-40B4-BE49-F238E27FC236}">
                <a16:creationId xmlns:a16="http://schemas.microsoft.com/office/drawing/2014/main" id="{69741539-D562-B8A5-264D-2A28DDE7CC69}"/>
              </a:ext>
            </a:extLst>
          </p:cNvPr>
          <p:cNvSpPr/>
          <p:nvPr/>
        </p:nvSpPr>
        <p:spPr>
          <a:xfrm>
            <a:off x="2218216" y="2116463"/>
            <a:ext cx="516564" cy="13030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5" descr="C:\Users\Public\Documents\ELFF\ELFF logo.jpg">
            <a:extLst>
              <a:ext uri="{FF2B5EF4-FFF2-40B4-BE49-F238E27FC236}">
                <a16:creationId xmlns:a16="http://schemas.microsoft.com/office/drawing/2014/main" id="{62B503EB-615D-D0B3-AE6E-F4BF3E66F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202E6421-3C9F-4E5E-74FB-4BEEACEC3CFE}"/>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7</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2106EE09-435C-2125-941F-F84EFB4D5AA4}"/>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Trump’s Second Term – Taxes</a:t>
            </a:r>
          </a:p>
        </p:txBody>
      </p:sp>
      <p:sp>
        <p:nvSpPr>
          <p:cNvPr id="78" name="Pentagon 12">
            <a:extLst>
              <a:ext uri="{FF2B5EF4-FFF2-40B4-BE49-F238E27FC236}">
                <a16:creationId xmlns:a16="http://schemas.microsoft.com/office/drawing/2014/main" id="{AF71618E-8EF3-5011-6BA6-163254486CF1}"/>
              </a:ext>
            </a:extLst>
          </p:cNvPr>
          <p:cNvSpPr/>
          <p:nvPr/>
        </p:nvSpPr>
        <p:spPr>
          <a:xfrm>
            <a:off x="650883" y="1674452"/>
            <a:ext cx="7548562" cy="319088"/>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The equipment finance industry should benefit from the extension of key tax provisions</a:t>
            </a:r>
          </a:p>
        </p:txBody>
      </p:sp>
      <p:sp>
        <p:nvSpPr>
          <p:cNvPr id="2" name="Text Placeholder 4">
            <a:extLst>
              <a:ext uri="{FF2B5EF4-FFF2-40B4-BE49-F238E27FC236}">
                <a16:creationId xmlns:a16="http://schemas.microsoft.com/office/drawing/2014/main" id="{46A00EBD-DA2D-DC3D-5B92-B17FC88AF293}"/>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endParaRPr lang="en-US" sz="700" dirty="0">
              <a:solidFill>
                <a:prstClr val="white">
                  <a:lumMod val="50000"/>
                </a:prstClr>
              </a:solidFill>
            </a:endParaRPr>
          </a:p>
        </p:txBody>
      </p:sp>
      <p:pic>
        <p:nvPicPr>
          <p:cNvPr id="8" name="Graphic 7" descr="Flying Money with solid fill">
            <a:extLst>
              <a:ext uri="{FF2B5EF4-FFF2-40B4-BE49-F238E27FC236}">
                <a16:creationId xmlns:a16="http://schemas.microsoft.com/office/drawing/2014/main" id="{F58C4080-FBB3-CB9F-FADD-9F3FF03BB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67137">
            <a:off x="761380" y="4048539"/>
            <a:ext cx="548640" cy="590997"/>
          </a:xfrm>
          <a:prstGeom prst="rect">
            <a:avLst/>
          </a:prstGeom>
        </p:spPr>
      </p:pic>
      <p:grpSp>
        <p:nvGrpSpPr>
          <p:cNvPr id="22" name="Group 21">
            <a:extLst>
              <a:ext uri="{FF2B5EF4-FFF2-40B4-BE49-F238E27FC236}">
                <a16:creationId xmlns:a16="http://schemas.microsoft.com/office/drawing/2014/main" id="{4EA39850-DCB4-5819-5AB3-558B46465E92}"/>
              </a:ext>
            </a:extLst>
          </p:cNvPr>
          <p:cNvGrpSpPr/>
          <p:nvPr/>
        </p:nvGrpSpPr>
        <p:grpSpPr>
          <a:xfrm>
            <a:off x="659300" y="2116086"/>
            <a:ext cx="7587767" cy="1299962"/>
            <a:chOff x="757237" y="2246195"/>
            <a:chExt cx="7540141" cy="714345"/>
          </a:xfrm>
        </p:grpSpPr>
        <p:sp>
          <p:nvSpPr>
            <p:cNvPr id="43" name="Rectangle 42">
              <a:extLst>
                <a:ext uri="{FF2B5EF4-FFF2-40B4-BE49-F238E27FC236}">
                  <a16:creationId xmlns:a16="http://schemas.microsoft.com/office/drawing/2014/main" id="{F2E61F52-B1B9-C9DC-E898-9B57CF21CBE5}"/>
                </a:ext>
              </a:extLst>
            </p:cNvPr>
            <p:cNvSpPr/>
            <p:nvPr/>
          </p:nvSpPr>
          <p:spPr bwMode="auto">
            <a:xfrm>
              <a:off x="2538869" y="2246195"/>
              <a:ext cx="5758509" cy="7143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37160" bIns="0" spcCol="182880" anchor="ctr"/>
            <a:lstStyle/>
            <a:p>
              <a:pPr marL="173736" indent="-171450" algn="just">
                <a:lnSpc>
                  <a:spcPct val="114000"/>
                </a:lnSpc>
                <a:spcAft>
                  <a:spcPts val="600"/>
                </a:spcAft>
                <a:buFont typeface="Arial" panose="020B0604020202020204" pitchFamily="34" charset="0"/>
                <a:buChar char="•"/>
                <a:tabLst>
                  <a:tab pos="4629150" algn="l"/>
                </a:tabLst>
                <a:defRPr/>
              </a:pPr>
              <a:r>
                <a:rPr lang="en-US" sz="1000" dirty="0">
                  <a:solidFill>
                    <a:srgbClr val="000000"/>
                  </a:solidFill>
                  <a:cs typeface="Calibri" pitchFamily="34" charset="0"/>
                </a:rPr>
                <a:t>With many provisions of the 2017 Tax Cuts and Jobs Act set to expire at the end of 2025, Washington is gearing up for a historic tax year.</a:t>
              </a:r>
            </a:p>
            <a:p>
              <a:pPr marL="173736" indent="-171450" algn="just">
                <a:lnSpc>
                  <a:spcPct val="114000"/>
                </a:lnSpc>
                <a:spcAft>
                  <a:spcPts val="1200"/>
                </a:spcAft>
                <a:buFont typeface="Arial" panose="020B0604020202020204" pitchFamily="34" charset="0"/>
                <a:buChar char="•"/>
                <a:tabLst>
                  <a:tab pos="4629150" algn="l"/>
                </a:tabLst>
                <a:defRPr/>
              </a:pPr>
              <a:r>
                <a:rPr lang="en-US" sz="1000" dirty="0">
                  <a:solidFill>
                    <a:srgbClr val="000000"/>
                  </a:solidFill>
                  <a:cs typeface="Calibri" pitchFamily="34" charset="0"/>
                </a:rPr>
                <a:t>The TCJA’s corporate tax provisions resulted in an 8-14% increase in corporate investment, a ~1% rise in real wages from corporate savings, and a ~0.1% boost in annual GDP growth.</a:t>
              </a:r>
            </a:p>
          </p:txBody>
        </p:sp>
        <p:sp>
          <p:nvSpPr>
            <p:cNvPr id="21" name="Pentagon 12">
              <a:extLst>
                <a:ext uri="{FF2B5EF4-FFF2-40B4-BE49-F238E27FC236}">
                  <a16:creationId xmlns:a16="http://schemas.microsoft.com/office/drawing/2014/main" id="{C441A68F-B72C-E0B5-04E6-E9F84213B0E2}"/>
                </a:ext>
              </a:extLst>
            </p:cNvPr>
            <p:cNvSpPr/>
            <p:nvPr/>
          </p:nvSpPr>
          <p:spPr bwMode="auto">
            <a:xfrm>
              <a:off x="757237" y="2246594"/>
              <a:ext cx="2235189" cy="713946"/>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The 2017 Tax Cuts and Jobs Act</a:t>
              </a:r>
            </a:p>
          </p:txBody>
        </p:sp>
      </p:grpSp>
      <p:grpSp>
        <p:nvGrpSpPr>
          <p:cNvPr id="5" name="Group 4">
            <a:extLst>
              <a:ext uri="{FF2B5EF4-FFF2-40B4-BE49-F238E27FC236}">
                <a16:creationId xmlns:a16="http://schemas.microsoft.com/office/drawing/2014/main" id="{5E63F427-EB05-C182-684C-B9DB160396E0}"/>
              </a:ext>
            </a:extLst>
          </p:cNvPr>
          <p:cNvGrpSpPr/>
          <p:nvPr/>
        </p:nvGrpSpPr>
        <p:grpSpPr>
          <a:xfrm>
            <a:off x="650883" y="3532498"/>
            <a:ext cx="7579350" cy="1303011"/>
            <a:chOff x="757237" y="2896290"/>
            <a:chExt cx="7548561" cy="753542"/>
          </a:xfrm>
        </p:grpSpPr>
        <p:sp>
          <p:nvSpPr>
            <p:cNvPr id="3" name="Rectangle 2">
              <a:extLst>
                <a:ext uri="{FF2B5EF4-FFF2-40B4-BE49-F238E27FC236}">
                  <a16:creationId xmlns:a16="http://schemas.microsoft.com/office/drawing/2014/main" id="{CE33B4AF-2074-A6D1-D453-9A5CE9CA0668}"/>
                </a:ext>
              </a:extLst>
            </p:cNvPr>
            <p:cNvSpPr/>
            <p:nvPr/>
          </p:nvSpPr>
          <p:spPr>
            <a:xfrm>
              <a:off x="2164860" y="2896290"/>
              <a:ext cx="516564" cy="7526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C9A4E49-C916-835A-DCD9-167CF7DE3AD9}"/>
                </a:ext>
              </a:extLst>
            </p:cNvPr>
            <p:cNvGrpSpPr/>
            <p:nvPr/>
          </p:nvGrpSpPr>
          <p:grpSpPr>
            <a:xfrm>
              <a:off x="757237" y="2896290"/>
              <a:ext cx="7548561" cy="753542"/>
              <a:chOff x="757237" y="2246195"/>
              <a:chExt cx="7531722" cy="714346"/>
            </a:xfrm>
          </p:grpSpPr>
          <p:sp>
            <p:nvSpPr>
              <p:cNvPr id="24" name="Rectangle 23">
                <a:extLst>
                  <a:ext uri="{FF2B5EF4-FFF2-40B4-BE49-F238E27FC236}">
                    <a16:creationId xmlns:a16="http://schemas.microsoft.com/office/drawing/2014/main" id="{72183B5E-F64A-E715-AC1C-244A0D2280FD}"/>
                  </a:ext>
                </a:extLst>
              </p:cNvPr>
              <p:cNvSpPr/>
              <p:nvPr/>
            </p:nvSpPr>
            <p:spPr bwMode="auto">
              <a:xfrm>
                <a:off x="2618221" y="2246195"/>
                <a:ext cx="5670738" cy="71394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0" rIns="137160" bIns="0" spcCol="182880" anchor="ct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With a Republican-controlled Congress and Presidency, there is reason to be optimistic that the final tax package will be favorable to businesses, including equipment finance firms.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For example, if full bonus depreciation is reinstated, which began to phase out in 2023, capital investments could accelerate, especially among smaller firms.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Similarly, if the corporate tax rate is lowered to 15% for U.S. manufacturers, this could provide a near-term investment boost for industrial equipment.</a:t>
                </a:r>
              </a:p>
            </p:txBody>
          </p:sp>
          <p:sp>
            <p:nvSpPr>
              <p:cNvPr id="25" name="Pentagon 12">
                <a:extLst>
                  <a:ext uri="{FF2B5EF4-FFF2-40B4-BE49-F238E27FC236}">
                    <a16:creationId xmlns:a16="http://schemas.microsoft.com/office/drawing/2014/main" id="{A65CA752-1DD4-F88E-BD3A-55E04B54707F}"/>
                  </a:ext>
                </a:extLst>
              </p:cNvPr>
              <p:cNvSpPr/>
              <p:nvPr/>
            </p:nvSpPr>
            <p:spPr bwMode="auto">
              <a:xfrm>
                <a:off x="757237" y="2246595"/>
                <a:ext cx="2221806" cy="713946"/>
              </a:xfrm>
              <a:prstGeom prst="homePlate">
                <a:avLst>
                  <a:gd name="adj" fmla="val 49364"/>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eaLnBrk="1" fontAlgn="auto" hangingPunct="1">
                  <a:lnSpc>
                    <a:spcPct val="114000"/>
                  </a:lnSpc>
                  <a:spcBef>
                    <a:spcPts val="0"/>
                  </a:spcBef>
                  <a:spcAft>
                    <a:spcPts val="0"/>
                  </a:spcAft>
                  <a:defRPr/>
                </a:pPr>
                <a:r>
                  <a:rPr lang="en-US" sz="1200" b="1" dirty="0">
                    <a:solidFill>
                      <a:schemeClr val="bg1"/>
                    </a:solidFill>
                  </a:rPr>
                  <a:t>The Impact of New Legislation on Investment</a:t>
                </a:r>
              </a:p>
            </p:txBody>
          </p:sp>
        </p:grpSp>
      </p:grpSp>
      <p:grpSp>
        <p:nvGrpSpPr>
          <p:cNvPr id="4" name="Group 3">
            <a:extLst>
              <a:ext uri="{FF2B5EF4-FFF2-40B4-BE49-F238E27FC236}">
                <a16:creationId xmlns:a16="http://schemas.microsoft.com/office/drawing/2014/main" id="{00DEAD96-A557-8820-857D-EBE15D331092}"/>
              </a:ext>
            </a:extLst>
          </p:cNvPr>
          <p:cNvGrpSpPr/>
          <p:nvPr/>
        </p:nvGrpSpPr>
        <p:grpSpPr>
          <a:xfrm>
            <a:off x="3481452" y="1157296"/>
            <a:ext cx="2181096" cy="354703"/>
            <a:chOff x="3481452" y="1169297"/>
            <a:chExt cx="2181096" cy="354703"/>
          </a:xfrm>
        </p:grpSpPr>
        <p:grpSp>
          <p:nvGrpSpPr>
            <p:cNvPr id="6" name="Group 5">
              <a:extLst>
                <a:ext uri="{FF2B5EF4-FFF2-40B4-BE49-F238E27FC236}">
                  <a16:creationId xmlns:a16="http://schemas.microsoft.com/office/drawing/2014/main" id="{388347BE-F0E0-8BF8-385B-11EAD86E95DD}"/>
                </a:ext>
              </a:extLst>
            </p:cNvPr>
            <p:cNvGrpSpPr/>
            <p:nvPr/>
          </p:nvGrpSpPr>
          <p:grpSpPr>
            <a:xfrm>
              <a:off x="4170628" y="1169297"/>
              <a:ext cx="802744" cy="354703"/>
              <a:chOff x="4170628" y="1169297"/>
              <a:chExt cx="802744" cy="354703"/>
            </a:xfrm>
          </p:grpSpPr>
          <p:sp>
            <p:nvSpPr>
              <p:cNvPr id="20" name="Chevron 157">
                <a:extLst>
                  <a:ext uri="{FF2B5EF4-FFF2-40B4-BE49-F238E27FC236}">
                    <a16:creationId xmlns:a16="http://schemas.microsoft.com/office/drawing/2014/main" id="{E4983E5A-81FA-5B4E-F6D1-3D7E00104EBE}"/>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9" name="Group 945">
                <a:extLst>
                  <a:ext uri="{FF2B5EF4-FFF2-40B4-BE49-F238E27FC236}">
                    <a16:creationId xmlns:a16="http://schemas.microsoft.com/office/drawing/2014/main" id="{B7B96719-F4ED-5B7A-B70B-4031759DDD84}"/>
                  </a:ext>
                </a:extLst>
              </p:cNvPr>
              <p:cNvGrpSpPr>
                <a:grpSpLocks noChangeAspect="1"/>
              </p:cNvGrpSpPr>
              <p:nvPr/>
            </p:nvGrpSpPr>
            <p:grpSpPr bwMode="auto">
              <a:xfrm>
                <a:off x="4490966" y="1200403"/>
                <a:ext cx="162069" cy="292491"/>
                <a:chOff x="1570" y="1754"/>
                <a:chExt cx="169" cy="305"/>
              </a:xfrm>
              <a:solidFill>
                <a:schemeClr val="bg1"/>
              </a:solidFill>
            </p:grpSpPr>
            <p:sp>
              <p:nvSpPr>
                <p:cNvPr id="30" name="Freeform 196" descr="© INSCALE GmbH, 21.06.2010">
                  <a:extLst>
                    <a:ext uri="{FF2B5EF4-FFF2-40B4-BE49-F238E27FC236}">
                      <a16:creationId xmlns:a16="http://schemas.microsoft.com/office/drawing/2014/main" id="{F96D53DA-3C29-87BA-2393-579F30DB5555}"/>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1" name="Freeform 197" descr="© INSCALE GmbH, 21.06.2010">
                  <a:extLst>
                    <a:ext uri="{FF2B5EF4-FFF2-40B4-BE49-F238E27FC236}">
                      <a16:creationId xmlns:a16="http://schemas.microsoft.com/office/drawing/2014/main" id="{21563B8C-58B2-A773-B8FC-FA214AE2D50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2" name="Freeform 198" descr="© INSCALE GmbH, 21.06.2010">
                  <a:extLst>
                    <a:ext uri="{FF2B5EF4-FFF2-40B4-BE49-F238E27FC236}">
                      <a16:creationId xmlns:a16="http://schemas.microsoft.com/office/drawing/2014/main" id="{280CC7B2-BD2A-6A85-3121-D3CB02002FF6}"/>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7" name="Group 6">
              <a:extLst>
                <a:ext uri="{FF2B5EF4-FFF2-40B4-BE49-F238E27FC236}">
                  <a16:creationId xmlns:a16="http://schemas.microsoft.com/office/drawing/2014/main" id="{ECDE6729-8C58-5D2F-B5FB-48C6806F5B09}"/>
                </a:ext>
              </a:extLst>
            </p:cNvPr>
            <p:cNvGrpSpPr/>
            <p:nvPr/>
          </p:nvGrpSpPr>
          <p:grpSpPr>
            <a:xfrm>
              <a:off x="3481452" y="1169297"/>
              <a:ext cx="802744" cy="354703"/>
              <a:chOff x="3481452" y="1169297"/>
              <a:chExt cx="802744" cy="354703"/>
            </a:xfrm>
          </p:grpSpPr>
          <p:sp>
            <p:nvSpPr>
              <p:cNvPr id="12" name="Chevron 156">
                <a:extLst>
                  <a:ext uri="{FF2B5EF4-FFF2-40B4-BE49-F238E27FC236}">
                    <a16:creationId xmlns:a16="http://schemas.microsoft.com/office/drawing/2014/main" id="{8BEA65D6-31A1-3366-B90A-F6CB863895AF}"/>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5" name="Gruppieren 18">
                <a:extLst>
                  <a:ext uri="{FF2B5EF4-FFF2-40B4-BE49-F238E27FC236}">
                    <a16:creationId xmlns:a16="http://schemas.microsoft.com/office/drawing/2014/main" id="{D3D42909-76AE-4681-916F-7E1E1F44604E}"/>
                  </a:ext>
                </a:extLst>
              </p:cNvPr>
              <p:cNvGrpSpPr>
                <a:grpSpLocks noChangeAspect="1"/>
              </p:cNvGrpSpPr>
              <p:nvPr/>
            </p:nvGrpSpPr>
            <p:grpSpPr>
              <a:xfrm>
                <a:off x="3701205" y="1219231"/>
                <a:ext cx="363238" cy="254834"/>
                <a:chOff x="5276852" y="3736975"/>
                <a:chExt cx="508000" cy="356394"/>
              </a:xfrm>
              <a:solidFill>
                <a:schemeClr val="bg1"/>
              </a:solidFill>
            </p:grpSpPr>
            <p:sp>
              <p:nvSpPr>
                <p:cNvPr id="16" name="Freeform 332" descr="© INSCALE GmbH, 21.06.2010">
                  <a:extLst>
                    <a:ext uri="{FF2B5EF4-FFF2-40B4-BE49-F238E27FC236}">
                      <a16:creationId xmlns:a16="http://schemas.microsoft.com/office/drawing/2014/main" id="{BF06F925-5931-A2D9-A01F-34D6719AAB2F}"/>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 name="Freeform 334" descr="© INSCALE GmbH, 21.06.2010">
                  <a:extLst>
                    <a:ext uri="{FF2B5EF4-FFF2-40B4-BE49-F238E27FC236}">
                      <a16:creationId xmlns:a16="http://schemas.microsoft.com/office/drawing/2014/main" id="{ED004F00-1386-7A8B-E3A7-FC3EC42E4367}"/>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 name="Group 8">
              <a:extLst>
                <a:ext uri="{FF2B5EF4-FFF2-40B4-BE49-F238E27FC236}">
                  <a16:creationId xmlns:a16="http://schemas.microsoft.com/office/drawing/2014/main" id="{10134C36-0C92-DA9D-E5B0-628276ECA454}"/>
                </a:ext>
              </a:extLst>
            </p:cNvPr>
            <p:cNvGrpSpPr/>
            <p:nvPr/>
          </p:nvGrpSpPr>
          <p:grpSpPr>
            <a:xfrm>
              <a:off x="4859804" y="1169297"/>
              <a:ext cx="802744" cy="354703"/>
              <a:chOff x="4859804" y="1169297"/>
              <a:chExt cx="802744" cy="354703"/>
            </a:xfrm>
          </p:grpSpPr>
          <p:sp>
            <p:nvSpPr>
              <p:cNvPr id="10" name="Chevron 158">
                <a:extLst>
                  <a:ext uri="{FF2B5EF4-FFF2-40B4-BE49-F238E27FC236}">
                    <a16:creationId xmlns:a16="http://schemas.microsoft.com/office/drawing/2014/main" id="{F39CA54D-1AED-8579-C849-03B2E334F975}"/>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1" name="Freeform 780">
                <a:extLst>
                  <a:ext uri="{FF2B5EF4-FFF2-40B4-BE49-F238E27FC236}">
                    <a16:creationId xmlns:a16="http://schemas.microsoft.com/office/drawing/2014/main" id="{C4EAA28A-5252-9341-E6EA-0DE9B30CCE13}"/>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69204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0FA8F-9BA4-D19C-7FD3-F188918C4C1E}"/>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0E34A651-DFF9-01D4-7767-576893C035BA}"/>
              </a:ext>
            </a:extLst>
          </p:cNvPr>
          <p:cNvSpPr/>
          <p:nvPr/>
        </p:nvSpPr>
        <p:spPr>
          <a:xfrm>
            <a:off x="650883" y="1674452"/>
            <a:ext cx="7548561" cy="65472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5" descr="C:\Users\Public\Documents\ELFF\ELFF logo.jpg">
            <a:extLst>
              <a:ext uri="{FF2B5EF4-FFF2-40B4-BE49-F238E27FC236}">
                <a16:creationId xmlns:a16="http://schemas.microsoft.com/office/drawing/2014/main" id="{967C97DD-6B99-A6CD-4465-484451C8A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sp>
        <p:nvSpPr>
          <p:cNvPr id="92" name="Slide Number Placeholder 5">
            <a:extLst>
              <a:ext uri="{FF2B5EF4-FFF2-40B4-BE49-F238E27FC236}">
                <a16:creationId xmlns:a16="http://schemas.microsoft.com/office/drawing/2014/main" id="{E2C1DFAC-BF3B-3178-B3C7-3F254EDF78ED}"/>
              </a:ext>
            </a:extLst>
          </p:cNvPr>
          <p:cNvSpPr>
            <a:spLocks noGrp="1"/>
          </p:cNvSpPr>
          <p:nvPr>
            <p:ph type="sldNum" sz="quarter" idx="10"/>
          </p:nvPr>
        </p:nvSpPr>
        <p:spPr>
          <a:xfrm>
            <a:off x="8758238" y="6477000"/>
            <a:ext cx="385762" cy="381000"/>
          </a:xfr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09193BD1-2CE5-458F-9E02-6058AF2F7637}" type="slidenum">
              <a:rPr lang="en-US" sz="1050">
                <a:solidFill>
                  <a:srgbClr val="102A7E">
                    <a:tint val="75000"/>
                  </a:srgbClr>
                </a:solidFill>
                <a:latin typeface="Century Gothic"/>
              </a:rPr>
              <a:pPr algn="ctr">
                <a:defRPr/>
              </a:pPr>
              <a:t>8</a:t>
            </a:fld>
            <a:endParaRPr lang="en-US" sz="1050" dirty="0">
              <a:solidFill>
                <a:srgbClr val="102A7E">
                  <a:tint val="75000"/>
                </a:srgbClr>
              </a:solidFill>
              <a:latin typeface="Century Gothic"/>
            </a:endParaRPr>
          </a:p>
        </p:txBody>
      </p:sp>
      <p:sp>
        <p:nvSpPr>
          <p:cNvPr id="84" name="TextBox 83">
            <a:extLst>
              <a:ext uri="{FF2B5EF4-FFF2-40B4-BE49-F238E27FC236}">
                <a16:creationId xmlns:a16="http://schemas.microsoft.com/office/drawing/2014/main" id="{BE0576B7-1A93-8F02-55E5-488810327B78}"/>
              </a:ext>
            </a:extLst>
          </p:cNvPr>
          <p:cNvSpPr txBox="1"/>
          <p:nvPr/>
        </p:nvSpPr>
        <p:spPr>
          <a:xfrm>
            <a:off x="0" y="315913"/>
            <a:ext cx="8583613" cy="701675"/>
          </a:xfrm>
          <a:prstGeom prst="rect">
            <a:avLst/>
          </a:prstGeom>
          <a:solidFill>
            <a:srgbClr val="102A7E"/>
          </a:solidFill>
        </p:spPr>
        <p:txBody>
          <a:bodyPr lIns="457200" anchor="ctr"/>
          <a:lstStyle>
            <a:defPPr>
              <a:defRPr lang="en-US"/>
            </a:defPPr>
            <a:lvl1pPr>
              <a:defRPr sz="2400" b="1">
                <a:solidFill>
                  <a:schemeClr val="bg1"/>
                </a:solidFill>
                <a:latin typeface="Century Gothic" panose="020B0502020202020204" pitchFamily="34" charset="0"/>
              </a:defRPr>
            </a:lvl1pPr>
          </a:lstStyle>
          <a:p>
            <a:pPr eaLnBrk="1" fontAlgn="auto" hangingPunct="1">
              <a:spcBef>
                <a:spcPts val="0"/>
              </a:spcBef>
              <a:spcAft>
                <a:spcPts val="0"/>
              </a:spcAft>
              <a:defRPr/>
            </a:pPr>
            <a:r>
              <a:rPr lang="en-US" sz="2000" dirty="0">
                <a:latin typeface="+mn-lt"/>
              </a:rPr>
              <a:t>Special Topic: Trump’s Second Term – Industrial Policy</a:t>
            </a:r>
          </a:p>
        </p:txBody>
      </p:sp>
      <p:sp>
        <p:nvSpPr>
          <p:cNvPr id="2" name="Text Placeholder 4">
            <a:extLst>
              <a:ext uri="{FF2B5EF4-FFF2-40B4-BE49-F238E27FC236}">
                <a16:creationId xmlns:a16="http://schemas.microsoft.com/office/drawing/2014/main" id="{B07EC88C-DCC6-3815-18BB-97815C6A67A2}"/>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endParaRPr lang="en-US" sz="700" dirty="0">
              <a:solidFill>
                <a:prstClr val="white">
                  <a:lumMod val="50000"/>
                </a:prstClr>
              </a:solidFill>
            </a:endParaRPr>
          </a:p>
        </p:txBody>
      </p:sp>
      <p:sp>
        <p:nvSpPr>
          <p:cNvPr id="4" name="TextBox 3">
            <a:extLst>
              <a:ext uri="{FF2B5EF4-FFF2-40B4-BE49-F238E27FC236}">
                <a16:creationId xmlns:a16="http://schemas.microsoft.com/office/drawing/2014/main" id="{357393B9-3E98-7425-D31E-997551560F65}"/>
              </a:ext>
            </a:extLst>
          </p:cNvPr>
          <p:cNvSpPr txBox="1"/>
          <p:nvPr/>
        </p:nvSpPr>
        <p:spPr>
          <a:xfrm>
            <a:off x="650883" y="1987417"/>
            <a:ext cx="7548561" cy="2335960"/>
          </a:xfrm>
          <a:prstGeom prst="rect">
            <a:avLst/>
          </a:prstGeom>
          <a:solidFill>
            <a:srgbClr val="E8E8E8"/>
          </a:solidFill>
        </p:spPr>
        <p:txBody>
          <a:bodyPr wrap="square" rtlCol="0">
            <a:spAutoFit/>
          </a:bodyPr>
          <a:lstStyle/>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The Biden administration’s industrial policy has allocated hundreds of billions of dollars in public investment toward renewable energy, domestic manufacturing, and infrastructure development projects.</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While these investments have boosted infrastructure and manufacturing construction spending (see Figure 1), less than 17% of funds provided by the IRA, CHIPS Act, IIIJA, and American Rescue Plan had been spent as of mid-2024.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Unobligated remaining funds could be rescinded and tax incentives favoring renewable energy could be repealed to help pay for tax cuts in 2025.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Equipment finance firms focused on clean energy, sustainability, or infrastructure development could be negatively impacted due to the loss of public funds and incentives from these programs, but we expect private markets to continue prioritizing these kinds of investments. </a:t>
            </a:r>
          </a:p>
          <a:p>
            <a:pPr marL="173736" indent="-171450" algn="just">
              <a:lnSpc>
                <a:spcPct val="114000"/>
              </a:lnSpc>
              <a:spcAft>
                <a:spcPts val="300"/>
              </a:spcAft>
              <a:buFont typeface="Arial" panose="020B0604020202020204" pitchFamily="34" charset="0"/>
              <a:buChar char="•"/>
              <a:tabLst>
                <a:tab pos="4629150" algn="l"/>
              </a:tabLst>
              <a:defRPr/>
            </a:pPr>
            <a:r>
              <a:rPr lang="en-US" sz="1000" dirty="0">
                <a:solidFill>
                  <a:srgbClr val="000000"/>
                </a:solidFill>
                <a:cs typeface="Calibri" pitchFamily="34" charset="0"/>
              </a:rPr>
              <a:t>Meanwhile, the Trump Administration’s focus on U.S. energy dominance should benefit the oil and gas industry, though it is worth noting that recent drilling efficiency improvements may reduce the number of active oil rigs necessary to achieve production targets, which could hold back demand for oil mining equipment (see Figure 2). </a:t>
            </a:r>
          </a:p>
        </p:txBody>
      </p:sp>
      <p:grpSp>
        <p:nvGrpSpPr>
          <p:cNvPr id="3" name="Group 2">
            <a:extLst>
              <a:ext uri="{FF2B5EF4-FFF2-40B4-BE49-F238E27FC236}">
                <a16:creationId xmlns:a16="http://schemas.microsoft.com/office/drawing/2014/main" id="{6296E01F-DB1E-10FC-C8B5-3B95ABA695AC}"/>
              </a:ext>
            </a:extLst>
          </p:cNvPr>
          <p:cNvGrpSpPr/>
          <p:nvPr/>
        </p:nvGrpSpPr>
        <p:grpSpPr>
          <a:xfrm>
            <a:off x="650884" y="4430485"/>
            <a:ext cx="7548562" cy="1944621"/>
            <a:chOff x="650884" y="4050534"/>
            <a:chExt cx="7548562" cy="2270142"/>
          </a:xfrm>
        </p:grpSpPr>
        <p:grpSp>
          <p:nvGrpSpPr>
            <p:cNvPr id="6" name="Group 5">
              <a:extLst>
                <a:ext uri="{FF2B5EF4-FFF2-40B4-BE49-F238E27FC236}">
                  <a16:creationId xmlns:a16="http://schemas.microsoft.com/office/drawing/2014/main" id="{33F79EED-FC75-CC90-B91F-070E1828FCAE}"/>
                </a:ext>
              </a:extLst>
            </p:cNvPr>
            <p:cNvGrpSpPr/>
            <p:nvPr/>
          </p:nvGrpSpPr>
          <p:grpSpPr>
            <a:xfrm>
              <a:off x="650884" y="4050534"/>
              <a:ext cx="3858606" cy="2267113"/>
              <a:chOff x="3606439" y="1496965"/>
              <a:chExt cx="3499952" cy="3421092"/>
            </a:xfrm>
          </p:grpSpPr>
          <p:graphicFrame>
            <p:nvGraphicFramePr>
              <p:cNvPr id="7" name="Chart 6">
                <a:extLst>
                  <a:ext uri="{FF2B5EF4-FFF2-40B4-BE49-F238E27FC236}">
                    <a16:creationId xmlns:a16="http://schemas.microsoft.com/office/drawing/2014/main" id="{BDFD7D7C-051C-6162-3D6F-B9134B32D2AE}"/>
                  </a:ext>
                </a:extLst>
              </p:cNvPr>
              <p:cNvGraphicFramePr/>
              <p:nvPr>
                <p:extLst>
                  <p:ext uri="{D42A27DB-BD31-4B8C-83A1-F6EECF244321}">
                    <p14:modId xmlns:p14="http://schemas.microsoft.com/office/powerpoint/2010/main" val="3688801254"/>
                  </p:ext>
                </p:extLst>
              </p:nvPr>
            </p:nvGraphicFramePr>
            <p:xfrm>
              <a:off x="3606439" y="2032414"/>
              <a:ext cx="3300179" cy="2609083"/>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6608E7BC-40D0-A37F-998F-F695847860EA}"/>
                  </a:ext>
                </a:extLst>
              </p:cNvPr>
              <p:cNvSpPr txBox="1"/>
              <p:nvPr/>
            </p:nvSpPr>
            <p:spPr>
              <a:xfrm>
                <a:off x="3606439" y="4579981"/>
                <a:ext cx="3039638" cy="338076"/>
              </a:xfrm>
              <a:prstGeom prst="rect">
                <a:avLst/>
              </a:prstGeom>
              <a:noFill/>
            </p:spPr>
            <p:txBody>
              <a:bodyPr wrap="square" lIns="0" rtlCol="0">
                <a:spAutoFit/>
              </a:bodyPr>
              <a:lstStyle/>
              <a:p>
                <a:pPr marL="0" marR="0" lvl="0" indent="0" algn="l" defTabSz="4571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cs typeface="Calibri" panose="020F0502020204030204" pitchFamily="34" charset="0"/>
                  </a:rPr>
                  <a:t>Source: </a:t>
                </a:r>
                <a:r>
                  <a:rPr lang="en-US" sz="700" dirty="0">
                    <a:solidFill>
                      <a:srgbClr val="000000"/>
                    </a:solidFill>
                    <a:cs typeface="Calibri" panose="020F0502020204030204" pitchFamily="34" charset="0"/>
                  </a:rPr>
                  <a:t>Congressional Budget Office, 2024.</a:t>
                </a:r>
                <a:endParaRPr kumimoji="0" lang="en-US" sz="700" b="0" i="0" u="none" strike="noStrike" kern="1200" cap="none" spc="0" normalizeH="0" baseline="0" noProof="0" dirty="0">
                  <a:ln>
                    <a:noFill/>
                  </a:ln>
                  <a:solidFill>
                    <a:srgbClr val="000000"/>
                  </a:solidFill>
                  <a:effectLst/>
                  <a:uLnTx/>
                  <a:uFillTx/>
                  <a:cs typeface="Calibri" panose="020F0502020204030204" pitchFamily="34" charset="0"/>
                </a:endParaRPr>
              </a:p>
            </p:txBody>
          </p:sp>
          <p:sp>
            <p:nvSpPr>
              <p:cNvPr id="10" name="TextBox 9">
                <a:extLst>
                  <a:ext uri="{FF2B5EF4-FFF2-40B4-BE49-F238E27FC236}">
                    <a16:creationId xmlns:a16="http://schemas.microsoft.com/office/drawing/2014/main" id="{9D993451-13B6-636C-91A0-C59CD4BBD86D}"/>
                  </a:ext>
                </a:extLst>
              </p:cNvPr>
              <p:cNvSpPr txBox="1"/>
              <p:nvPr/>
            </p:nvSpPr>
            <p:spPr>
              <a:xfrm>
                <a:off x="3606439" y="1496965"/>
                <a:ext cx="3499952" cy="642472"/>
              </a:xfrm>
              <a:prstGeom prst="rect">
                <a:avLst/>
              </a:prstGeom>
              <a:noFill/>
            </p:spPr>
            <p:txBody>
              <a:bodyPr wrap="square" lIns="0" rtlCol="0">
                <a:spAutoFit/>
              </a:bodyPr>
              <a:lstStyle/>
              <a:p>
                <a:pPr>
                  <a:spcAft>
                    <a:spcPts val="200"/>
                  </a:spcAft>
                </a:pPr>
                <a:r>
                  <a:rPr lang="en-US" sz="1000" b="1" dirty="0">
                    <a:solidFill>
                      <a:srgbClr val="102A7E"/>
                    </a:solidFill>
                  </a:rPr>
                  <a:t>Figure 1: Real Investment in Manufacturing Structures</a:t>
                </a:r>
              </a:p>
              <a:p>
                <a:pPr>
                  <a:spcAft>
                    <a:spcPts val="200"/>
                  </a:spcAft>
                </a:pPr>
                <a:r>
                  <a:rPr lang="en-US" sz="1000" i="1" dirty="0">
                    <a:solidFill>
                      <a:srgbClr val="102A7E"/>
                    </a:solidFill>
                  </a:rPr>
                  <a:t>Nonresidential, billions of dollars</a:t>
                </a:r>
              </a:p>
            </p:txBody>
          </p:sp>
        </p:grpSp>
        <p:grpSp>
          <p:nvGrpSpPr>
            <p:cNvPr id="16" name="Group 15">
              <a:extLst>
                <a:ext uri="{FF2B5EF4-FFF2-40B4-BE49-F238E27FC236}">
                  <a16:creationId xmlns:a16="http://schemas.microsoft.com/office/drawing/2014/main" id="{F201BDF3-AC70-294D-F90A-30A0982D05A7}"/>
                </a:ext>
              </a:extLst>
            </p:cNvPr>
            <p:cNvGrpSpPr/>
            <p:nvPr/>
          </p:nvGrpSpPr>
          <p:grpSpPr>
            <a:xfrm>
              <a:off x="4470590" y="4053001"/>
              <a:ext cx="3728856" cy="2267675"/>
              <a:chOff x="3773091" y="4629301"/>
              <a:chExt cx="3296364" cy="1544406"/>
            </a:xfrm>
          </p:grpSpPr>
          <p:sp>
            <p:nvSpPr>
              <p:cNvPr id="11" name="TextBox 10">
                <a:extLst>
                  <a:ext uri="{FF2B5EF4-FFF2-40B4-BE49-F238E27FC236}">
                    <a16:creationId xmlns:a16="http://schemas.microsoft.com/office/drawing/2014/main" id="{1ED8362C-5814-E2F9-9E9B-F1F3B7AB2628}"/>
                  </a:ext>
                </a:extLst>
              </p:cNvPr>
              <p:cNvSpPr txBox="1"/>
              <p:nvPr/>
            </p:nvSpPr>
            <p:spPr>
              <a:xfrm>
                <a:off x="3778285" y="4629301"/>
                <a:ext cx="3257526" cy="289964"/>
              </a:xfrm>
              <a:prstGeom prst="rect">
                <a:avLst/>
              </a:prstGeom>
              <a:noFill/>
            </p:spPr>
            <p:txBody>
              <a:bodyPr wrap="square" lIns="0" rtlCol="0">
                <a:spAutoFit/>
              </a:bodyPr>
              <a:lstStyle/>
              <a:p>
                <a:pPr>
                  <a:spcAft>
                    <a:spcPts val="200"/>
                  </a:spcAft>
                </a:pPr>
                <a:r>
                  <a:rPr lang="en-US" sz="1000" b="1" dirty="0">
                    <a:solidFill>
                      <a:srgbClr val="102A7E"/>
                    </a:solidFill>
                  </a:rPr>
                  <a:t>Figure 2: Domestic Oil Rigs vs Oil Production</a:t>
                </a:r>
              </a:p>
              <a:p>
                <a:pPr>
                  <a:spcAft>
                    <a:spcPts val="200"/>
                  </a:spcAft>
                </a:pPr>
                <a:r>
                  <a:rPr lang="en-US" sz="1000" i="1" dirty="0">
                    <a:solidFill>
                      <a:srgbClr val="102A7E"/>
                    </a:solidFill>
                  </a:rPr>
                  <a:t>Monthly, number of rigs, millions of barrels</a:t>
                </a:r>
                <a:endParaRPr lang="en-US" sz="1000" b="1" dirty="0">
                  <a:solidFill>
                    <a:srgbClr val="102A7E"/>
                  </a:solidFill>
                </a:endParaRPr>
              </a:p>
            </p:txBody>
          </p:sp>
          <p:graphicFrame>
            <p:nvGraphicFramePr>
              <p:cNvPr id="12" name="Chart 11">
                <a:extLst>
                  <a:ext uri="{FF2B5EF4-FFF2-40B4-BE49-F238E27FC236}">
                    <a16:creationId xmlns:a16="http://schemas.microsoft.com/office/drawing/2014/main" id="{515E8936-56A0-F9A6-937F-7BA2ABF1E91C}"/>
                  </a:ext>
                </a:extLst>
              </p:cNvPr>
              <p:cNvGraphicFramePr/>
              <p:nvPr>
                <p:extLst>
                  <p:ext uri="{D42A27DB-BD31-4B8C-83A1-F6EECF244321}">
                    <p14:modId xmlns:p14="http://schemas.microsoft.com/office/powerpoint/2010/main" val="1978145719"/>
                  </p:ext>
                </p:extLst>
              </p:nvPr>
            </p:nvGraphicFramePr>
            <p:xfrm>
              <a:off x="3773091" y="4984321"/>
              <a:ext cx="3296364" cy="1187326"/>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FAA7401E-7F2D-19C1-4C23-6FF86B14F3A6}"/>
                  </a:ext>
                </a:extLst>
              </p:cNvPr>
              <p:cNvSpPr txBox="1"/>
              <p:nvPr/>
            </p:nvSpPr>
            <p:spPr>
              <a:xfrm>
                <a:off x="3862739" y="6027106"/>
                <a:ext cx="3088620" cy="146601"/>
              </a:xfrm>
              <a:prstGeom prst="rect">
                <a:avLst/>
              </a:prstGeom>
              <a:noFill/>
            </p:spPr>
            <p:txBody>
              <a:bodyPr wrap="square" lIns="0" rtlCol="0">
                <a:spAutoFit/>
              </a:bodyPr>
              <a:lstStyle/>
              <a:p>
                <a:pPr marL="0" marR="0" lvl="0" indent="0" algn="l" defTabSz="45717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cs typeface="Calibri" panose="020F0502020204030204" pitchFamily="34" charset="0"/>
                  </a:rPr>
                  <a:t>Source: </a:t>
                </a:r>
                <a:r>
                  <a:rPr lang="en-US" sz="700" dirty="0">
                    <a:solidFill>
                      <a:srgbClr val="000000"/>
                    </a:solidFill>
                    <a:cs typeface="Calibri" panose="020F0502020204030204" pitchFamily="34" charset="0"/>
                  </a:rPr>
                  <a:t>U.S. Energy Information Administration; Baker Hughes.</a:t>
                </a:r>
                <a:endParaRPr kumimoji="0" lang="en-US" sz="700" b="0" i="0" u="none" strike="noStrike" kern="1200" cap="none" spc="0" normalizeH="0" baseline="0" noProof="0" dirty="0">
                  <a:ln>
                    <a:noFill/>
                  </a:ln>
                  <a:solidFill>
                    <a:srgbClr val="000000"/>
                  </a:solidFill>
                  <a:effectLst/>
                  <a:uLnTx/>
                  <a:uFillTx/>
                  <a:cs typeface="Calibri" panose="020F0502020204030204" pitchFamily="34" charset="0"/>
                </a:endParaRPr>
              </a:p>
            </p:txBody>
          </p:sp>
        </p:grpSp>
        <p:sp>
          <p:nvSpPr>
            <p:cNvPr id="19" name="Rectangle 18">
              <a:extLst>
                <a:ext uri="{FF2B5EF4-FFF2-40B4-BE49-F238E27FC236}">
                  <a16:creationId xmlns:a16="http://schemas.microsoft.com/office/drawing/2014/main" id="{6783540B-24B8-28D1-0B23-E2B880C2E38E}"/>
                </a:ext>
              </a:extLst>
            </p:cNvPr>
            <p:cNvSpPr/>
            <p:nvPr/>
          </p:nvSpPr>
          <p:spPr>
            <a:xfrm>
              <a:off x="2335732" y="4753989"/>
              <a:ext cx="1226373" cy="356146"/>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solidFill>
                    <a:srgbClr val="EF6F00"/>
                  </a:solidFill>
                  <a:effectLst/>
                  <a:uLnTx/>
                  <a:uFillTx/>
                </a:rPr>
                <a:t>IRA and CHIPS Act Signed Aug. 2022</a:t>
              </a:r>
            </a:p>
          </p:txBody>
        </p:sp>
        <p:cxnSp>
          <p:nvCxnSpPr>
            <p:cNvPr id="20" name="Straight Connector 19">
              <a:extLst>
                <a:ext uri="{FF2B5EF4-FFF2-40B4-BE49-F238E27FC236}">
                  <a16:creationId xmlns:a16="http://schemas.microsoft.com/office/drawing/2014/main" id="{1EAF7D2C-6741-25BF-33CD-44AA4DC692CC}"/>
                </a:ext>
              </a:extLst>
            </p:cNvPr>
            <p:cNvCxnSpPr>
              <a:cxnSpLocks/>
            </p:cNvCxnSpPr>
            <p:nvPr/>
          </p:nvCxnSpPr>
          <p:spPr>
            <a:xfrm flipV="1">
              <a:off x="3571446" y="4500660"/>
              <a:ext cx="0" cy="1414360"/>
            </a:xfrm>
            <a:prstGeom prst="line">
              <a:avLst/>
            </a:prstGeom>
            <a:ln w="15875">
              <a:solidFill>
                <a:srgbClr val="EF6F00"/>
              </a:solidFill>
              <a:prstDash val="dash"/>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76AE23F9-1E19-B248-462F-BDC226EE937D}"/>
              </a:ext>
            </a:extLst>
          </p:cNvPr>
          <p:cNvSpPr txBox="1"/>
          <p:nvPr/>
        </p:nvSpPr>
        <p:spPr>
          <a:xfrm>
            <a:off x="6780313" y="5625361"/>
            <a:ext cx="644312" cy="215444"/>
          </a:xfrm>
          <a:prstGeom prst="rect">
            <a:avLst/>
          </a:prstGeom>
          <a:solidFill>
            <a:srgbClr val="003893"/>
          </a:solidFill>
        </p:spPr>
        <p:txBody>
          <a:bodyPr wrap="square" rtlCol="0">
            <a:spAutoFit/>
          </a:bodyPr>
          <a:lstStyle/>
          <a:p>
            <a:pPr algn="ctr"/>
            <a:r>
              <a:rPr lang="en-US" sz="800" b="1" dirty="0">
                <a:solidFill>
                  <a:schemeClr val="bg1"/>
                </a:solidFill>
              </a:rPr>
              <a:t>Oil Rigs</a:t>
            </a:r>
          </a:p>
        </p:txBody>
      </p:sp>
      <p:cxnSp>
        <p:nvCxnSpPr>
          <p:cNvPr id="31" name="Straight Arrow Connector 30">
            <a:extLst>
              <a:ext uri="{FF2B5EF4-FFF2-40B4-BE49-F238E27FC236}">
                <a16:creationId xmlns:a16="http://schemas.microsoft.com/office/drawing/2014/main" id="{C5C798E6-52D8-3943-E277-6DF21401D2C8}"/>
              </a:ext>
            </a:extLst>
          </p:cNvPr>
          <p:cNvCxnSpPr>
            <a:cxnSpLocks/>
          </p:cNvCxnSpPr>
          <p:nvPr/>
        </p:nvCxnSpPr>
        <p:spPr>
          <a:xfrm>
            <a:off x="7452245" y="5637610"/>
            <a:ext cx="374397" cy="95473"/>
          </a:xfrm>
          <a:prstGeom prst="straightConnector1">
            <a:avLst/>
          </a:prstGeom>
          <a:ln w="12700">
            <a:solidFill>
              <a:srgbClr val="003893"/>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16E4C73-8CBC-8309-8341-8A7EB010A1D3}"/>
              </a:ext>
            </a:extLst>
          </p:cNvPr>
          <p:cNvCxnSpPr>
            <a:cxnSpLocks/>
          </p:cNvCxnSpPr>
          <p:nvPr/>
        </p:nvCxnSpPr>
        <p:spPr>
          <a:xfrm flipV="1">
            <a:off x="7209807" y="4885078"/>
            <a:ext cx="429637" cy="68733"/>
          </a:xfrm>
          <a:prstGeom prst="straightConnector1">
            <a:avLst/>
          </a:prstGeom>
          <a:ln w="12700">
            <a:solidFill>
              <a:srgbClr val="EF6F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7F6669B-5BE2-1B1D-B1D6-307990052E57}"/>
              </a:ext>
            </a:extLst>
          </p:cNvPr>
          <p:cNvSpPr txBox="1"/>
          <p:nvPr/>
        </p:nvSpPr>
        <p:spPr>
          <a:xfrm>
            <a:off x="6350326" y="4854162"/>
            <a:ext cx="729569" cy="215444"/>
          </a:xfrm>
          <a:prstGeom prst="rect">
            <a:avLst/>
          </a:prstGeom>
          <a:solidFill>
            <a:srgbClr val="EF6F00"/>
          </a:solidFill>
        </p:spPr>
        <p:txBody>
          <a:bodyPr wrap="square" lIns="0" rIns="0" rtlCol="0" anchor="ctr">
            <a:spAutoFit/>
          </a:bodyPr>
          <a:lstStyle/>
          <a:p>
            <a:pPr algn="ctr"/>
            <a:r>
              <a:rPr lang="en-US" sz="800" b="1" dirty="0">
                <a:solidFill>
                  <a:schemeClr val="bg1"/>
                </a:solidFill>
              </a:rPr>
              <a:t>Oil Production</a:t>
            </a:r>
          </a:p>
        </p:txBody>
      </p:sp>
      <p:sp>
        <p:nvSpPr>
          <p:cNvPr id="8" name="Pentagon 12">
            <a:extLst>
              <a:ext uri="{FF2B5EF4-FFF2-40B4-BE49-F238E27FC236}">
                <a16:creationId xmlns:a16="http://schemas.microsoft.com/office/drawing/2014/main" id="{B7CB08BF-5455-4E40-A43D-6B275061B3AB}"/>
              </a:ext>
            </a:extLst>
          </p:cNvPr>
          <p:cNvSpPr/>
          <p:nvPr/>
        </p:nvSpPr>
        <p:spPr>
          <a:xfrm>
            <a:off x="650883" y="1674452"/>
            <a:ext cx="7548562" cy="319088"/>
          </a:xfrm>
          <a:prstGeom prst="homePlat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eaLnBrk="1" fontAlgn="auto" hangingPunct="1">
              <a:lnSpc>
                <a:spcPct val="114000"/>
              </a:lnSpc>
              <a:spcBef>
                <a:spcPts val="0"/>
              </a:spcBef>
              <a:spcAft>
                <a:spcPts val="0"/>
              </a:spcAft>
              <a:defRPr/>
            </a:pPr>
            <a:r>
              <a:rPr lang="en-US" sz="1200" b="1" dirty="0">
                <a:solidFill>
                  <a:schemeClr val="bg1"/>
                </a:solidFill>
              </a:rPr>
              <a:t>Policy priorities are likely to shift, but the effect on equipment demand is unclear.</a:t>
            </a:r>
          </a:p>
        </p:txBody>
      </p:sp>
      <p:grpSp>
        <p:nvGrpSpPr>
          <p:cNvPr id="13" name="Group 12">
            <a:extLst>
              <a:ext uri="{FF2B5EF4-FFF2-40B4-BE49-F238E27FC236}">
                <a16:creationId xmlns:a16="http://schemas.microsoft.com/office/drawing/2014/main" id="{02A73D6C-0C96-842C-9C48-8E0F5100D405}"/>
              </a:ext>
            </a:extLst>
          </p:cNvPr>
          <p:cNvGrpSpPr/>
          <p:nvPr/>
        </p:nvGrpSpPr>
        <p:grpSpPr>
          <a:xfrm>
            <a:off x="3481452" y="1157296"/>
            <a:ext cx="2181096" cy="354703"/>
            <a:chOff x="3481452" y="1169297"/>
            <a:chExt cx="2181096" cy="354703"/>
          </a:xfrm>
        </p:grpSpPr>
        <p:grpSp>
          <p:nvGrpSpPr>
            <p:cNvPr id="14" name="Group 13">
              <a:extLst>
                <a:ext uri="{FF2B5EF4-FFF2-40B4-BE49-F238E27FC236}">
                  <a16:creationId xmlns:a16="http://schemas.microsoft.com/office/drawing/2014/main" id="{369C015E-0110-CE5D-1019-77B2EB29913D}"/>
                </a:ext>
              </a:extLst>
            </p:cNvPr>
            <p:cNvGrpSpPr/>
            <p:nvPr/>
          </p:nvGrpSpPr>
          <p:grpSpPr>
            <a:xfrm>
              <a:off x="4170628" y="1169297"/>
              <a:ext cx="802744" cy="354703"/>
              <a:chOff x="4170628" y="1169297"/>
              <a:chExt cx="802744" cy="354703"/>
            </a:xfrm>
          </p:grpSpPr>
          <p:sp>
            <p:nvSpPr>
              <p:cNvPr id="27" name="Chevron 157">
                <a:extLst>
                  <a:ext uri="{FF2B5EF4-FFF2-40B4-BE49-F238E27FC236}">
                    <a16:creationId xmlns:a16="http://schemas.microsoft.com/office/drawing/2014/main" id="{F7C9C4AA-92CE-3386-0F96-A0C955FED526}"/>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8" name="Group 945">
                <a:extLst>
                  <a:ext uri="{FF2B5EF4-FFF2-40B4-BE49-F238E27FC236}">
                    <a16:creationId xmlns:a16="http://schemas.microsoft.com/office/drawing/2014/main" id="{EF4C61FF-046C-93BE-E14F-2AF8033FA04C}"/>
                  </a:ext>
                </a:extLst>
              </p:cNvPr>
              <p:cNvGrpSpPr>
                <a:grpSpLocks noChangeAspect="1"/>
              </p:cNvGrpSpPr>
              <p:nvPr/>
            </p:nvGrpSpPr>
            <p:grpSpPr bwMode="auto">
              <a:xfrm>
                <a:off x="4490966" y="1200403"/>
                <a:ext cx="162069" cy="292491"/>
                <a:chOff x="1570" y="1754"/>
                <a:chExt cx="169" cy="305"/>
              </a:xfrm>
              <a:solidFill>
                <a:schemeClr val="bg1"/>
              </a:solidFill>
            </p:grpSpPr>
            <p:sp>
              <p:nvSpPr>
                <p:cNvPr id="33" name="Freeform 196" descr="© INSCALE GmbH, 21.06.2010">
                  <a:extLst>
                    <a:ext uri="{FF2B5EF4-FFF2-40B4-BE49-F238E27FC236}">
                      <a16:creationId xmlns:a16="http://schemas.microsoft.com/office/drawing/2014/main" id="{B77780CA-26D7-BC69-7A61-66BF32E21EA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4" name="Freeform 197" descr="© INSCALE GmbH, 21.06.2010">
                  <a:extLst>
                    <a:ext uri="{FF2B5EF4-FFF2-40B4-BE49-F238E27FC236}">
                      <a16:creationId xmlns:a16="http://schemas.microsoft.com/office/drawing/2014/main" id="{33AF0465-DE4D-8F4B-A2DF-A0E4B104BD9A}"/>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35" name="Freeform 198" descr="© INSCALE GmbH, 21.06.2010">
                  <a:extLst>
                    <a:ext uri="{FF2B5EF4-FFF2-40B4-BE49-F238E27FC236}">
                      <a16:creationId xmlns:a16="http://schemas.microsoft.com/office/drawing/2014/main" id="{6C7567D8-4F88-74C0-D84E-4DABAAD12871}"/>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7" name="Group 16">
              <a:extLst>
                <a:ext uri="{FF2B5EF4-FFF2-40B4-BE49-F238E27FC236}">
                  <a16:creationId xmlns:a16="http://schemas.microsoft.com/office/drawing/2014/main" id="{C4EA8A00-37D7-913F-7C1C-943036187661}"/>
                </a:ext>
              </a:extLst>
            </p:cNvPr>
            <p:cNvGrpSpPr/>
            <p:nvPr/>
          </p:nvGrpSpPr>
          <p:grpSpPr>
            <a:xfrm>
              <a:off x="3481452" y="1169297"/>
              <a:ext cx="802744" cy="354703"/>
              <a:chOff x="3481452" y="1169297"/>
              <a:chExt cx="802744" cy="354703"/>
            </a:xfrm>
          </p:grpSpPr>
          <p:sp>
            <p:nvSpPr>
              <p:cNvPr id="23" name="Chevron 156">
                <a:extLst>
                  <a:ext uri="{FF2B5EF4-FFF2-40B4-BE49-F238E27FC236}">
                    <a16:creationId xmlns:a16="http://schemas.microsoft.com/office/drawing/2014/main" id="{98F8F69C-F740-BAFF-15D5-88FFB53D9E2E}"/>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4" name="Gruppieren 18">
                <a:extLst>
                  <a:ext uri="{FF2B5EF4-FFF2-40B4-BE49-F238E27FC236}">
                    <a16:creationId xmlns:a16="http://schemas.microsoft.com/office/drawing/2014/main" id="{69BD1D72-2E24-F0FC-3417-A72569669278}"/>
                  </a:ext>
                </a:extLst>
              </p:cNvPr>
              <p:cNvGrpSpPr>
                <a:grpSpLocks noChangeAspect="1"/>
              </p:cNvGrpSpPr>
              <p:nvPr/>
            </p:nvGrpSpPr>
            <p:grpSpPr>
              <a:xfrm>
                <a:off x="3701205" y="1219231"/>
                <a:ext cx="363238" cy="254834"/>
                <a:chOff x="5276852" y="3736975"/>
                <a:chExt cx="508000" cy="356394"/>
              </a:xfrm>
              <a:solidFill>
                <a:schemeClr val="bg1"/>
              </a:solidFill>
            </p:grpSpPr>
            <p:sp>
              <p:nvSpPr>
                <p:cNvPr id="25" name="Freeform 332" descr="© INSCALE GmbH, 21.06.2010">
                  <a:extLst>
                    <a:ext uri="{FF2B5EF4-FFF2-40B4-BE49-F238E27FC236}">
                      <a16:creationId xmlns:a16="http://schemas.microsoft.com/office/drawing/2014/main" id="{67D2C8C2-3923-6272-833D-9D918DA5E8AC}"/>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26" name="Freeform 334" descr="© INSCALE GmbH, 21.06.2010">
                  <a:extLst>
                    <a:ext uri="{FF2B5EF4-FFF2-40B4-BE49-F238E27FC236}">
                      <a16:creationId xmlns:a16="http://schemas.microsoft.com/office/drawing/2014/main" id="{C9D4B6A3-BFD4-C48D-B67D-25B428133649}"/>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8" name="Group 17">
              <a:extLst>
                <a:ext uri="{FF2B5EF4-FFF2-40B4-BE49-F238E27FC236}">
                  <a16:creationId xmlns:a16="http://schemas.microsoft.com/office/drawing/2014/main" id="{5B046CAF-2170-A66C-49BB-4D1C071B8EB0}"/>
                </a:ext>
              </a:extLst>
            </p:cNvPr>
            <p:cNvGrpSpPr/>
            <p:nvPr/>
          </p:nvGrpSpPr>
          <p:grpSpPr>
            <a:xfrm>
              <a:off x="4859804" y="1169297"/>
              <a:ext cx="802744" cy="354703"/>
              <a:chOff x="4859804" y="1169297"/>
              <a:chExt cx="802744" cy="354703"/>
            </a:xfrm>
          </p:grpSpPr>
          <p:sp>
            <p:nvSpPr>
              <p:cNvPr id="21" name="Chevron 158">
                <a:extLst>
                  <a:ext uri="{FF2B5EF4-FFF2-40B4-BE49-F238E27FC236}">
                    <a16:creationId xmlns:a16="http://schemas.microsoft.com/office/drawing/2014/main" id="{423E867E-7D0D-260F-6933-E7ADCFADA344}"/>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22" name="Freeform 780">
                <a:extLst>
                  <a:ext uri="{FF2B5EF4-FFF2-40B4-BE49-F238E27FC236}">
                    <a16:creationId xmlns:a16="http://schemas.microsoft.com/office/drawing/2014/main" id="{BD669C78-93C7-F440-556A-0E00077FFE40}"/>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72874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mn-lt"/>
              </a:rPr>
              <a:t>8</a:t>
            </a:r>
          </a:p>
        </p:txBody>
      </p:sp>
      <p:graphicFrame>
        <p:nvGraphicFramePr>
          <p:cNvPr id="4" name="Table 3"/>
          <p:cNvGraphicFramePr>
            <a:graphicFrameLocks noGrp="1"/>
          </p:cNvGraphicFramePr>
          <p:nvPr>
            <p:extLst>
              <p:ext uri="{D42A27DB-BD31-4B8C-83A1-F6EECF244321}">
                <p14:modId xmlns:p14="http://schemas.microsoft.com/office/powerpoint/2010/main" val="3948312450"/>
              </p:ext>
            </p:extLst>
          </p:nvPr>
        </p:nvGraphicFramePr>
        <p:xfrm>
          <a:off x="720875" y="2054168"/>
          <a:ext cx="7661013" cy="3516282"/>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dirty="0">
                          <a:solidFill>
                            <a:srgbClr val="243772"/>
                          </a:solidFill>
                          <a:effectLst/>
                          <a:latin typeface="+mn-lt"/>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mn-lt"/>
                        </a:rPr>
                        <a:t>2024e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mn-lt"/>
                        </a:rPr>
                        <a:t>2025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mn-lt"/>
                        </a:rPr>
                        <a:t>2025e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mn-lt"/>
                        </a:rPr>
                        <a:t>Q1e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Q2e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mn-lt"/>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GDP</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2.9%</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2.8%</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2.7%</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Real Investment in Equipment &amp; Software</a:t>
                      </a:r>
                      <a:r>
                        <a:rPr lang="en-US" sz="1000" b="0" i="0" u="none" strike="noStrike" kern="1200" spc="-20" dirty="0">
                          <a:solidFill>
                            <a:schemeClr val="tx1"/>
                          </a:solidFill>
                          <a:effectLst/>
                          <a:latin typeface="+mn-lt"/>
                        </a:rPr>
                        <a:t> </a:t>
                      </a:r>
                      <a:r>
                        <a:rPr lang="en-US" sz="1000" b="0" i="1" u="none" strike="noStrike" kern="1200" spc="-20" dirty="0">
                          <a:solidFill>
                            <a:schemeClr val="tx1"/>
                          </a:solidFill>
                          <a:effectLst/>
                          <a:latin typeface="+mn-lt"/>
                        </a:rPr>
                        <a:t>(SAAR)</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4.8%</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914377" rtl="0" eaLnBrk="1" latinLnBrk="0" hangingPunct="1">
                        <a:lnSpc>
                          <a:spcPct val="115000"/>
                        </a:lnSpc>
                        <a:spcBef>
                          <a:spcPts val="0"/>
                        </a:spcBef>
                        <a:spcAft>
                          <a:spcPts val="0"/>
                        </a:spcAft>
                      </a:pPr>
                      <a:r>
                        <a:rPr lang="en-US" sz="1000" b="1" i="1" kern="1200" spc="-20" dirty="0">
                          <a:solidFill>
                            <a:srgbClr val="000000"/>
                          </a:solidFill>
                          <a:effectLst/>
                          <a:latin typeface="+mn-lt"/>
                          <a:ea typeface="+mn-ea"/>
                          <a:cs typeface="+mn-cs"/>
                        </a:rPr>
                        <a:t>4.8%</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4.4%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6.6%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7.8%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914377" rtl="0" eaLnBrk="1" latinLnBrk="0" hangingPunct="1">
                        <a:lnSpc>
                          <a:spcPct val="115000"/>
                        </a:lnSpc>
                        <a:spcBef>
                          <a:spcPts val="0"/>
                        </a:spcBef>
                        <a:spcAft>
                          <a:spcPts val="0"/>
                        </a:spcAft>
                      </a:pPr>
                      <a:r>
                        <a:rPr lang="en-US" sz="1100" b="1" i="0" kern="1200" spc="-20" dirty="0">
                          <a:solidFill>
                            <a:srgbClr val="000000"/>
                          </a:solidFill>
                          <a:effectLst/>
                          <a:latin typeface="+mn-lt"/>
                          <a:ea typeface="+mn-ea"/>
                          <a:cs typeface="+mn-cs"/>
                        </a:rPr>
                        <a:t>4.7%</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Inflation</a:t>
                      </a:r>
                      <a:r>
                        <a:rPr lang="en-US" sz="1000" b="0" i="1" u="none" strike="noStrike" kern="1200" spc="-20" dirty="0">
                          <a:solidFill>
                            <a:schemeClr val="tx1"/>
                          </a:solidFill>
                          <a:effectLst/>
                          <a:latin typeface="+mn-lt"/>
                        </a:rPr>
                        <a:t> </a:t>
                      </a: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(Headline CPI, Y/Y %,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4.1%</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2.9%</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2.7%</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Federal Funds Target Rate</a:t>
                      </a:r>
                      <a:endParaRPr lang="en-US" sz="1000" b="1" i="0" u="none" strike="noStrike" dirty="0">
                        <a:solidFill>
                          <a:schemeClr val="tx1"/>
                        </a:solidFill>
                        <a:effectLst/>
                        <a:latin typeface="+mn-lt"/>
                      </a:endParaRPr>
                    </a:p>
                    <a:p>
                      <a:pPr marL="0" marR="0" algn="l" rtl="0" eaLnBrk="1" fontAlgn="ctr" latinLnBrk="0" hangingPunct="1">
                        <a:lnSpc>
                          <a:spcPct val="115000"/>
                        </a:lnSpc>
                        <a:spcBef>
                          <a:spcPts val="0"/>
                        </a:spcBef>
                        <a:spcAft>
                          <a:spcPts val="0"/>
                        </a:spcAft>
                      </a:pPr>
                      <a:r>
                        <a:rPr lang="en-US" sz="1000" b="0" i="1" u="none" strike="noStrike" kern="1200" spc="-20" dirty="0">
                          <a:solidFill>
                            <a:schemeClr val="tx1"/>
                          </a:solidFill>
                          <a:effectLst/>
                          <a:latin typeface="+mn-lt"/>
                        </a:rPr>
                        <a:t>(upper bound, end of period)</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0" i="1" spc="-20" dirty="0">
                          <a:solidFill>
                            <a:srgbClr val="000000"/>
                          </a:solidFill>
                          <a:effectLst/>
                          <a:latin typeface="+mn-lt"/>
                        </a:rPr>
                        <a:t>5.50%</a:t>
                      </a:r>
                      <a:endParaRPr lang="en-US" sz="1100" b="0" i="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spc="-20" dirty="0">
                          <a:solidFill>
                            <a:srgbClr val="000000"/>
                          </a:solidFill>
                          <a:effectLst/>
                          <a:latin typeface="+mn-lt"/>
                        </a:rPr>
                        <a:t>4.50%</a:t>
                      </a:r>
                      <a:endParaRPr lang="en-US" sz="110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000" dirty="0">
                          <a:solidFill>
                            <a:srgbClr val="000000"/>
                          </a:solidFill>
                          <a:effectLst/>
                          <a:latin typeface="+mn-lt"/>
                          <a:ea typeface="Calibri" panose="020F0502020204030204" pitchFamily="34" charset="0"/>
                          <a:cs typeface="Times New Roman" panose="02020603050405020304" pitchFamily="18" charset="0"/>
                        </a:rPr>
                        <a:t>4.00%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100" b="1" dirty="0">
                          <a:solidFill>
                            <a:srgbClr val="000000"/>
                          </a:solidFill>
                          <a:effectLst/>
                          <a:latin typeface="+mn-lt"/>
                          <a:ea typeface="Calibri" panose="020F0502020204030204" pitchFamily="34" charset="0"/>
                          <a:cs typeface="Times New Roman" panose="02020603050405020304" pitchFamily="18" charset="0"/>
                        </a:rPr>
                        <a:t>4.00%</a:t>
                      </a:r>
                    </a:p>
                    <a:p>
                      <a:pPr marL="0" marR="0" algn="ctr">
                        <a:lnSpc>
                          <a:spcPct val="115000"/>
                        </a:lnSpc>
                        <a:spcBef>
                          <a:spcPts val="0"/>
                        </a:spcBef>
                        <a:spcAft>
                          <a:spcPts val="0"/>
                        </a:spcAft>
                      </a:pPr>
                      <a:r>
                        <a:rPr lang="en-US" sz="700" b="1" dirty="0">
                          <a:solidFill>
                            <a:srgbClr val="000000"/>
                          </a:solidFill>
                          <a:effectLst/>
                          <a:latin typeface="+mn-lt"/>
                          <a:ea typeface="Calibri" panose="020F0502020204030204" pitchFamily="34" charset="0"/>
                          <a:cs typeface="Times New Roman" panose="02020603050405020304" pitchFamily="18" charset="0"/>
                        </a:rPr>
                        <a:t>(end of year)</a:t>
                      </a:r>
                      <a:endParaRPr lang="en-US" sz="1050" b="1" dirty="0">
                        <a:solidFill>
                          <a:srgbClr val="000000"/>
                        </a:solidFill>
                        <a:effectLst/>
                        <a:latin typeface="+mn-lt"/>
                        <a:ea typeface="Calibri" panose="020F0502020204030204" pitchFamily="34" charset="0"/>
                        <a:cs typeface="Times New Roman" panose="02020603050405020304" pitchFamily="18" charset="0"/>
                      </a:endParaRP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marL="0" marR="0" algn="l" rtl="0" eaLnBrk="1" fontAlgn="ctr" latinLnBrk="0" hangingPunct="1">
                        <a:lnSpc>
                          <a:spcPct val="115000"/>
                        </a:lnSpc>
                        <a:spcBef>
                          <a:spcPts val="0"/>
                        </a:spcBef>
                        <a:spcAft>
                          <a:spcPts val="0"/>
                        </a:spcAft>
                      </a:pPr>
                      <a:r>
                        <a:rPr lang="en-US" sz="1000" b="1" i="0" u="none" strike="noStrike" kern="1200" spc="-20" dirty="0">
                          <a:solidFill>
                            <a:schemeClr val="tx1"/>
                          </a:solidFill>
                          <a:effectLst/>
                          <a:latin typeface="+mn-lt"/>
                        </a:rPr>
                        <a:t>Non-Farm Payroll Growth </a:t>
                      </a:r>
                      <a:r>
                        <a:rPr lang="en-US" sz="1000" b="0" i="1" u="none" strike="noStrike" kern="1200" spc="-20" dirty="0">
                          <a:solidFill>
                            <a:schemeClr val="tx1"/>
                          </a:solidFill>
                          <a:effectLst/>
                          <a:latin typeface="+mn-lt"/>
                        </a:rPr>
                        <a:t>(thousands)</a:t>
                      </a:r>
                      <a:endParaRPr lang="en-US" sz="1000" b="0" i="0" u="none" strike="noStrike" dirty="0">
                        <a:solidFill>
                          <a:schemeClr val="tx1"/>
                        </a:solidFill>
                        <a:effectLst/>
                        <a:latin typeface="+mn-lt"/>
                      </a:endParaRPr>
                    </a:p>
                  </a:txBody>
                  <a:tcPr marL="64008" marR="64008" marT="317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0" i="1" kern="1200" spc="-20" dirty="0">
                          <a:solidFill>
                            <a:srgbClr val="000000"/>
                          </a:solidFill>
                          <a:effectLst/>
                          <a:latin typeface="+mn-lt"/>
                          <a:ea typeface="+mn-ea"/>
                          <a:cs typeface="+mn-cs"/>
                        </a:rPr>
                        <a:t>3,013</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marR="0" algn="ctr" defTabSz="514350" rtl="0" eaLnBrk="1" latinLnBrk="0" hangingPunct="1">
                        <a:lnSpc>
                          <a:spcPct val="115000"/>
                        </a:lnSpc>
                        <a:spcBef>
                          <a:spcPts val="0"/>
                        </a:spcBef>
                        <a:spcAft>
                          <a:spcPts val="0"/>
                        </a:spcAft>
                      </a:pPr>
                      <a:r>
                        <a:rPr lang="en-US" sz="1000" b="1" kern="1200" spc="-20" dirty="0">
                          <a:solidFill>
                            <a:srgbClr val="000000"/>
                          </a:solidFill>
                          <a:effectLst/>
                          <a:latin typeface="+mn-lt"/>
                          <a:ea typeface="+mn-ea"/>
                          <a:cs typeface="+mn-cs"/>
                        </a:rPr>
                        <a:t>2,146</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550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525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000" kern="1200" spc="-20" dirty="0">
                          <a:solidFill>
                            <a:srgbClr val="000000"/>
                          </a:solidFill>
                          <a:effectLst/>
                          <a:latin typeface="+mn-lt"/>
                          <a:ea typeface="+mn-ea"/>
                          <a:cs typeface="+mn-cs"/>
                        </a:rPr>
                        <a:t>450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marL="0" marR="0" algn="ctr" defTabSz="514350" rtl="0" eaLnBrk="1" latinLnBrk="0" hangingPunct="1">
                        <a:lnSpc>
                          <a:spcPct val="115000"/>
                        </a:lnSpc>
                        <a:spcBef>
                          <a:spcPts val="0"/>
                        </a:spcBef>
                        <a:spcAft>
                          <a:spcPts val="0"/>
                        </a:spcAft>
                      </a:pPr>
                      <a:r>
                        <a:rPr lang="en-US" sz="1100" b="1" kern="1200" spc="-20" dirty="0">
                          <a:solidFill>
                            <a:srgbClr val="000000"/>
                          </a:solidFill>
                          <a:effectLst/>
                          <a:latin typeface="+mn-lt"/>
                          <a:ea typeface="+mn-ea"/>
                          <a:cs typeface="+mn-cs"/>
                        </a:rPr>
                        <a:t>2,000</a:t>
                      </a:r>
                    </a:p>
                  </a:txBody>
                  <a:tcPr marL="64004" marR="64004"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bl>
          </a:graphicData>
        </a:graphic>
      </p:graphicFrame>
      <p:pic>
        <p:nvPicPr>
          <p:cNvPr id="28" name="Picture 5" descr="C:\Users\Public\Documents\ELFF\ELFF logo.jpg">
            <a:extLst>
              <a:ext uri="{FF2B5EF4-FFF2-40B4-BE49-F238E27FC236}">
                <a16:creationId xmlns:a16="http://schemas.microsoft.com/office/drawing/2014/main" id="{AB6AAFE3-22FC-4B79-A307-651A1731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464" y="6416003"/>
            <a:ext cx="1937073" cy="405275"/>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ADE773CA-5AB5-4B0A-A55F-BD9DEAF2F706}"/>
              </a:ext>
            </a:extLst>
          </p:cNvPr>
          <p:cNvGrpSpPr/>
          <p:nvPr/>
        </p:nvGrpSpPr>
        <p:grpSpPr>
          <a:xfrm>
            <a:off x="3481452" y="1157296"/>
            <a:ext cx="2181096" cy="354703"/>
            <a:chOff x="3481452" y="1169297"/>
            <a:chExt cx="2181096" cy="354703"/>
          </a:xfrm>
        </p:grpSpPr>
        <p:grpSp>
          <p:nvGrpSpPr>
            <p:cNvPr id="31" name="Group 30">
              <a:extLst>
                <a:ext uri="{FF2B5EF4-FFF2-40B4-BE49-F238E27FC236}">
                  <a16:creationId xmlns:a16="http://schemas.microsoft.com/office/drawing/2014/main" id="{4ED86FCF-E450-4407-826E-5F24DB2FDB03}"/>
                </a:ext>
              </a:extLst>
            </p:cNvPr>
            <p:cNvGrpSpPr/>
            <p:nvPr/>
          </p:nvGrpSpPr>
          <p:grpSpPr>
            <a:xfrm>
              <a:off x="4170628" y="1169297"/>
              <a:ext cx="802744" cy="354703"/>
              <a:chOff x="4170628" y="1169297"/>
              <a:chExt cx="802744" cy="354703"/>
            </a:xfrm>
          </p:grpSpPr>
          <p:sp>
            <p:nvSpPr>
              <p:cNvPr id="40" name="Chevron 157">
                <a:extLst>
                  <a:ext uri="{FF2B5EF4-FFF2-40B4-BE49-F238E27FC236}">
                    <a16:creationId xmlns:a16="http://schemas.microsoft.com/office/drawing/2014/main" id="{1EC9F37C-094C-4478-984F-ED8F735D5962}"/>
                  </a:ext>
                </a:extLst>
              </p:cNvPr>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 name="Group 945">
                <a:extLst>
                  <a:ext uri="{FF2B5EF4-FFF2-40B4-BE49-F238E27FC236}">
                    <a16:creationId xmlns:a16="http://schemas.microsoft.com/office/drawing/2014/main" id="{D68DC8D3-4E05-4C18-8D39-645B73CE780D}"/>
                  </a:ext>
                </a:extLst>
              </p:cNvPr>
              <p:cNvGrpSpPr>
                <a:grpSpLocks noChangeAspect="1"/>
              </p:cNvGrpSpPr>
              <p:nvPr/>
            </p:nvGrpSpPr>
            <p:grpSpPr bwMode="auto">
              <a:xfrm>
                <a:off x="4490966" y="1200403"/>
                <a:ext cx="162069" cy="292491"/>
                <a:chOff x="1570" y="1754"/>
                <a:chExt cx="169" cy="305"/>
              </a:xfrm>
              <a:solidFill>
                <a:schemeClr val="bg1"/>
              </a:solidFill>
            </p:grpSpPr>
            <p:sp>
              <p:nvSpPr>
                <p:cNvPr id="42" name="Freeform 196" descr="© INSCALE GmbH, 21.06.2010">
                  <a:extLst>
                    <a:ext uri="{FF2B5EF4-FFF2-40B4-BE49-F238E27FC236}">
                      <a16:creationId xmlns:a16="http://schemas.microsoft.com/office/drawing/2014/main" id="{094412B2-C709-4E2D-AE13-9F2478E21B2B}"/>
                    </a:ext>
                  </a:extLst>
                </p:cNvPr>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3" name="Freeform 197" descr="© INSCALE GmbH, 21.06.2010">
                  <a:extLst>
                    <a:ext uri="{FF2B5EF4-FFF2-40B4-BE49-F238E27FC236}">
                      <a16:creationId xmlns:a16="http://schemas.microsoft.com/office/drawing/2014/main" id="{65708890-0DBD-4ED2-B051-0811A1EFFE34}"/>
                    </a:ext>
                  </a:extLst>
                </p:cNvPr>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4" name="Freeform 198" descr="© INSCALE GmbH, 21.06.2010">
                  <a:extLst>
                    <a:ext uri="{FF2B5EF4-FFF2-40B4-BE49-F238E27FC236}">
                      <a16:creationId xmlns:a16="http://schemas.microsoft.com/office/drawing/2014/main" id="{D076E362-5F4D-42FC-95FF-60F58BD5DB4B}"/>
                    </a:ext>
                  </a:extLst>
                </p:cNvPr>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2" name="Group 31">
              <a:extLst>
                <a:ext uri="{FF2B5EF4-FFF2-40B4-BE49-F238E27FC236}">
                  <a16:creationId xmlns:a16="http://schemas.microsoft.com/office/drawing/2014/main" id="{1DB617B0-FA05-42AB-B613-67227E53F410}"/>
                </a:ext>
              </a:extLst>
            </p:cNvPr>
            <p:cNvGrpSpPr/>
            <p:nvPr/>
          </p:nvGrpSpPr>
          <p:grpSpPr>
            <a:xfrm>
              <a:off x="3481452" y="1169297"/>
              <a:ext cx="802744" cy="354703"/>
              <a:chOff x="3481452" y="1169297"/>
              <a:chExt cx="802744" cy="354703"/>
            </a:xfrm>
          </p:grpSpPr>
          <p:sp>
            <p:nvSpPr>
              <p:cNvPr id="36" name="Chevron 156">
                <a:extLst>
                  <a:ext uri="{FF2B5EF4-FFF2-40B4-BE49-F238E27FC236}">
                    <a16:creationId xmlns:a16="http://schemas.microsoft.com/office/drawing/2014/main" id="{85B5F9C1-4BE2-46D1-B707-02541444A3DA}"/>
                  </a:ext>
                </a:extLst>
              </p:cNvPr>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37" name="Gruppieren 18">
                <a:extLst>
                  <a:ext uri="{FF2B5EF4-FFF2-40B4-BE49-F238E27FC236}">
                    <a16:creationId xmlns:a16="http://schemas.microsoft.com/office/drawing/2014/main" id="{959A848D-0286-4CE9-8E25-F4041B96D91D}"/>
                  </a:ext>
                </a:extLst>
              </p:cNvPr>
              <p:cNvGrpSpPr>
                <a:grpSpLocks noChangeAspect="1"/>
              </p:cNvGrpSpPr>
              <p:nvPr/>
            </p:nvGrpSpPr>
            <p:grpSpPr>
              <a:xfrm>
                <a:off x="3701205" y="1219231"/>
                <a:ext cx="363238" cy="254834"/>
                <a:chOff x="5276852" y="3736975"/>
                <a:chExt cx="508000" cy="356394"/>
              </a:xfrm>
              <a:solidFill>
                <a:schemeClr val="bg1"/>
              </a:solidFill>
            </p:grpSpPr>
            <p:sp>
              <p:nvSpPr>
                <p:cNvPr id="38" name="Freeform 332" descr="© INSCALE GmbH, 21.06.2010">
                  <a:extLst>
                    <a:ext uri="{FF2B5EF4-FFF2-40B4-BE49-F238E27FC236}">
                      <a16:creationId xmlns:a16="http://schemas.microsoft.com/office/drawing/2014/main" id="{5ACB8A22-BE7E-46F8-80DF-B9EDEF1890CE}"/>
                    </a:ext>
                  </a:extLst>
                </p:cNvPr>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39" name="Freeform 334" descr="© INSCALE GmbH, 21.06.2010">
                  <a:extLst>
                    <a:ext uri="{FF2B5EF4-FFF2-40B4-BE49-F238E27FC236}">
                      <a16:creationId xmlns:a16="http://schemas.microsoft.com/office/drawing/2014/main" id="{5346A7BB-4FCF-4730-B6A1-51B25C7802F4}"/>
                    </a:ext>
                  </a:extLst>
                </p:cNvPr>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33" name="Group 32">
              <a:extLst>
                <a:ext uri="{FF2B5EF4-FFF2-40B4-BE49-F238E27FC236}">
                  <a16:creationId xmlns:a16="http://schemas.microsoft.com/office/drawing/2014/main" id="{A4AA2951-87F2-462F-8CEB-78AD5ACF0A79}"/>
                </a:ext>
              </a:extLst>
            </p:cNvPr>
            <p:cNvGrpSpPr/>
            <p:nvPr/>
          </p:nvGrpSpPr>
          <p:grpSpPr>
            <a:xfrm>
              <a:off x="4859804" y="1169297"/>
              <a:ext cx="802744" cy="354703"/>
              <a:chOff x="4859804" y="1169297"/>
              <a:chExt cx="802744" cy="354703"/>
            </a:xfrm>
          </p:grpSpPr>
          <p:sp>
            <p:nvSpPr>
              <p:cNvPr id="34" name="Chevron 158">
                <a:extLst>
                  <a:ext uri="{FF2B5EF4-FFF2-40B4-BE49-F238E27FC236}">
                    <a16:creationId xmlns:a16="http://schemas.microsoft.com/office/drawing/2014/main" id="{597EC1F0-74AE-4073-9808-2E64CCE13EAB}"/>
                  </a:ext>
                </a:extLst>
              </p:cNvPr>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35" name="Freeform 780">
                <a:extLst>
                  <a:ext uri="{FF2B5EF4-FFF2-40B4-BE49-F238E27FC236}">
                    <a16:creationId xmlns:a16="http://schemas.microsoft.com/office/drawing/2014/main" id="{FB8245D2-C95D-4EB9-87D7-4719ADE7236F}"/>
                  </a:ext>
                </a:extLst>
              </p:cNvPr>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Text Placeholder 4">
            <a:extLst>
              <a:ext uri="{FF2B5EF4-FFF2-40B4-BE49-F238E27FC236}">
                <a16:creationId xmlns:a16="http://schemas.microsoft.com/office/drawing/2014/main" id="{59BCBB7B-FDAB-1A6F-7640-0A51B9481D84}"/>
              </a:ext>
            </a:extLst>
          </p:cNvPr>
          <p:cNvSpPr txBox="1">
            <a:spLocks/>
          </p:cNvSpPr>
          <p:nvPr/>
        </p:nvSpPr>
        <p:spPr>
          <a:xfrm>
            <a:off x="253917" y="6606664"/>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a:t>
            </a:r>
            <a:r>
              <a:rPr lang="en-US" altLang="en-US" sz="700" dirty="0">
                <a:solidFill>
                  <a:srgbClr val="7F7F7F"/>
                </a:solidFill>
              </a:rPr>
              <a:t>2025 Annual Equipment Leasing &amp; Finance U.S. Economic Outlook </a:t>
            </a:r>
            <a:endParaRPr lang="en-US" sz="700" dirty="0">
              <a:solidFill>
                <a:prstClr val="white">
                  <a:lumMod val="50000"/>
                </a:prstClr>
              </a:solidFill>
            </a:endParaRPr>
          </a:p>
        </p:txBody>
      </p:sp>
    </p:spTree>
    <p:extLst>
      <p:ext uri="{BB962C8B-B14F-4D97-AF65-F5344CB8AC3E}">
        <p14:creationId xmlns:p14="http://schemas.microsoft.com/office/powerpoint/2010/main" val="541629199"/>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51436</TotalTime>
  <Words>4255</Words>
  <Application>Microsoft Office PowerPoint</Application>
  <PresentationFormat>On-screen Show (4:3)</PresentationFormat>
  <Paragraphs>359</Paragraphs>
  <Slides>18</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Meiryo UI</vt:lpstr>
      <vt:lpstr>Arial</vt:lpstr>
      <vt:lpstr>Arial Narrow</vt:lpstr>
      <vt:lpstr>Calibri</vt:lpstr>
      <vt:lpstr>Century Gothic</vt:lpstr>
      <vt:lpstr>Century Schoolbook</vt:lpstr>
      <vt:lpstr>Courier New</vt:lpstr>
      <vt:lpstr>Lato</vt:lpstr>
      <vt:lpstr>Lucida Sans</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Nonresidential fixed investment has expanded for the last 12 quarters, growing 3.8% (SAAR) in Q3 2024. </vt:lpstr>
      <vt:lpstr>Six of 12 verticals are exhibiting recent momentum that is stronger than historical norms, including Computers and Mining &amp; Oilfield Machinery.</vt:lpstr>
      <vt:lpstr>After accelerating 7.5% (annualized) in Q3, E&amp;S investment growth is expected to slow in Q4 before expanding moderately in 2025.</vt:lpstr>
      <vt:lpstr>New business volume was up 3.7% year-to-date in October, outpacing the rate of inflation.</vt:lpstr>
      <vt:lpstr>On a nominal basis, new business volume increased nearly 12% year-over-year in October.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David Stephens</cp:lastModifiedBy>
  <cp:revision>6886</cp:revision>
  <cp:lastPrinted>2023-12-20T18:44:13Z</cp:lastPrinted>
  <dcterms:created xsi:type="dcterms:W3CDTF">2016-08-24T18:10:49Z</dcterms:created>
  <dcterms:modified xsi:type="dcterms:W3CDTF">2024-12-19T21:19:33Z</dcterms:modified>
</cp:coreProperties>
</file>