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  <p:sldId id="314" r:id="rId6"/>
    <p:sldId id="317" r:id="rId7"/>
    <p:sldId id="272" r:id="rId8"/>
    <p:sldId id="281" r:id="rId9"/>
    <p:sldId id="274" r:id="rId10"/>
    <p:sldId id="284" r:id="rId11"/>
    <p:sldId id="285" r:id="rId12"/>
    <p:sldId id="278" r:id="rId13"/>
    <p:sldId id="294" r:id="rId14"/>
    <p:sldId id="296" r:id="rId15"/>
    <p:sldId id="313" r:id="rId16"/>
    <p:sldId id="298" r:id="rId17"/>
    <p:sldId id="299" r:id="rId18"/>
    <p:sldId id="301" r:id="rId19"/>
    <p:sldId id="302" r:id="rId20"/>
    <p:sldId id="303" r:id="rId21"/>
    <p:sldId id="318" r:id="rId22"/>
    <p:sldId id="305" r:id="rId23"/>
    <p:sldId id="306" r:id="rId24"/>
    <p:sldId id="308" r:id="rId25"/>
    <p:sldId id="315" r:id="rId26"/>
    <p:sldId id="316" r:id="rId27"/>
    <p:sldId id="311" r:id="rId28"/>
    <p:sldId id="31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D54"/>
    <a:srgbClr val="1673B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08BAA8-B4B5-44AF-A4C9-5B78B2B915FA}" v="5" dt="2025-01-27T16:01:17.1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06434-01B5-984D-CB73-6D7ABD4C2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B377A4-D6A2-A275-D442-104A2162F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15BA-4852-64EA-C663-5841C0AAE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9B07-C15D-49BC-9866-916F5B7AF9A8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30B82-B0C7-D768-EE75-60D20BDAE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5FC44-2B9B-CDEB-9636-DBCA5ACB2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186A-B614-4F52-813D-A42859B5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2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3AF60-783B-CDFD-0A66-BFA1CC95D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5FB4FC-F7AA-25D9-71BD-B13F3044D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563F8-0D17-6A44-87F3-02B23F9D7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9B07-C15D-49BC-9866-916F5B7AF9A8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09B44-56DD-2D4D-7D2B-BFA910920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CB573-17B2-5893-80F3-A5254AF7C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186A-B614-4F52-813D-A42859B5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69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96F927-2B38-BC7D-58C1-92E62FBA55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97AFE3-82DE-43C1-5EC2-6839A7B915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AF783-CE5A-8F30-FD9A-26E95C7D2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9B07-C15D-49BC-9866-916F5B7AF9A8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DC43A-AC83-3F46-A370-114DCAAC8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2831D-7C48-950E-7C76-2ED81522B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186A-B614-4F52-813D-A42859B5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51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C8F7D-3415-3086-4321-BF8D3EC54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ABB9E-8F79-D389-AF64-3DE26C730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041A2-79C7-C10F-BCDE-5C0C4A6D4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9B07-C15D-49BC-9866-916F5B7AF9A8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658C3-BC96-7C85-8944-22C687CEB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2D2C3-31B4-01B9-00C6-6C523C58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186A-B614-4F52-813D-A42859B5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8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66594-65D1-D067-AC52-1FB9D55C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67FC6-AFBD-C9C1-E1AA-0228A684C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47766-42D3-D5BF-527F-9F98D9104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9B07-C15D-49BC-9866-916F5B7AF9A8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37B82-B890-991B-2593-10333BE15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4947B-9407-8103-3AF6-04AA73884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186A-B614-4F52-813D-A42859B5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78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FB069-3C00-5AA1-3286-44EA622DE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9F370-9613-1628-29E0-B9F3C43A8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888694-F5A0-376E-7B61-595AC2587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291B08-5E54-B930-76B0-62484DB9C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9B07-C15D-49BC-9866-916F5B7AF9A8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AAA3A-330B-6A05-44D1-027114021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10ECE-8C46-8631-3551-71B49B3F8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186A-B614-4F52-813D-A42859B5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3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96A31-DF9D-F01C-4838-AD31EEA3A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EEB33-9D84-E71E-35A1-E1F150428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AE2A3-7605-40A5-E5E8-114BE3A8D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813D05-2A74-3D3E-1140-9920682678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B8513F-177B-9358-C0DE-068DC41ECB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DEF3C4-2583-A8E7-6255-D64DA82CD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9B07-C15D-49BC-9866-916F5B7AF9A8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B5CE66-46EA-8A5B-3912-6BB04815D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656910-76B8-C40F-EBD4-61B9EF9BF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186A-B614-4F52-813D-A42859B5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7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C0B38-8D30-97FD-6E05-FF11A352B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A6CFBB-3A78-F2A6-B9D7-7D05640AB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9B07-C15D-49BC-9866-916F5B7AF9A8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61B823-B940-AC6B-6ACC-C290ABC06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6ECC99-9C98-5397-A367-AF5EA191F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186A-B614-4F52-813D-A42859B5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24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07A166-2EB1-5FD0-CC1E-573D90F84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9B07-C15D-49BC-9866-916F5B7AF9A8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FD628E-9F3E-EF0C-9629-0CC94D1C0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5AEA3-6D24-4140-2E72-D8C16B2B1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186A-B614-4F52-813D-A42859B5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74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F6A94-01A9-0163-298A-FD8383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A98F9-D674-9E07-DD65-DB8C511B5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24E6DF-61A1-8A71-075F-DF0AADDEB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86BCB-5CFA-5F8E-D844-02E1D39B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9B07-C15D-49BC-9866-916F5B7AF9A8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2BF1A-860B-3A8A-BB6A-B1D743C6A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93969-1CAD-CC26-B6A5-D766F4AF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186A-B614-4F52-813D-A42859B5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1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4966B-3A60-59AB-C3C0-0CD275A2B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051606-5B4A-DD97-CFB4-B15C641D97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0C67F1-7F55-1D08-54ED-EA7F6AEB1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56E1A3-B45D-683D-231C-98D0F7B02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9B07-C15D-49BC-9866-916F5B7AF9A8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AE7B3-DF94-D843-0ED8-F61B9667B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0B7FE9-3DB5-7BF3-1B6E-87B0B8CE9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186A-B614-4F52-813D-A42859B5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07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9BA550-DFB3-E0DC-4F33-48EFE7604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5F813-F6BC-9377-5D33-68B80819A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46531-1CCA-C414-E1BF-4155B79E4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8D9B07-C15D-49BC-9866-916F5B7AF9A8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975B1-1D21-1184-A729-346061DF0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6A2B4-80F9-A48E-664B-05D5B8291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43186A-B614-4F52-813D-A42859B5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7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0E0AA-80BE-8F67-2F20-35F503CCD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with many buildings&#10;&#10;Description automatically generated">
            <a:extLst>
              <a:ext uri="{FF2B5EF4-FFF2-40B4-BE49-F238E27FC236}">
                <a16:creationId xmlns:a16="http://schemas.microsoft.com/office/drawing/2014/main" id="{B2C19CBB-4CEA-22D3-C204-3163EAFC5A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0" y="-5475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76F009E-1F49-514F-82AD-4FA27A6089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56513" y="2342659"/>
            <a:ext cx="6101688" cy="1116916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4EB001-FB65-4EE1-50FB-F97237D6118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14438" y="2274041"/>
            <a:ext cx="8003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Arial Black" panose="020B0A04020102020204" pitchFamily="34" charset="0"/>
              </a:rPr>
              <a:t>DISCOVER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126BFA-A647-52D2-C9AC-3010A09998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37328" y="3573859"/>
            <a:ext cx="6594008" cy="707886"/>
          </a:xfrm>
          <a:prstGeom prst="rect">
            <a:avLst/>
          </a:prstGeom>
          <a:solidFill>
            <a:srgbClr val="1673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9D6AF0-5FE9-5D2A-A76C-9837CE053D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14494" y="3621101"/>
            <a:ext cx="6542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EQUIPMENT FINANCE!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1155C4F1-AB88-0698-5F4D-B85433D7C1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197" y="83329"/>
            <a:ext cx="3792718" cy="115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7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BF6D8-88AF-901A-62D0-7E035BA87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with many buildings&#10;&#10;Description automatically generated">
            <a:extLst>
              <a:ext uri="{FF2B5EF4-FFF2-40B4-BE49-F238E27FC236}">
                <a16:creationId xmlns:a16="http://schemas.microsoft.com/office/drawing/2014/main" id="{95EF2C93-1686-207F-17D9-C2CF3C339E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0" y="-5475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361FD7D-AA54-DE77-FED3-FB9E2D02BA5A}"/>
              </a:ext>
            </a:extLst>
          </p:cNvPr>
          <p:cNvSpPr/>
          <p:nvPr/>
        </p:nvSpPr>
        <p:spPr>
          <a:xfrm>
            <a:off x="3276599" y="2342659"/>
            <a:ext cx="5281601" cy="1116916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680EF5-AFBD-B0E1-AB26-46ADC9A22579}"/>
              </a:ext>
            </a:extLst>
          </p:cNvPr>
          <p:cNvSpPr txBox="1"/>
          <p:nvPr/>
        </p:nvSpPr>
        <p:spPr>
          <a:xfrm>
            <a:off x="3390738" y="2239397"/>
            <a:ext cx="8003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Arial Black" panose="020B0A04020102020204" pitchFamily="34" charset="0"/>
              </a:rPr>
              <a:t>MARKET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872FED-1F30-2B0B-FF6B-C1F985B5CBC8}"/>
              </a:ext>
            </a:extLst>
          </p:cNvPr>
          <p:cNvSpPr/>
          <p:nvPr/>
        </p:nvSpPr>
        <p:spPr>
          <a:xfrm>
            <a:off x="6065796" y="3573859"/>
            <a:ext cx="3565539" cy="707886"/>
          </a:xfrm>
          <a:prstGeom prst="rect">
            <a:avLst/>
          </a:prstGeom>
          <a:solidFill>
            <a:srgbClr val="1673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5D7158-FF0A-122A-B04A-E72125DC118F}"/>
              </a:ext>
            </a:extLst>
          </p:cNvPr>
          <p:cNvSpPr txBox="1"/>
          <p:nvPr/>
        </p:nvSpPr>
        <p:spPr>
          <a:xfrm>
            <a:off x="6126204" y="3583137"/>
            <a:ext cx="6542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SEGMENTS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91D58DBF-A32A-66E5-2CE5-A3F92609BF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976" y="202598"/>
            <a:ext cx="3792718" cy="115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63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E36D4-1ADA-D5E9-F971-F93505B74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A4D5AD-49DA-5C86-B9A4-9BB534A25BDF}"/>
              </a:ext>
            </a:extLst>
          </p:cNvPr>
          <p:cNvSpPr/>
          <p:nvPr/>
        </p:nvSpPr>
        <p:spPr>
          <a:xfrm>
            <a:off x="484244" y="457199"/>
            <a:ext cx="5236933" cy="889687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0643DB0-316E-97E0-7414-C156D58F277E}"/>
              </a:ext>
            </a:extLst>
          </p:cNvPr>
          <p:cNvSpPr txBox="1">
            <a:spLocks/>
          </p:cNvSpPr>
          <p:nvPr/>
        </p:nvSpPr>
        <p:spPr>
          <a:xfrm>
            <a:off x="508958" y="655407"/>
            <a:ext cx="5477396" cy="66413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strike="noStrike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MARKET SEGMENTS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0AFCB3A-11AF-C067-AA86-F5F802A852DF}"/>
              </a:ext>
            </a:extLst>
          </p:cNvPr>
          <p:cNvSpPr txBox="1">
            <a:spLocks/>
          </p:cNvSpPr>
          <p:nvPr/>
        </p:nvSpPr>
        <p:spPr>
          <a:xfrm>
            <a:off x="385988" y="1420622"/>
            <a:ext cx="4777564" cy="5130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203C7C"/>
                </a:solidFill>
                <a:latin typeface="Arial Black" panose="020B0A04020102020204" pitchFamily="34" charset="0"/>
              </a:rPr>
              <a:t>SMALL-TICKET</a:t>
            </a:r>
            <a:r>
              <a:rPr lang="en-US" sz="2400" b="1" u="none" strike="noStrike" dirty="0">
                <a:solidFill>
                  <a:srgbClr val="203C7C"/>
                </a:solidFill>
                <a:effectLst/>
                <a:latin typeface="Arial Black" panose="020B0A04020102020204" pitchFamily="34" charset="0"/>
              </a:rPr>
              <a:t> FINANCING</a:t>
            </a:r>
            <a:endParaRPr lang="en-US" sz="2400" b="1" dirty="0">
              <a:solidFill>
                <a:srgbClr val="203C7C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21675B-94C6-2CEB-83C1-B097583666B7}"/>
              </a:ext>
            </a:extLst>
          </p:cNvPr>
          <p:cNvSpPr txBox="1">
            <a:spLocks/>
          </p:cNvSpPr>
          <p:nvPr/>
        </p:nvSpPr>
        <p:spPr>
          <a:xfrm>
            <a:off x="385988" y="2829222"/>
            <a:ext cx="7106633" cy="89423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u="sng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Small-Ticket </a:t>
            </a:r>
            <a:r>
              <a:rPr lang="en-US" sz="3600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transactions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generally under </a:t>
            </a:r>
            <a:r>
              <a:rPr lang="en-US" sz="3600" b="1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$250,000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0232B5-2E37-47FF-F948-372E2044CC21}"/>
              </a:ext>
            </a:extLst>
          </p:cNvPr>
          <p:cNvSpPr/>
          <p:nvPr/>
        </p:nvSpPr>
        <p:spPr>
          <a:xfrm>
            <a:off x="0" y="6202593"/>
            <a:ext cx="12192000" cy="707886"/>
          </a:xfrm>
          <a:prstGeom prst="rect">
            <a:avLst/>
          </a:prstGeom>
          <a:solidFill>
            <a:srgbClr val="1673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ADE673E-011E-F56C-0E20-832B7A7CA073}"/>
              </a:ext>
            </a:extLst>
          </p:cNvPr>
          <p:cNvSpPr txBox="1">
            <a:spLocks/>
          </p:cNvSpPr>
          <p:nvPr/>
        </p:nvSpPr>
        <p:spPr>
          <a:xfrm>
            <a:off x="385988" y="4197077"/>
            <a:ext cx="8295892" cy="1531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2038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Equipment includes but is not limited to computers, copiers, restaurant equipment, software, transportation assets, construction and medical equipment.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456F1D-5824-025E-3C83-A56E305DB5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9120" y="739704"/>
            <a:ext cx="5002713" cy="3335142"/>
          </a:xfrm>
          <a:prstGeom prst="roundRect">
            <a:avLst>
              <a:gd name="adj" fmla="val 12693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1863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3A3D5-F15D-74AC-B334-426216BCB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2B61EE-8919-4E35-85DB-F646BAF655A4}"/>
              </a:ext>
            </a:extLst>
          </p:cNvPr>
          <p:cNvSpPr/>
          <p:nvPr/>
        </p:nvSpPr>
        <p:spPr>
          <a:xfrm>
            <a:off x="484244" y="457199"/>
            <a:ext cx="5236933" cy="889687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17A578B-4F87-E1C3-3C86-E56514FE2D0D}"/>
              </a:ext>
            </a:extLst>
          </p:cNvPr>
          <p:cNvSpPr txBox="1">
            <a:spLocks/>
          </p:cNvSpPr>
          <p:nvPr/>
        </p:nvSpPr>
        <p:spPr>
          <a:xfrm>
            <a:off x="508958" y="655407"/>
            <a:ext cx="5477396" cy="66413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strike="noStrike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MARKET SEGMENTS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1B42D6-60D0-2C2C-3627-494338CB66F1}"/>
              </a:ext>
            </a:extLst>
          </p:cNvPr>
          <p:cNvSpPr txBox="1">
            <a:spLocks/>
          </p:cNvSpPr>
          <p:nvPr/>
        </p:nvSpPr>
        <p:spPr>
          <a:xfrm>
            <a:off x="385987" y="1420622"/>
            <a:ext cx="6055755" cy="5130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203C7C"/>
                </a:solidFill>
                <a:latin typeface="Arial Black" panose="020B0A04020102020204" pitchFamily="34" charset="0"/>
              </a:rPr>
              <a:t>MIDDLE</a:t>
            </a:r>
            <a:r>
              <a:rPr lang="en-US" sz="2400" b="1" u="none" strike="noStrike" dirty="0">
                <a:solidFill>
                  <a:srgbClr val="203C7C"/>
                </a:solidFill>
                <a:effectLst/>
                <a:latin typeface="Arial Black" panose="020B0A04020102020204" pitchFamily="34" charset="0"/>
              </a:rPr>
              <a:t>-MARKET FINANCING</a:t>
            </a:r>
            <a:endParaRPr lang="en-US" sz="2400" b="1" dirty="0">
              <a:solidFill>
                <a:srgbClr val="203C7C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635904F-A974-4F87-82B8-9433D91A6413}"/>
              </a:ext>
            </a:extLst>
          </p:cNvPr>
          <p:cNvSpPr txBox="1">
            <a:spLocks/>
          </p:cNvSpPr>
          <p:nvPr/>
        </p:nvSpPr>
        <p:spPr>
          <a:xfrm>
            <a:off x="410702" y="2407275"/>
            <a:ext cx="7376739" cy="89423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u="sng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Middle-Market</a:t>
            </a:r>
            <a:r>
              <a:rPr lang="en-US" sz="3600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transactions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between </a:t>
            </a:r>
            <a:r>
              <a:rPr lang="en-US" sz="3600" b="1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$250,000 and </a:t>
            </a:r>
          </a:p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$5,000,000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818191-9769-B844-8EF1-FD643B65939A}"/>
              </a:ext>
            </a:extLst>
          </p:cNvPr>
          <p:cNvSpPr/>
          <p:nvPr/>
        </p:nvSpPr>
        <p:spPr>
          <a:xfrm>
            <a:off x="0" y="6202593"/>
            <a:ext cx="12192000" cy="707886"/>
          </a:xfrm>
          <a:prstGeom prst="rect">
            <a:avLst/>
          </a:prstGeom>
          <a:solidFill>
            <a:srgbClr val="1673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5703A5A-E4EF-A850-AFDE-F366BFFBAB71}"/>
              </a:ext>
            </a:extLst>
          </p:cNvPr>
          <p:cNvSpPr txBox="1">
            <a:spLocks/>
          </p:cNvSpPr>
          <p:nvPr/>
        </p:nvSpPr>
        <p:spPr>
          <a:xfrm>
            <a:off x="385988" y="4197077"/>
            <a:ext cx="8295892" cy="1531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2038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Type of Equipment in this segment includes construction equipment, larger medical equipment, trucks/trailers, manufacturing equipment, computers and software, solar equipment, and virtually any other equipment </a:t>
            </a:r>
            <a:r>
              <a:rPr lang="en-US" sz="180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in this dollar range.</a:t>
            </a:r>
            <a:endParaRPr lang="en-US" sz="1800" dirty="0">
              <a:solidFill>
                <a:srgbClr val="20386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large machine in a room&#10;&#10;Description automatically generated">
            <a:extLst>
              <a:ext uri="{FF2B5EF4-FFF2-40B4-BE49-F238E27FC236}">
                <a16:creationId xmlns:a16="http://schemas.microsoft.com/office/drawing/2014/main" id="{1D9BCF35-C1A6-2B71-C0AB-C5C4C12525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20" y="739704"/>
            <a:ext cx="5002713" cy="3335142"/>
          </a:xfrm>
          <a:prstGeom prst="roundRect">
            <a:avLst>
              <a:gd name="adj" fmla="val 1547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1320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6CD82-7EE6-AFB1-01EC-C0D7ACA9A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87B6BDA-DCF7-A8FB-B956-FF5E4DEFA96D}"/>
              </a:ext>
            </a:extLst>
          </p:cNvPr>
          <p:cNvSpPr/>
          <p:nvPr/>
        </p:nvSpPr>
        <p:spPr>
          <a:xfrm>
            <a:off x="484244" y="457199"/>
            <a:ext cx="5236933" cy="889687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54E709-6D74-ECCA-A4B9-861C7A513824}"/>
              </a:ext>
            </a:extLst>
          </p:cNvPr>
          <p:cNvSpPr txBox="1">
            <a:spLocks/>
          </p:cNvSpPr>
          <p:nvPr/>
        </p:nvSpPr>
        <p:spPr>
          <a:xfrm>
            <a:off x="508958" y="655407"/>
            <a:ext cx="5477396" cy="66413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strike="noStrike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MARKET SEGMENTS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28B44A-87B3-ECEE-B26A-3D1702EA129C}"/>
              </a:ext>
            </a:extLst>
          </p:cNvPr>
          <p:cNvSpPr txBox="1">
            <a:spLocks/>
          </p:cNvSpPr>
          <p:nvPr/>
        </p:nvSpPr>
        <p:spPr>
          <a:xfrm>
            <a:off x="385988" y="1447918"/>
            <a:ext cx="5600366" cy="5130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u="none" strike="noStrike" dirty="0">
                <a:solidFill>
                  <a:srgbClr val="203C7C"/>
                </a:solidFill>
                <a:effectLst/>
                <a:latin typeface="Arial Black" panose="020B0A04020102020204" pitchFamily="34" charset="0"/>
              </a:rPr>
              <a:t>BIG-TICKET/LARGE-TICKET FINANCING</a:t>
            </a:r>
            <a:endParaRPr lang="en-US" sz="2400" b="1" dirty="0">
              <a:solidFill>
                <a:srgbClr val="203C7C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EC236A8-6591-E7B9-A1ED-DB4CC6649780}"/>
              </a:ext>
            </a:extLst>
          </p:cNvPr>
          <p:cNvSpPr txBox="1">
            <a:spLocks/>
          </p:cNvSpPr>
          <p:nvPr/>
        </p:nvSpPr>
        <p:spPr>
          <a:xfrm>
            <a:off x="410702" y="2407275"/>
            <a:ext cx="7376739" cy="89423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u="sng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Big-Ticket/Large-Ticket </a:t>
            </a:r>
            <a:r>
              <a:rPr lang="en-US" sz="3600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financing that usually exceeds</a:t>
            </a:r>
          </a:p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$5,000,000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84175E-8A97-EED7-9965-9DA916627A55}"/>
              </a:ext>
            </a:extLst>
          </p:cNvPr>
          <p:cNvSpPr/>
          <p:nvPr/>
        </p:nvSpPr>
        <p:spPr>
          <a:xfrm>
            <a:off x="0" y="6202593"/>
            <a:ext cx="12192000" cy="707886"/>
          </a:xfrm>
          <a:prstGeom prst="rect">
            <a:avLst/>
          </a:prstGeom>
          <a:solidFill>
            <a:srgbClr val="1673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E3EB4CA-BD51-66A5-CC82-375050E35E68}"/>
              </a:ext>
            </a:extLst>
          </p:cNvPr>
          <p:cNvSpPr txBox="1">
            <a:spLocks/>
          </p:cNvSpPr>
          <p:nvPr/>
        </p:nvSpPr>
        <p:spPr>
          <a:xfrm>
            <a:off x="435416" y="4210521"/>
            <a:ext cx="8295892" cy="1531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2038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Equipment financed includes energy projects, railroad equipment, commercial and corporate jets, vessels, other transportation equipment, and large mining, oil and gas exploration.</a:t>
            </a:r>
          </a:p>
        </p:txBody>
      </p:sp>
      <p:pic>
        <p:nvPicPr>
          <p:cNvPr id="11" name="Picture 10" descr="A train on the tracks&#10;&#10;Description automatically generated">
            <a:extLst>
              <a:ext uri="{FF2B5EF4-FFF2-40B4-BE49-F238E27FC236}">
                <a16:creationId xmlns:a16="http://schemas.microsoft.com/office/drawing/2014/main" id="{C9887DAB-AF11-12E9-FE87-6112A36F6D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803" y="529853"/>
            <a:ext cx="4729239" cy="3152530"/>
          </a:xfrm>
          <a:prstGeom prst="roundRect">
            <a:avLst>
              <a:gd name="adj" fmla="val 1918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1353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F9647-D08F-357E-4D89-7A1848938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with many buildings&#10;&#10;Description automatically generated">
            <a:extLst>
              <a:ext uri="{FF2B5EF4-FFF2-40B4-BE49-F238E27FC236}">
                <a16:creationId xmlns:a16="http://schemas.microsoft.com/office/drawing/2014/main" id="{050066A6-6B0F-6E90-3C54-4539E82836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0" y="-5475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54B982-0D57-4D5B-EB09-5F553AA40B36}"/>
              </a:ext>
            </a:extLst>
          </p:cNvPr>
          <p:cNvSpPr/>
          <p:nvPr/>
        </p:nvSpPr>
        <p:spPr>
          <a:xfrm>
            <a:off x="1507524" y="2342659"/>
            <a:ext cx="8736227" cy="1116916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EC0611-9781-798C-90D5-BC62AA5C6828}"/>
              </a:ext>
            </a:extLst>
          </p:cNvPr>
          <p:cNvSpPr txBox="1"/>
          <p:nvPr/>
        </p:nvSpPr>
        <p:spPr>
          <a:xfrm>
            <a:off x="1826052" y="2439452"/>
            <a:ext cx="8600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 Black" panose="020B0A04020102020204" pitchFamily="34" charset="0"/>
              </a:rPr>
              <a:t>Equipment Financing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B26307-2F7F-446B-D566-3C9350599C8C}"/>
              </a:ext>
            </a:extLst>
          </p:cNvPr>
          <p:cNvSpPr/>
          <p:nvPr/>
        </p:nvSpPr>
        <p:spPr>
          <a:xfrm>
            <a:off x="7289115" y="3556368"/>
            <a:ext cx="2954636" cy="707886"/>
          </a:xfrm>
          <a:prstGeom prst="rect">
            <a:avLst/>
          </a:prstGeom>
          <a:solidFill>
            <a:srgbClr val="1673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867FF1-7455-3BC3-C363-49F02395D618}"/>
              </a:ext>
            </a:extLst>
          </p:cNvPr>
          <p:cNvSpPr txBox="1"/>
          <p:nvPr/>
        </p:nvSpPr>
        <p:spPr>
          <a:xfrm>
            <a:off x="7349522" y="3565646"/>
            <a:ext cx="2770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PLAYERS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E6A43B08-77A4-EEAC-2F6F-CDDA2BEACD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197" y="83329"/>
            <a:ext cx="3792718" cy="115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57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460D8-294B-3A61-2EF9-26889F39A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E061AA-692A-079C-E8E9-D6BF5133A2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4525" y="-5044"/>
            <a:ext cx="9669642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FA4F98-185A-9C32-765C-91BD278D11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3049193" y="2280136"/>
            <a:ext cx="6870688" cy="229267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6C2E06-BFD4-8ED8-2712-85FCC1902214}"/>
              </a:ext>
            </a:extLst>
          </p:cNvPr>
          <p:cNvSpPr/>
          <p:nvPr/>
        </p:nvSpPr>
        <p:spPr>
          <a:xfrm>
            <a:off x="0" y="-2"/>
            <a:ext cx="5350248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1C25A1-A3BA-7467-20F2-98876A0CC1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12008" y="-8872"/>
            <a:ext cx="62622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C5D8BA-8124-1C7F-2059-7A8907054B34}"/>
              </a:ext>
            </a:extLst>
          </p:cNvPr>
          <p:cNvSpPr/>
          <p:nvPr/>
        </p:nvSpPr>
        <p:spPr>
          <a:xfrm>
            <a:off x="460431" y="562681"/>
            <a:ext cx="3444304" cy="586951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B9D302-5BE7-252A-5B65-418CB22A0769}"/>
              </a:ext>
            </a:extLst>
          </p:cNvPr>
          <p:cNvSpPr/>
          <p:nvPr/>
        </p:nvSpPr>
        <p:spPr>
          <a:xfrm>
            <a:off x="460431" y="1199985"/>
            <a:ext cx="3444304" cy="477989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3DAC85-03B7-2812-9DD1-A74CA528B53E}"/>
              </a:ext>
            </a:extLst>
          </p:cNvPr>
          <p:cNvSpPr/>
          <p:nvPr/>
        </p:nvSpPr>
        <p:spPr>
          <a:xfrm>
            <a:off x="460431" y="1735397"/>
            <a:ext cx="3444304" cy="477989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A242CA-5A22-A080-D23C-6BCCDDA9AE30}"/>
              </a:ext>
            </a:extLst>
          </p:cNvPr>
          <p:cNvSpPr txBox="1"/>
          <p:nvPr/>
        </p:nvSpPr>
        <p:spPr>
          <a:xfrm>
            <a:off x="597133" y="562682"/>
            <a:ext cx="3591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EQUIPMENT </a:t>
            </a:r>
            <a:b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FINANCING </a:t>
            </a:r>
          </a:p>
          <a:p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PLAYERS</a:t>
            </a:r>
          </a:p>
        </p:txBody>
      </p:sp>
      <p:sp>
        <p:nvSpPr>
          <p:cNvPr id="5" name="Google Shape;173;p24">
            <a:extLst>
              <a:ext uri="{FF2B5EF4-FFF2-40B4-BE49-F238E27FC236}">
                <a16:creationId xmlns:a16="http://schemas.microsoft.com/office/drawing/2014/main" id="{7B470AB0-EFDD-2B35-56A2-92C06726DFDB}"/>
              </a:ext>
            </a:extLst>
          </p:cNvPr>
          <p:cNvSpPr/>
          <p:nvPr/>
        </p:nvSpPr>
        <p:spPr>
          <a:xfrm>
            <a:off x="558467" y="2416756"/>
            <a:ext cx="2061922" cy="2024487"/>
          </a:xfrm>
          <a:prstGeom prst="ellipse">
            <a:avLst/>
          </a:prstGeom>
          <a:solidFill>
            <a:schemeClr val="bg1"/>
          </a:solidFill>
          <a:ln w="114300" cap="flat" cmpd="sng">
            <a:solidFill>
              <a:srgbClr val="182D5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Banks</a:t>
            </a:r>
            <a:endParaRPr sz="21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" name="Google Shape;173;p24">
            <a:extLst>
              <a:ext uri="{FF2B5EF4-FFF2-40B4-BE49-F238E27FC236}">
                <a16:creationId xmlns:a16="http://schemas.microsoft.com/office/drawing/2014/main" id="{43679E90-6851-8FE8-B32C-C97A0DED651C}"/>
              </a:ext>
            </a:extLst>
          </p:cNvPr>
          <p:cNvSpPr/>
          <p:nvPr/>
        </p:nvSpPr>
        <p:spPr>
          <a:xfrm>
            <a:off x="3022563" y="2553972"/>
            <a:ext cx="1764344" cy="1732312"/>
          </a:xfrm>
          <a:prstGeom prst="ellipse">
            <a:avLst/>
          </a:prstGeom>
          <a:solidFill>
            <a:schemeClr val="bg1"/>
          </a:solidFill>
          <a:ln w="114300" cap="flat" cmpd="sng">
            <a:solidFill>
              <a:srgbClr val="182D5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Captives</a:t>
            </a:r>
            <a:endParaRPr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" name="Google Shape;173;p24">
            <a:extLst>
              <a:ext uri="{FF2B5EF4-FFF2-40B4-BE49-F238E27FC236}">
                <a16:creationId xmlns:a16="http://schemas.microsoft.com/office/drawing/2014/main" id="{89F85A12-5E5D-30FB-AF75-5F24E319FD99}"/>
              </a:ext>
            </a:extLst>
          </p:cNvPr>
          <p:cNvSpPr/>
          <p:nvPr/>
        </p:nvSpPr>
        <p:spPr>
          <a:xfrm>
            <a:off x="1362823" y="3772460"/>
            <a:ext cx="2569508" cy="2522858"/>
          </a:xfrm>
          <a:prstGeom prst="ellipse">
            <a:avLst/>
          </a:prstGeom>
          <a:solidFill>
            <a:schemeClr val="bg1"/>
          </a:solidFill>
          <a:ln w="114300" cap="flat" cmpd="sng">
            <a:solidFill>
              <a:srgbClr val="182D5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Independents</a:t>
            </a:r>
            <a:endParaRPr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" name="Google Shape;173;p24">
            <a:extLst>
              <a:ext uri="{FF2B5EF4-FFF2-40B4-BE49-F238E27FC236}">
                <a16:creationId xmlns:a16="http://schemas.microsoft.com/office/drawing/2014/main" id="{136DAED0-BDB8-6B48-21F1-02D24C91F2B2}"/>
              </a:ext>
            </a:extLst>
          </p:cNvPr>
          <p:cNvSpPr/>
          <p:nvPr/>
        </p:nvSpPr>
        <p:spPr>
          <a:xfrm>
            <a:off x="3965788" y="3791666"/>
            <a:ext cx="1801196" cy="1768495"/>
          </a:xfrm>
          <a:prstGeom prst="ellipse">
            <a:avLst/>
          </a:prstGeom>
          <a:solidFill>
            <a:schemeClr val="bg1"/>
          </a:solidFill>
          <a:ln w="114300" cap="flat" cmpd="sng">
            <a:solidFill>
              <a:srgbClr val="182D5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Brokers</a:t>
            </a:r>
            <a:endParaRPr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" name="Google Shape;173;p24">
            <a:extLst>
              <a:ext uri="{FF2B5EF4-FFF2-40B4-BE49-F238E27FC236}">
                <a16:creationId xmlns:a16="http://schemas.microsoft.com/office/drawing/2014/main" id="{8C7F38F5-7A49-A0AB-DCA0-E78CEEB4BE51}"/>
              </a:ext>
            </a:extLst>
          </p:cNvPr>
          <p:cNvSpPr/>
          <p:nvPr/>
        </p:nvSpPr>
        <p:spPr>
          <a:xfrm>
            <a:off x="3693063" y="5082553"/>
            <a:ext cx="1734906" cy="1703408"/>
          </a:xfrm>
          <a:prstGeom prst="ellipse">
            <a:avLst/>
          </a:prstGeom>
          <a:solidFill>
            <a:schemeClr val="bg1"/>
          </a:solidFill>
          <a:ln w="114300" cap="flat" cmpd="sng">
            <a:solidFill>
              <a:srgbClr val="182D5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Service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Providers</a:t>
            </a:r>
            <a:endParaRPr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952167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DDC3D-301C-6805-0C72-BC980FF2A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DB5008-0057-726C-463C-547CE04D9666}"/>
              </a:ext>
            </a:extLst>
          </p:cNvPr>
          <p:cNvSpPr/>
          <p:nvPr/>
        </p:nvSpPr>
        <p:spPr>
          <a:xfrm>
            <a:off x="-1" y="0"/>
            <a:ext cx="62622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59BFD6-D059-525A-5405-99D8D92C02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3392" y="-36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2737F32-7F74-2E69-D7A7-BE2F5F9713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5069869" y="865406"/>
            <a:ext cx="6858015" cy="51562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FCF9DC2-0B4B-6BEE-F506-D1CCAD81303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2"/>
            <a:ext cx="5950166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07CE42C8-ED7B-BACA-A5A9-E8F92A9272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6" y="2534964"/>
            <a:ext cx="2917973" cy="1259591"/>
          </a:xfrm>
          <a:prstGeom prst="rect">
            <a:avLst/>
          </a:prstGeom>
        </p:spPr>
      </p:pic>
      <p:pic>
        <p:nvPicPr>
          <p:cNvPr id="13" name="Picture 12" descr="A red and blue letters on a black background&#10;&#10;Description automatically generated">
            <a:extLst>
              <a:ext uri="{FF2B5EF4-FFF2-40B4-BE49-F238E27FC236}">
                <a16:creationId xmlns:a16="http://schemas.microsoft.com/office/drawing/2014/main" id="{601E6D62-1145-0AB7-1981-9FAE9DFB59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8" y="3536643"/>
            <a:ext cx="2061922" cy="716518"/>
          </a:xfrm>
          <a:prstGeom prst="rect">
            <a:avLst/>
          </a:prstGeom>
        </p:spPr>
      </p:pic>
      <p:pic>
        <p:nvPicPr>
          <p:cNvPr id="21" name="Picture 20" descr="A blue and white logo&#10;&#10;Description automatically generated">
            <a:extLst>
              <a:ext uri="{FF2B5EF4-FFF2-40B4-BE49-F238E27FC236}">
                <a16:creationId xmlns:a16="http://schemas.microsoft.com/office/drawing/2014/main" id="{C71AB09C-15F4-D829-CE40-64AFD97ED7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44" y="4423064"/>
            <a:ext cx="2420511" cy="779402"/>
          </a:xfrm>
          <a:prstGeom prst="rect">
            <a:avLst/>
          </a:prstGeom>
        </p:spPr>
      </p:pic>
      <p:pic>
        <p:nvPicPr>
          <p:cNvPr id="23" name="Picture 22" descr="A blue and orange logo&#10;&#10;Description automatically generated">
            <a:extLst>
              <a:ext uri="{FF2B5EF4-FFF2-40B4-BE49-F238E27FC236}">
                <a16:creationId xmlns:a16="http://schemas.microsoft.com/office/drawing/2014/main" id="{31D92B7F-4F47-CC20-0C4A-9A228FCA59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8" y="5202466"/>
            <a:ext cx="1838824" cy="1312676"/>
          </a:xfrm>
          <a:prstGeom prst="rect">
            <a:avLst/>
          </a:prstGeom>
        </p:spPr>
      </p:pic>
      <p:sp>
        <p:nvSpPr>
          <p:cNvPr id="5" name="Google Shape;173;p24">
            <a:extLst>
              <a:ext uri="{FF2B5EF4-FFF2-40B4-BE49-F238E27FC236}">
                <a16:creationId xmlns:a16="http://schemas.microsoft.com/office/drawing/2014/main" id="{A547FA41-4AF1-D16D-6C6F-EC9AD9DA7FC8}"/>
              </a:ext>
            </a:extLst>
          </p:cNvPr>
          <p:cNvSpPr/>
          <p:nvPr/>
        </p:nvSpPr>
        <p:spPr>
          <a:xfrm>
            <a:off x="621210" y="371692"/>
            <a:ext cx="2061922" cy="2024487"/>
          </a:xfrm>
          <a:prstGeom prst="ellipse">
            <a:avLst/>
          </a:prstGeom>
          <a:solidFill>
            <a:schemeClr val="bg1"/>
          </a:solidFill>
          <a:ln w="114300" cap="flat" cmpd="sng">
            <a:solidFill>
              <a:srgbClr val="182D5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Banks</a:t>
            </a:r>
            <a:endParaRPr sz="21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91A73B-2C83-C3FF-77F3-8EFE0191FC0A}"/>
              </a:ext>
            </a:extLst>
          </p:cNvPr>
          <p:cNvSpPr/>
          <p:nvPr/>
        </p:nvSpPr>
        <p:spPr>
          <a:xfrm>
            <a:off x="3039640" y="626202"/>
            <a:ext cx="5164827" cy="1642843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4E002D-2B55-8A95-9870-0655F2D4242D}"/>
              </a:ext>
            </a:extLst>
          </p:cNvPr>
          <p:cNvSpPr txBox="1">
            <a:spLocks/>
          </p:cNvSpPr>
          <p:nvPr/>
        </p:nvSpPr>
        <p:spPr>
          <a:xfrm>
            <a:off x="3279759" y="779487"/>
            <a:ext cx="5097708" cy="87923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chemeClr val="bg1"/>
                </a:solidFill>
                <a:latin typeface="Arial Black" panose="020B0A04020102020204" pitchFamily="34" charset="0"/>
              </a:rPr>
              <a:t>Banks</a:t>
            </a:r>
            <a:r>
              <a:rPr lang="en-US" sz="2200" dirty="0">
                <a:solidFill>
                  <a:schemeClr val="bg1"/>
                </a:solidFill>
                <a:latin typeface="Arial Black" panose="020B0A04020102020204" pitchFamily="34" charset="0"/>
              </a:rPr>
              <a:t> offer loan and lease finance products to provide customers with a full range of financial services.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41D38B4D-5B82-DFF4-1351-FA492CD8DE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07980" y="2419939"/>
            <a:ext cx="2420511" cy="1418774"/>
          </a:xfrm>
          <a:prstGeom prst="rect">
            <a:avLst/>
          </a:prstGeom>
        </p:spPr>
      </p:pic>
      <p:pic>
        <p:nvPicPr>
          <p:cNvPr id="29" name="Picture 28" descr="A blue and white logo&#10;&#10;Description automatically generated">
            <a:extLst>
              <a:ext uri="{FF2B5EF4-FFF2-40B4-BE49-F238E27FC236}">
                <a16:creationId xmlns:a16="http://schemas.microsoft.com/office/drawing/2014/main" id="{AEB25BA8-E1C5-5177-E629-26CFAF01B59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425" y="4677824"/>
            <a:ext cx="1954953" cy="587920"/>
          </a:xfrm>
          <a:prstGeom prst="rect">
            <a:avLst/>
          </a:prstGeom>
        </p:spPr>
      </p:pic>
      <p:pic>
        <p:nvPicPr>
          <p:cNvPr id="33" name="Picture 32" descr="A red sign with white text&#10;&#10;Description automatically generated">
            <a:extLst>
              <a:ext uri="{FF2B5EF4-FFF2-40B4-BE49-F238E27FC236}">
                <a16:creationId xmlns:a16="http://schemas.microsoft.com/office/drawing/2014/main" id="{DCA57B1F-CCCF-BE1A-278F-0169A16AE5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012" y="5416638"/>
            <a:ext cx="1068580" cy="1068580"/>
          </a:xfrm>
          <a:prstGeom prst="rect">
            <a:avLst/>
          </a:prstGeom>
        </p:spPr>
      </p:pic>
      <p:pic>
        <p:nvPicPr>
          <p:cNvPr id="35" name="Picture 34" descr="A purple letters on a black background&#10;&#10;Description automatically generated">
            <a:extLst>
              <a:ext uri="{FF2B5EF4-FFF2-40B4-BE49-F238E27FC236}">
                <a16:creationId xmlns:a16="http://schemas.microsoft.com/office/drawing/2014/main" id="{A18EB765-E13E-023C-485B-C49BB81C087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726" y="3989529"/>
            <a:ext cx="2322440" cy="53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27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A1993-EB3E-B367-693F-3668068C8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141E44D-7C7B-4195-A77E-FA9A415A2B0E}"/>
              </a:ext>
            </a:extLst>
          </p:cNvPr>
          <p:cNvSpPr/>
          <p:nvPr/>
        </p:nvSpPr>
        <p:spPr>
          <a:xfrm>
            <a:off x="-1" y="0"/>
            <a:ext cx="62622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904557-5DAA-BD11-3A9A-42170396E2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62" b="-243"/>
          <a:stretch/>
        </p:blipFill>
        <p:spPr>
          <a:xfrm>
            <a:off x="3558385" y="10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A4C26A1-1749-48C6-A840-4502B5ABD6B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5250121" y="-46942"/>
            <a:ext cx="6858015" cy="695189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8D20E55-784F-8DED-1D90-29A6266451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2"/>
            <a:ext cx="5240101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3;p24">
            <a:extLst>
              <a:ext uri="{FF2B5EF4-FFF2-40B4-BE49-F238E27FC236}">
                <a16:creationId xmlns:a16="http://schemas.microsoft.com/office/drawing/2014/main" id="{2AFE04B5-6AF9-5958-5A54-C6DCFA9BA9B2}"/>
              </a:ext>
            </a:extLst>
          </p:cNvPr>
          <p:cNvSpPr/>
          <p:nvPr/>
        </p:nvSpPr>
        <p:spPr>
          <a:xfrm>
            <a:off x="621210" y="371692"/>
            <a:ext cx="2061922" cy="2024487"/>
          </a:xfrm>
          <a:prstGeom prst="ellipse">
            <a:avLst/>
          </a:prstGeom>
          <a:solidFill>
            <a:schemeClr val="bg1"/>
          </a:solidFill>
          <a:ln w="114300" cap="flat" cmpd="sng">
            <a:solidFill>
              <a:srgbClr val="182D5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Captives</a:t>
            </a:r>
            <a:endParaRPr sz="21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6C8EEE-532C-A164-213D-E78115EB9812}"/>
              </a:ext>
            </a:extLst>
          </p:cNvPr>
          <p:cNvSpPr/>
          <p:nvPr/>
        </p:nvSpPr>
        <p:spPr>
          <a:xfrm>
            <a:off x="3039640" y="626202"/>
            <a:ext cx="5337827" cy="1854929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ADF8F5-290C-05F9-EAA4-AA61E2018B35}"/>
              </a:ext>
            </a:extLst>
          </p:cNvPr>
          <p:cNvSpPr txBox="1">
            <a:spLocks/>
          </p:cNvSpPr>
          <p:nvPr/>
        </p:nvSpPr>
        <p:spPr>
          <a:xfrm>
            <a:off x="3279759" y="779487"/>
            <a:ext cx="5097708" cy="87923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chemeClr val="bg1"/>
                </a:solidFill>
                <a:latin typeface="Arial Black" panose="020B0A04020102020204" pitchFamily="34" charset="0"/>
              </a:rPr>
              <a:t>Captives are companies set up</a:t>
            </a:r>
          </a:p>
          <a:p>
            <a:r>
              <a:rPr lang="en-US" sz="2200" b="1" dirty="0">
                <a:solidFill>
                  <a:schemeClr val="bg1"/>
                </a:solidFill>
                <a:latin typeface="Arial Black" panose="020B0A04020102020204" pitchFamily="34" charset="0"/>
              </a:rPr>
              <a:t>by a manufacturer or equipment dealer to finance the sale or lease of its own products to end-users.</a:t>
            </a:r>
            <a:endParaRPr lang="en-US" sz="2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Picture 11" descr="A black and yellow logo&#10;&#10;Description automatically generated">
            <a:extLst>
              <a:ext uri="{FF2B5EF4-FFF2-40B4-BE49-F238E27FC236}">
                <a16:creationId xmlns:a16="http://schemas.microsoft.com/office/drawing/2014/main" id="{4A8C8388-07FA-1E47-6537-349793E5FF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2" y="2767861"/>
            <a:ext cx="2153478" cy="2153478"/>
          </a:xfrm>
          <a:prstGeom prst="rect">
            <a:avLst/>
          </a:prstGeom>
        </p:spPr>
      </p:pic>
      <p:pic>
        <p:nvPicPr>
          <p:cNvPr id="15" name="Picture 14" descr="A green and yellow logo&#10;&#10;Description automatically generated">
            <a:extLst>
              <a:ext uri="{FF2B5EF4-FFF2-40B4-BE49-F238E27FC236}">
                <a16:creationId xmlns:a16="http://schemas.microsoft.com/office/drawing/2014/main" id="{1D053092-DACD-4491-321A-4334F254D3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912" y="4549647"/>
            <a:ext cx="2582215" cy="1682151"/>
          </a:xfrm>
          <a:prstGeom prst="rect">
            <a:avLst/>
          </a:prstGeom>
        </p:spPr>
      </p:pic>
      <p:pic>
        <p:nvPicPr>
          <p:cNvPr id="18" name="Picture 17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22CF57C1-AE4F-3D66-11A8-AEFC977315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00" y="3248966"/>
            <a:ext cx="2349800" cy="1127904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6F4A82B8-FDB0-8B7D-D4F1-D05A4D6FF8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15" y="4721094"/>
            <a:ext cx="2532638" cy="142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1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4F934-9697-F1EE-C25F-18F0DEF40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047B21-AA23-BA79-CE3A-9C787F8E3A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9024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E6C9D26-60B5-745F-953B-3B1E21FA3D84}"/>
              </a:ext>
            </a:extLst>
          </p:cNvPr>
          <p:cNvSpPr>
            <a:spLocks/>
          </p:cNvSpPr>
          <p:nvPr/>
        </p:nvSpPr>
        <p:spPr>
          <a:xfrm rot="16200000" flipV="1">
            <a:off x="-550766" y="211252"/>
            <a:ext cx="6858015" cy="643551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D6D4E10-CB68-BE7F-4002-5C90DB499001}"/>
              </a:ext>
            </a:extLst>
          </p:cNvPr>
          <p:cNvSpPr>
            <a:spLocks/>
          </p:cNvSpPr>
          <p:nvPr/>
        </p:nvSpPr>
        <p:spPr>
          <a:xfrm>
            <a:off x="6095999" y="-1"/>
            <a:ext cx="609600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3;p24">
            <a:extLst>
              <a:ext uri="{FF2B5EF4-FFF2-40B4-BE49-F238E27FC236}">
                <a16:creationId xmlns:a16="http://schemas.microsoft.com/office/drawing/2014/main" id="{7946D462-E015-142E-B649-CDAB508F6728}"/>
              </a:ext>
            </a:extLst>
          </p:cNvPr>
          <p:cNvSpPr/>
          <p:nvPr/>
        </p:nvSpPr>
        <p:spPr>
          <a:xfrm>
            <a:off x="954848" y="378954"/>
            <a:ext cx="2169852" cy="2130457"/>
          </a:xfrm>
          <a:prstGeom prst="ellipse">
            <a:avLst/>
          </a:prstGeom>
          <a:solidFill>
            <a:schemeClr val="bg1"/>
          </a:solidFill>
          <a:ln w="114300" cap="flat" cmpd="sng">
            <a:solidFill>
              <a:srgbClr val="182D5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B82A3A-0956-AB34-B56D-466A4B9927E4}"/>
              </a:ext>
            </a:extLst>
          </p:cNvPr>
          <p:cNvSpPr/>
          <p:nvPr/>
        </p:nvSpPr>
        <p:spPr>
          <a:xfrm>
            <a:off x="4116449" y="474226"/>
            <a:ext cx="7335683" cy="3361336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B775B65-D4E0-76B5-3A66-933952812393}"/>
              </a:ext>
            </a:extLst>
          </p:cNvPr>
          <p:cNvSpPr txBox="1">
            <a:spLocks/>
          </p:cNvSpPr>
          <p:nvPr/>
        </p:nvSpPr>
        <p:spPr>
          <a:xfrm>
            <a:off x="4322590" y="647512"/>
            <a:ext cx="7095564" cy="87923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 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Independent Leasing </a:t>
            </a: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company is not affiliated with any company...they may borrow lines of credit from lenders and/or self-fund transactions.</a:t>
            </a:r>
          </a:p>
          <a:p>
            <a:endParaRPr lang="en-US" sz="24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Independent Leasing companies vary in products and services. They are typically generalists specialized by ticket size, equipment type, or other criteria. </a:t>
            </a:r>
            <a:endParaRPr lang="en-US" sz="22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3FE828-5FB8-F093-BBC3-F237222A62CD}"/>
              </a:ext>
            </a:extLst>
          </p:cNvPr>
          <p:cNvSpPr txBox="1">
            <a:spLocks/>
          </p:cNvSpPr>
          <p:nvPr/>
        </p:nvSpPr>
        <p:spPr>
          <a:xfrm>
            <a:off x="1039701" y="1247382"/>
            <a:ext cx="2336880" cy="87923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rgbClr val="182D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Independents</a:t>
            </a:r>
            <a:endParaRPr lang="en-US" sz="2200" dirty="0">
              <a:solidFill>
                <a:srgbClr val="182D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black and red logo&#10;&#10;Description automatically generated">
            <a:extLst>
              <a:ext uri="{FF2B5EF4-FFF2-40B4-BE49-F238E27FC236}">
                <a16:creationId xmlns:a16="http://schemas.microsoft.com/office/drawing/2014/main" id="{49591C6E-C196-CD7A-79D0-FC0380EEFB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183" y="5474647"/>
            <a:ext cx="2438811" cy="866942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3A8F12B0-C3F6-B701-97F4-FCFF09F5DD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242" y="4391325"/>
            <a:ext cx="2830262" cy="621710"/>
          </a:xfrm>
          <a:prstGeom prst="rect">
            <a:avLst/>
          </a:prstGeom>
        </p:spPr>
      </p:pic>
      <p:pic>
        <p:nvPicPr>
          <p:cNvPr id="17" name="Picture 16" descr="A black sign with white text&#10;&#10;Description automatically generated">
            <a:extLst>
              <a:ext uri="{FF2B5EF4-FFF2-40B4-BE49-F238E27FC236}">
                <a16:creationId xmlns:a16="http://schemas.microsoft.com/office/drawing/2014/main" id="{D4DAFAE8-C707-881A-ED5C-4F5172D19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304" y="4391796"/>
            <a:ext cx="2714569" cy="689083"/>
          </a:xfrm>
          <a:prstGeom prst="rect">
            <a:avLst/>
          </a:prstGeom>
        </p:spPr>
      </p:pic>
      <p:pic>
        <p:nvPicPr>
          <p:cNvPr id="21" name="Picture 20" descr="A black and grey logo&#10;&#10;Description automatically generated">
            <a:extLst>
              <a:ext uri="{FF2B5EF4-FFF2-40B4-BE49-F238E27FC236}">
                <a16:creationId xmlns:a16="http://schemas.microsoft.com/office/drawing/2014/main" id="{D1386050-CE75-F597-3212-77FB47F7C0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289" y="5285815"/>
            <a:ext cx="3092168" cy="109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07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F4BC95-22C7-29BE-2F56-5006D56448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42279" y="1"/>
            <a:ext cx="10549719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3F1643-A8BE-5FF0-E0DE-D0BF6842E5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4330579" y="-305816"/>
            <a:ext cx="6906638" cy="746962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BF24A1-990C-B812-51CB-A04FD73A43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-1" y="-24319"/>
            <a:ext cx="4049085" cy="6906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3;p24">
            <a:extLst>
              <a:ext uri="{FF2B5EF4-FFF2-40B4-BE49-F238E27FC236}">
                <a16:creationId xmlns:a16="http://schemas.microsoft.com/office/drawing/2014/main" id="{7FD43FBA-5FE5-2B24-3FBA-809698DDD4EF}"/>
              </a:ext>
            </a:extLst>
          </p:cNvPr>
          <p:cNvSpPr/>
          <p:nvPr/>
        </p:nvSpPr>
        <p:spPr>
          <a:xfrm>
            <a:off x="439523" y="324567"/>
            <a:ext cx="2217573" cy="2177312"/>
          </a:xfrm>
          <a:prstGeom prst="ellipse">
            <a:avLst/>
          </a:prstGeom>
          <a:solidFill>
            <a:schemeClr val="bg1"/>
          </a:solidFill>
          <a:ln w="114300" cap="flat" cmpd="sng">
            <a:solidFill>
              <a:srgbClr val="182D5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Brokers</a:t>
            </a:r>
            <a:endParaRPr sz="21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1599FF-CC16-FECC-8549-C7F41E027317}"/>
              </a:ext>
            </a:extLst>
          </p:cNvPr>
          <p:cNvSpPr/>
          <p:nvPr/>
        </p:nvSpPr>
        <p:spPr>
          <a:xfrm>
            <a:off x="2657096" y="2530538"/>
            <a:ext cx="4639829" cy="2978984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12A0220-55F3-59D8-E968-AE8198F51AE9}"/>
              </a:ext>
            </a:extLst>
          </p:cNvPr>
          <p:cNvSpPr txBox="1">
            <a:spLocks/>
          </p:cNvSpPr>
          <p:nvPr/>
        </p:nvSpPr>
        <p:spPr>
          <a:xfrm>
            <a:off x="2844207" y="2683823"/>
            <a:ext cx="4639828" cy="87923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Brokers</a:t>
            </a: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 establish a relationship with the potential client and assess their equipment financing needs to help determine the best product and structure to meet these needs. </a:t>
            </a:r>
          </a:p>
        </p:txBody>
      </p:sp>
    </p:spTree>
    <p:extLst>
      <p:ext uri="{BB962C8B-B14F-4D97-AF65-F5344CB8AC3E}">
        <p14:creationId xmlns:p14="http://schemas.microsoft.com/office/powerpoint/2010/main" val="619647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DC058-2025-2FDE-AAD3-E3AD255BE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ity with many buildings&#10;&#10;Description automatically generated">
            <a:extLst>
              <a:ext uri="{FF2B5EF4-FFF2-40B4-BE49-F238E27FC236}">
                <a16:creationId xmlns:a16="http://schemas.microsoft.com/office/drawing/2014/main" id="{2C8F16A9-A7EB-5559-0721-99B38A2901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0" y="-5475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A89A00A-E4C0-644B-9AE3-1E4CA5D0DF4D}"/>
              </a:ext>
            </a:extLst>
          </p:cNvPr>
          <p:cNvSpPr/>
          <p:nvPr/>
        </p:nvSpPr>
        <p:spPr>
          <a:xfrm>
            <a:off x="1800123" y="2163126"/>
            <a:ext cx="3153135" cy="728319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JANE DOE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10F0FF-1C9B-9649-7B70-5975C3F7927B}"/>
              </a:ext>
            </a:extLst>
          </p:cNvPr>
          <p:cNvSpPr/>
          <p:nvPr/>
        </p:nvSpPr>
        <p:spPr>
          <a:xfrm>
            <a:off x="1800123" y="3062424"/>
            <a:ext cx="3153135" cy="461598"/>
          </a:xfrm>
          <a:prstGeom prst="rect">
            <a:avLst/>
          </a:prstGeom>
          <a:solidFill>
            <a:srgbClr val="1673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TITLE/COMPANY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C1B799-7EB9-F97F-D880-7F3FD8BEB849}"/>
              </a:ext>
            </a:extLst>
          </p:cNvPr>
          <p:cNvSpPr txBox="1"/>
          <p:nvPr/>
        </p:nvSpPr>
        <p:spPr>
          <a:xfrm>
            <a:off x="7882219" y="382453"/>
            <a:ext cx="4170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82D54"/>
                </a:solidFill>
                <a:latin typeface="Arial Black" panose="020B0A04020102020204" pitchFamily="34" charset="0"/>
              </a:rPr>
              <a:t>ADD YOUR </a:t>
            </a:r>
            <a:br>
              <a:rPr lang="en-US" sz="2400" dirty="0">
                <a:solidFill>
                  <a:srgbClr val="182D54"/>
                </a:solidFill>
                <a:latin typeface="Arial Black" panose="020B0A04020102020204" pitchFamily="34" charset="0"/>
              </a:rPr>
            </a:br>
            <a:r>
              <a:rPr lang="en-US" sz="2400" dirty="0">
                <a:solidFill>
                  <a:srgbClr val="182D54"/>
                </a:solidFill>
                <a:latin typeface="Arial Black" panose="020B0A04020102020204" pitchFamily="34" charset="0"/>
              </a:rPr>
              <a:t>COMPANY LOGO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EF441A-422C-20F4-3A7E-FAD44FE9E4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9425"/>
          <a:stretch/>
        </p:blipFill>
        <p:spPr>
          <a:xfrm>
            <a:off x="8557560" y="1923976"/>
            <a:ext cx="4378211" cy="277285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2988EF-6536-EE1E-EF0A-6D68AA37BA3B}"/>
              </a:ext>
            </a:extLst>
          </p:cNvPr>
          <p:cNvSpPr/>
          <p:nvPr/>
        </p:nvSpPr>
        <p:spPr>
          <a:xfrm>
            <a:off x="1800123" y="3685776"/>
            <a:ext cx="3153135" cy="461598"/>
          </a:xfrm>
          <a:prstGeom prst="rect">
            <a:avLst/>
          </a:prstGeom>
          <a:solidFill>
            <a:srgbClr val="1673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 Black" panose="020B0A04020102020204" pitchFamily="34" charset="0"/>
              </a:rPr>
              <a:t>EDUCATION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1CD287-81FD-2106-2484-15E25CDFB4FC}"/>
              </a:ext>
            </a:extLst>
          </p:cNvPr>
          <p:cNvSpPr/>
          <p:nvPr/>
        </p:nvSpPr>
        <p:spPr>
          <a:xfrm>
            <a:off x="1800123" y="4309128"/>
            <a:ext cx="3153135" cy="461598"/>
          </a:xfrm>
          <a:prstGeom prst="rect">
            <a:avLst/>
          </a:prstGeom>
          <a:solidFill>
            <a:srgbClr val="1673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YEARS OF EXPERENCE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6099A-DCB6-1DC0-AE3B-25017FFC40ED}"/>
              </a:ext>
            </a:extLst>
          </p:cNvPr>
          <p:cNvSpPr txBox="1"/>
          <p:nvPr/>
        </p:nvSpPr>
        <p:spPr>
          <a:xfrm>
            <a:off x="8153894" y="2894902"/>
            <a:ext cx="4170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REPLACE </a:t>
            </a:r>
            <a:b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HEADSHOT</a:t>
            </a:r>
          </a:p>
        </p:txBody>
      </p:sp>
    </p:spTree>
    <p:extLst>
      <p:ext uri="{BB962C8B-B14F-4D97-AF65-F5344CB8AC3E}">
        <p14:creationId xmlns:p14="http://schemas.microsoft.com/office/powerpoint/2010/main" val="2544628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F9E04-32A6-26AC-ACDD-833111F98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4B30BB-D328-43FF-EEA8-B178F86BE08F}"/>
              </a:ext>
            </a:extLst>
          </p:cNvPr>
          <p:cNvSpPr/>
          <p:nvPr/>
        </p:nvSpPr>
        <p:spPr>
          <a:xfrm>
            <a:off x="-1" y="0"/>
            <a:ext cx="62622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D2E0C-FD21-ABB2-E08C-3AC63CAD6E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3392" y="-36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C238AB6-5B8B-3B37-2A57-2E18CDC077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5057338" y="865406"/>
            <a:ext cx="6858015" cy="51562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49C4B03-FE7C-B3EC-22EE-51B57434FE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2"/>
            <a:ext cx="5950166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278AE3-E188-A472-7109-D30BB691F00C}"/>
              </a:ext>
            </a:extLst>
          </p:cNvPr>
          <p:cNvSpPr/>
          <p:nvPr/>
        </p:nvSpPr>
        <p:spPr>
          <a:xfrm>
            <a:off x="479176" y="975621"/>
            <a:ext cx="6245761" cy="951319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95CFDF-CD9E-3D62-1F5C-DA8377C4BD09}"/>
              </a:ext>
            </a:extLst>
          </p:cNvPr>
          <p:cNvSpPr txBox="1">
            <a:spLocks/>
          </p:cNvSpPr>
          <p:nvPr/>
        </p:nvSpPr>
        <p:spPr>
          <a:xfrm>
            <a:off x="762732" y="1176124"/>
            <a:ext cx="5757604" cy="87923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SERVICE PROVIDERS </a:t>
            </a:r>
          </a:p>
        </p:txBody>
      </p:sp>
      <p:sp>
        <p:nvSpPr>
          <p:cNvPr id="2" name="Google Shape;228;p30">
            <a:extLst>
              <a:ext uri="{FF2B5EF4-FFF2-40B4-BE49-F238E27FC236}">
                <a16:creationId xmlns:a16="http://schemas.microsoft.com/office/drawing/2014/main" id="{DBD582BF-EE77-7D99-8F59-67CA8515CD93}"/>
              </a:ext>
            </a:extLst>
          </p:cNvPr>
          <p:cNvSpPr txBox="1">
            <a:spLocks/>
          </p:cNvSpPr>
          <p:nvPr/>
        </p:nvSpPr>
        <p:spPr>
          <a:xfrm>
            <a:off x="709585" y="2054925"/>
            <a:ext cx="1801945" cy="133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C22032"/>
                </a:solidFill>
                <a:latin typeface="Arial Black" panose="020B0A04020102020204" pitchFamily="34" charset="0"/>
              </a:rPr>
              <a:t>Capital Agent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Raises capital and funds leasing and lending companies.</a:t>
            </a:r>
          </a:p>
        </p:txBody>
      </p:sp>
      <p:sp>
        <p:nvSpPr>
          <p:cNvPr id="3" name="Google Shape;229;p30">
            <a:extLst>
              <a:ext uri="{FF2B5EF4-FFF2-40B4-BE49-F238E27FC236}">
                <a16:creationId xmlns:a16="http://schemas.microsoft.com/office/drawing/2014/main" id="{292E4C10-58BA-1256-2103-FB1D4978066B}"/>
              </a:ext>
            </a:extLst>
          </p:cNvPr>
          <p:cNvSpPr txBox="1">
            <a:spLocks/>
          </p:cNvSpPr>
          <p:nvPr/>
        </p:nvSpPr>
        <p:spPr>
          <a:xfrm>
            <a:off x="684033" y="3377250"/>
            <a:ext cx="2845600" cy="133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C22032"/>
                </a:solidFill>
                <a:latin typeface="Arial Black" panose="020B0A04020102020204" pitchFamily="34" charset="0"/>
              </a:rPr>
              <a:t>Software Executive/Entrepreneur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Includes CRM, ERP, originations, pricing, credit analysis, and BI software companies, many founded to serve the lending and leasing industry.</a:t>
            </a:r>
          </a:p>
        </p:txBody>
      </p:sp>
      <p:sp>
        <p:nvSpPr>
          <p:cNvPr id="8" name="Google Shape;230;p30">
            <a:extLst>
              <a:ext uri="{FF2B5EF4-FFF2-40B4-BE49-F238E27FC236}">
                <a16:creationId xmlns:a16="http://schemas.microsoft.com/office/drawing/2014/main" id="{46CC342B-F323-FD9F-676A-7EEB6FBDE7CA}"/>
              </a:ext>
            </a:extLst>
          </p:cNvPr>
          <p:cNvSpPr txBox="1">
            <a:spLocks/>
          </p:cNvSpPr>
          <p:nvPr/>
        </p:nvSpPr>
        <p:spPr>
          <a:xfrm>
            <a:off x="4306414" y="2069853"/>
            <a:ext cx="3125383" cy="133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C22032"/>
                </a:solidFill>
                <a:latin typeface="Arial Black" panose="020B0A04020102020204" pitchFamily="34" charset="0"/>
              </a:rPr>
              <a:t>Consultant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Consulting organizations have a presence in the secured lending and leasing finance industry.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Arial Black" panose="020B0A04020102020204" pitchFamily="34" charset="0"/>
            </a:endParaRPr>
          </a:p>
        </p:txBody>
      </p:sp>
      <p:pic>
        <p:nvPicPr>
          <p:cNvPr id="15" name="Picture 14" descr="A logo with a blue and black text&#10;&#10;Description automatically generated">
            <a:extLst>
              <a:ext uri="{FF2B5EF4-FFF2-40B4-BE49-F238E27FC236}">
                <a16:creationId xmlns:a16="http://schemas.microsoft.com/office/drawing/2014/main" id="{D7737B86-DC98-963B-71F8-C2DDCE3A70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889" y="5916365"/>
            <a:ext cx="1642844" cy="735712"/>
          </a:xfrm>
          <a:prstGeom prst="rect">
            <a:avLst/>
          </a:prstGeom>
        </p:spPr>
      </p:pic>
      <p:pic>
        <p:nvPicPr>
          <p:cNvPr id="18" name="Picture 17" descr="A red and black logo&#10;&#10;Description automatically generated">
            <a:extLst>
              <a:ext uri="{FF2B5EF4-FFF2-40B4-BE49-F238E27FC236}">
                <a16:creationId xmlns:a16="http://schemas.microsoft.com/office/drawing/2014/main" id="{47C0B56B-9395-9536-E7F1-91E4554134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336" y="6226821"/>
            <a:ext cx="2190160" cy="425256"/>
          </a:xfrm>
          <a:prstGeom prst="rect">
            <a:avLst/>
          </a:prstGeom>
        </p:spPr>
      </p:pic>
      <p:pic>
        <p:nvPicPr>
          <p:cNvPr id="20" name="Picture 19" descr="A logo of a company&#10;&#10;Description automatically generated">
            <a:extLst>
              <a:ext uri="{FF2B5EF4-FFF2-40B4-BE49-F238E27FC236}">
                <a16:creationId xmlns:a16="http://schemas.microsoft.com/office/drawing/2014/main" id="{A649612C-6719-1408-2FE7-CB8FD49FE6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24" y="5078302"/>
            <a:ext cx="1338414" cy="735712"/>
          </a:xfrm>
          <a:prstGeom prst="rect">
            <a:avLst/>
          </a:prstGeom>
        </p:spPr>
      </p:pic>
      <p:pic>
        <p:nvPicPr>
          <p:cNvPr id="24" name="Picture 23" descr="A black and white text on a black background&#10;&#10;Description automatically generated">
            <a:extLst>
              <a:ext uri="{FF2B5EF4-FFF2-40B4-BE49-F238E27FC236}">
                <a16:creationId xmlns:a16="http://schemas.microsoft.com/office/drawing/2014/main" id="{4CC4D208-E748-6965-1513-6F4CFEC0E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311" y="5131961"/>
            <a:ext cx="2049112" cy="628394"/>
          </a:xfrm>
          <a:prstGeom prst="rect">
            <a:avLst/>
          </a:prstGeom>
        </p:spPr>
      </p:pic>
      <p:sp>
        <p:nvSpPr>
          <p:cNvPr id="26" name="Google Shape;230;p30">
            <a:extLst>
              <a:ext uri="{FF2B5EF4-FFF2-40B4-BE49-F238E27FC236}">
                <a16:creationId xmlns:a16="http://schemas.microsoft.com/office/drawing/2014/main" id="{2B1C8C34-22FB-8814-0CA9-2932435F0FC8}"/>
              </a:ext>
            </a:extLst>
          </p:cNvPr>
          <p:cNvSpPr txBox="1">
            <a:spLocks/>
          </p:cNvSpPr>
          <p:nvPr/>
        </p:nvSpPr>
        <p:spPr>
          <a:xfrm>
            <a:off x="4306415" y="3368659"/>
            <a:ext cx="3125383" cy="133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C22032"/>
                </a:solidFill>
                <a:latin typeface="Arial Black" panose="020B0A04020102020204" pitchFamily="34" charset="0"/>
              </a:rPr>
              <a:t>Legal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Law firms specialize in </a:t>
            </a:r>
            <a:b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laws and regulations around </a:t>
            </a:r>
            <a:b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equipment leasing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Property and Casualty Insurance Operations | American Financial Group, Inc.">
            <a:extLst>
              <a:ext uri="{FF2B5EF4-FFF2-40B4-BE49-F238E27FC236}">
                <a16:creationId xmlns:a16="http://schemas.microsoft.com/office/drawing/2014/main" id="{DA27A6CF-EF40-8785-0B29-20FABC607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324" y="5723168"/>
            <a:ext cx="2019631" cy="112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286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3BCEC-48C6-7D4D-5B30-EAB5BBAF5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0059E3-FA4D-857F-7DA6-6FBF0757257C}"/>
              </a:ext>
            </a:extLst>
          </p:cNvPr>
          <p:cNvSpPr>
            <a:spLocks/>
          </p:cNvSpPr>
          <p:nvPr/>
        </p:nvSpPr>
        <p:spPr>
          <a:xfrm>
            <a:off x="-1" y="0"/>
            <a:ext cx="62622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FE7BA7-A891-DFB5-87FE-94DB0B0A9C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3249" y="-54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4A99256-D698-2DCF-B5EB-EA7F10D497A9}"/>
              </a:ext>
            </a:extLst>
          </p:cNvPr>
          <p:cNvSpPr/>
          <p:nvPr/>
        </p:nvSpPr>
        <p:spPr>
          <a:xfrm rot="16200000">
            <a:off x="4547075" y="1987753"/>
            <a:ext cx="6858015" cy="288245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AAFCF1E-B9E0-97DA-2737-3A83510DCF3D}"/>
              </a:ext>
            </a:extLst>
          </p:cNvPr>
          <p:cNvSpPr>
            <a:spLocks/>
          </p:cNvSpPr>
          <p:nvPr/>
        </p:nvSpPr>
        <p:spPr>
          <a:xfrm>
            <a:off x="594753" y="-28"/>
            <a:ext cx="5950166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831E0-F1A4-9497-9758-A8B80AAB5BB1}"/>
              </a:ext>
            </a:extLst>
          </p:cNvPr>
          <p:cNvSpPr/>
          <p:nvPr/>
        </p:nvSpPr>
        <p:spPr>
          <a:xfrm>
            <a:off x="614381" y="515189"/>
            <a:ext cx="6784061" cy="693636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35C6BD-889E-CA98-1FBD-F9CD9B3ECA50}"/>
              </a:ext>
            </a:extLst>
          </p:cNvPr>
          <p:cNvSpPr txBox="1">
            <a:spLocks/>
          </p:cNvSpPr>
          <p:nvPr/>
        </p:nvSpPr>
        <p:spPr>
          <a:xfrm>
            <a:off x="760791" y="700785"/>
            <a:ext cx="6637651" cy="5080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chemeClr val="bg1"/>
                </a:solidFill>
                <a:latin typeface="Arial Black" panose="020B0A04020102020204" pitchFamily="34" charset="0"/>
              </a:rPr>
              <a:t>CAREER AREAS IN EQUIPMENT FINANCE</a:t>
            </a:r>
            <a:endParaRPr lang="en-US" sz="2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4A7BA2C-AC38-99DF-8B7B-221B62BF7EB3}"/>
              </a:ext>
            </a:extLst>
          </p:cNvPr>
          <p:cNvSpPr txBox="1">
            <a:spLocks/>
          </p:cNvSpPr>
          <p:nvPr/>
        </p:nvSpPr>
        <p:spPr>
          <a:xfrm>
            <a:off x="566030" y="1462893"/>
            <a:ext cx="3070066" cy="50221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Accounting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Accounting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 &amp; Compliance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 Management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 Law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 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Office/Administrative Mgt.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 – Underwriting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Management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Portfolio Management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Agent</a:t>
            </a:r>
          </a:p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Dealer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Finance Manager</a:t>
            </a:r>
          </a:p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Sales &amp; Sales Management</a:t>
            </a:r>
          </a:p>
          <a:p>
            <a:pPr marL="0" indent="0"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672D6-993D-C8E7-E97E-628DFDD2BB9C}"/>
              </a:ext>
            </a:extLst>
          </p:cNvPr>
          <p:cNvSpPr txBox="1"/>
          <p:nvPr/>
        </p:nvSpPr>
        <p:spPr>
          <a:xfrm>
            <a:off x="3958848" y="1406966"/>
            <a:ext cx="4739334" cy="54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Marketing/Advertising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Event planning</a:t>
            </a: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Technology/Software</a:t>
            </a: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Economists</a:t>
            </a: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Researchers Market Conditions  </a:t>
            </a: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Project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Operations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Chain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Syndication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Residual Value Specialists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lending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Merger and Acquisitions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Consulting</a:t>
            </a: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786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ED3658-7918-C27E-A9D9-D4D92A6353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475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 descr="A table of sales and a company's company's company's company's company's company's company's company's company's company's company's&#10;&#10;Description automatically generated">
            <a:extLst>
              <a:ext uri="{FF2B5EF4-FFF2-40B4-BE49-F238E27FC236}">
                <a16:creationId xmlns:a16="http://schemas.microsoft.com/office/drawing/2014/main" id="{597D1C3D-0662-A946-742B-846C2CFCC4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5915" y="1215122"/>
            <a:ext cx="4900719" cy="4619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05E952-6F48-0F37-5DD3-FE620573DE4B}"/>
              </a:ext>
            </a:extLst>
          </p:cNvPr>
          <p:cNvSpPr/>
          <p:nvPr/>
        </p:nvSpPr>
        <p:spPr>
          <a:xfrm>
            <a:off x="381090" y="528429"/>
            <a:ext cx="5516128" cy="1631675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MEAN COMPENSATION FOR SMALL AND MEDIUM SIZE BUSINESS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58333D6B-F7B3-9544-0415-293AB2152936}"/>
              </a:ext>
            </a:extLst>
          </p:cNvPr>
          <p:cNvSpPr txBox="1"/>
          <p:nvPr/>
        </p:nvSpPr>
        <p:spPr>
          <a:xfrm>
            <a:off x="381090" y="6098738"/>
            <a:ext cx="3315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Source:  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2022 Equipment Leasing &amp; Finance Compensation Survey</a:t>
            </a:r>
          </a:p>
        </p:txBody>
      </p:sp>
    </p:spTree>
    <p:extLst>
      <p:ext uri="{BB962C8B-B14F-4D97-AF65-F5344CB8AC3E}">
        <p14:creationId xmlns:p14="http://schemas.microsoft.com/office/powerpoint/2010/main" val="310623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46461-EEAA-A3F1-19C7-DC20720CB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2E2A98B-B1F5-3C7C-5504-7FB53CFC31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475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393D73-9498-CB8C-5B94-F06B8931D67F}"/>
              </a:ext>
            </a:extLst>
          </p:cNvPr>
          <p:cNvSpPr/>
          <p:nvPr/>
        </p:nvSpPr>
        <p:spPr>
          <a:xfrm>
            <a:off x="381090" y="528429"/>
            <a:ext cx="5516128" cy="1631675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MEAN COMPENSATION FOR LARGE BUSINESS</a:t>
            </a:r>
          </a:p>
        </p:txBody>
      </p:sp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B9B9FD6C-8E33-8BE1-B798-5440C7BDEF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4784" y="1493534"/>
            <a:ext cx="5132322" cy="4341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76C559A7-922F-4AA6-A74C-879820E64CA3}"/>
              </a:ext>
            </a:extLst>
          </p:cNvPr>
          <p:cNvSpPr txBox="1"/>
          <p:nvPr/>
        </p:nvSpPr>
        <p:spPr>
          <a:xfrm>
            <a:off x="381090" y="6098738"/>
            <a:ext cx="3315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Source:  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2022 Equipment Leasing &amp; Finance Compensation Survey</a:t>
            </a:r>
          </a:p>
        </p:txBody>
      </p:sp>
    </p:spTree>
    <p:extLst>
      <p:ext uri="{BB962C8B-B14F-4D97-AF65-F5344CB8AC3E}">
        <p14:creationId xmlns:p14="http://schemas.microsoft.com/office/powerpoint/2010/main" val="1506968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A96A3-1ABC-AA23-56C5-CF251371A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69947-4E9B-6E90-82FD-76E7E057C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ouple of people standing in front of a banner&#10;&#10;Description automatically generated">
            <a:extLst>
              <a:ext uri="{FF2B5EF4-FFF2-40B4-BE49-F238E27FC236}">
                <a16:creationId xmlns:a16="http://schemas.microsoft.com/office/drawing/2014/main" id="{D79C51C1-1F15-5BEE-3063-CF1DA76564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05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5F1DB-E3AE-2853-18FD-098B952FA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with many buildings&#10;&#10;Description automatically generated">
            <a:extLst>
              <a:ext uri="{FF2B5EF4-FFF2-40B4-BE49-F238E27FC236}">
                <a16:creationId xmlns:a16="http://schemas.microsoft.com/office/drawing/2014/main" id="{432AD9AB-FC51-5F16-F2F4-1B2121EB87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0" y="-5475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AF1B195-47FB-51E5-E1E9-AFBAF8857502}"/>
              </a:ext>
            </a:extLst>
          </p:cNvPr>
          <p:cNvSpPr/>
          <p:nvPr/>
        </p:nvSpPr>
        <p:spPr>
          <a:xfrm>
            <a:off x="5097981" y="2687216"/>
            <a:ext cx="5635399" cy="1116916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44C7C-6C40-F4E3-D784-E4F5C1116A3B}"/>
              </a:ext>
            </a:extLst>
          </p:cNvPr>
          <p:cNvSpPr txBox="1"/>
          <p:nvPr/>
        </p:nvSpPr>
        <p:spPr>
          <a:xfrm>
            <a:off x="5349854" y="2824953"/>
            <a:ext cx="5316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 Black" panose="020B0A04020102020204" pitchFamily="34" charset="0"/>
              </a:rPr>
              <a:t>QUESTIONS?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FDB71020-5522-E41E-93D4-DCB2AE8498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197" y="83329"/>
            <a:ext cx="3792718" cy="115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15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yellow crane with a ship in the middle&#10;&#10;Description automatically generated with medium confidence">
            <a:extLst>
              <a:ext uri="{FF2B5EF4-FFF2-40B4-BE49-F238E27FC236}">
                <a16:creationId xmlns:a16="http://schemas.microsoft.com/office/drawing/2014/main" id="{78040FC7-00A8-B86B-3001-A98C428B7B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356" y="10"/>
            <a:ext cx="9669644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4714512-35B9-605D-29F8-CA5FA89455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42799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7525E5-15B9-F8DE-ABB8-1439220486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3673786" y="560848"/>
            <a:ext cx="6858000" cy="573630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101F03-A7FA-6499-40C5-C6A24BC5A5DD}"/>
              </a:ext>
            </a:extLst>
          </p:cNvPr>
          <p:cNvSpPr/>
          <p:nvPr/>
        </p:nvSpPr>
        <p:spPr>
          <a:xfrm>
            <a:off x="808704" y="2434590"/>
            <a:ext cx="7536900" cy="1200329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DF96BC-F56B-3D0C-5C5A-282A82CE598A}"/>
              </a:ext>
            </a:extLst>
          </p:cNvPr>
          <p:cNvSpPr/>
          <p:nvPr/>
        </p:nvSpPr>
        <p:spPr>
          <a:xfrm>
            <a:off x="794424" y="3729688"/>
            <a:ext cx="6406476" cy="1200329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1F5F2A-32BB-5F4B-F5DB-5A7FA04DB862}"/>
              </a:ext>
            </a:extLst>
          </p:cNvPr>
          <p:cNvSpPr txBox="1"/>
          <p:nvPr/>
        </p:nvSpPr>
        <p:spPr>
          <a:xfrm>
            <a:off x="958391" y="2365129"/>
            <a:ext cx="8003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Arial Black" panose="020B0A04020102020204" pitchFamily="34" charset="0"/>
              </a:rPr>
              <a:t>Why Finance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8037B4-1645-CBD4-7982-E3407CAFDC88}"/>
              </a:ext>
            </a:extLst>
          </p:cNvPr>
          <p:cNvSpPr txBox="1"/>
          <p:nvPr/>
        </p:nvSpPr>
        <p:spPr>
          <a:xfrm>
            <a:off x="958391" y="3723776"/>
            <a:ext cx="7134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Arial Black" panose="020B0A04020102020204" pitchFamily="34" charset="0"/>
              </a:rPr>
              <a:t>Equipment?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96991F-8E90-9CD3-D9B9-FB19F1B41EC7}"/>
              </a:ext>
            </a:extLst>
          </p:cNvPr>
          <p:cNvSpPr/>
          <p:nvPr/>
        </p:nvSpPr>
        <p:spPr>
          <a:xfrm>
            <a:off x="0" y="0"/>
            <a:ext cx="4902200" cy="6857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31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B6871-7077-8D31-0B0D-3229B299A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CA3ED2-E470-F32F-05A9-33B91891B5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21"/>
            <a:ext cx="10276407" cy="6878681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9F2F197-E440-C0C8-8F9C-E8CAC02D9904}"/>
              </a:ext>
            </a:extLst>
          </p:cNvPr>
          <p:cNvSpPr/>
          <p:nvPr/>
        </p:nvSpPr>
        <p:spPr>
          <a:xfrm>
            <a:off x="1355890" y="2055900"/>
            <a:ext cx="8706992" cy="831879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736801-BD53-DA89-2B5D-0E35D90C0955}"/>
              </a:ext>
            </a:extLst>
          </p:cNvPr>
          <p:cNvSpPr txBox="1"/>
          <p:nvPr/>
        </p:nvSpPr>
        <p:spPr>
          <a:xfrm>
            <a:off x="1473740" y="2021011"/>
            <a:ext cx="9952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 Black" panose="020B0A04020102020204" pitchFamily="34" charset="0"/>
              </a:rPr>
              <a:t>EQUIPMENT FINANCE</a:t>
            </a:r>
            <a:endParaRPr lang="en-US" sz="5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79716B-E0FB-33C5-AC16-14F4334A10F7}"/>
              </a:ext>
            </a:extLst>
          </p:cNvPr>
          <p:cNvSpPr/>
          <p:nvPr/>
        </p:nvSpPr>
        <p:spPr>
          <a:xfrm>
            <a:off x="3902082" y="3062780"/>
            <a:ext cx="6160800" cy="658410"/>
          </a:xfrm>
          <a:prstGeom prst="rect">
            <a:avLst/>
          </a:prstGeom>
          <a:solidFill>
            <a:srgbClr val="1673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en-US" sz="1800" b="0" i="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Equipment financing is a loan or lease used specifically to purchase business equipment. 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A0039D-C055-1DCB-0C2D-C47A30EC2B29}"/>
              </a:ext>
            </a:extLst>
          </p:cNvPr>
          <p:cNvSpPr/>
          <p:nvPr/>
        </p:nvSpPr>
        <p:spPr>
          <a:xfrm>
            <a:off x="3902082" y="3913660"/>
            <a:ext cx="6160800" cy="658410"/>
          </a:xfrm>
          <a:prstGeom prst="rect">
            <a:avLst/>
          </a:prstGeom>
          <a:solidFill>
            <a:srgbClr val="1673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Arial Black" panose="020B0A04020102020204" pitchFamily="34" charset="0"/>
              </a:rPr>
              <a:t>Over 50% of equipment purchased is financed through Loans, Leases, and Lines of Credit. </a:t>
            </a:r>
          </a:p>
        </p:txBody>
      </p:sp>
    </p:spTree>
    <p:extLst>
      <p:ext uri="{BB962C8B-B14F-4D97-AF65-F5344CB8AC3E}">
        <p14:creationId xmlns:p14="http://schemas.microsoft.com/office/powerpoint/2010/main" val="737464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4F98D-38C5-2A67-11E8-80F09B6E3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DF4E9F-E924-B0FC-8AAF-EB99DA360E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5475"/>
            <a:ext cx="8203097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101E485-8B79-A3F8-A9A8-94D91A0D2B00}"/>
              </a:ext>
            </a:extLst>
          </p:cNvPr>
          <p:cNvSpPr/>
          <p:nvPr/>
        </p:nvSpPr>
        <p:spPr>
          <a:xfrm>
            <a:off x="1337228" y="1095570"/>
            <a:ext cx="6865868" cy="786709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C7DF84-DCD8-0D8D-714C-3D20CEBA37E4}"/>
              </a:ext>
            </a:extLst>
          </p:cNvPr>
          <p:cNvSpPr txBox="1">
            <a:spLocks/>
          </p:cNvSpPr>
          <p:nvPr/>
        </p:nvSpPr>
        <p:spPr>
          <a:xfrm>
            <a:off x="1466565" y="1241492"/>
            <a:ext cx="7471778" cy="118262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strike="noStrike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EQUIPMENT FINANCING…</a:t>
            </a:r>
            <a:endParaRPr lang="en-US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FEB6E4-02F7-0412-779C-EB08EF6C083A}"/>
              </a:ext>
            </a:extLst>
          </p:cNvPr>
          <p:cNvSpPr/>
          <p:nvPr/>
        </p:nvSpPr>
        <p:spPr>
          <a:xfrm>
            <a:off x="7616859" y="3161150"/>
            <a:ext cx="4232635" cy="1853911"/>
          </a:xfrm>
          <a:prstGeom prst="rect">
            <a:avLst/>
          </a:prstGeom>
          <a:solidFill>
            <a:srgbClr val="1673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Black" panose="020B0A04020102020204" pitchFamily="34" charset="0"/>
                <a:cs typeface="Arial" panose="020B0604020202020204" pitchFamily="34" charset="0"/>
              </a:rPr>
              <a:t>Manage Cash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Black" panose="020B0A04020102020204" pitchFamily="34" charset="0"/>
                <a:cs typeface="Arial" panose="020B0604020202020204" pitchFamily="34" charset="0"/>
              </a:rPr>
              <a:t>Access New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Black" panose="020B0A04020102020204" pitchFamily="34" charset="0"/>
                <a:cs typeface="Arial" panose="020B0604020202020204" pitchFamily="34" charset="0"/>
              </a:rPr>
              <a:t>Tax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Black" panose="020B0A04020102020204" pitchFamily="34" charset="0"/>
                <a:cs typeface="Arial" panose="020B0604020202020204" pitchFamily="34" charset="0"/>
              </a:rPr>
              <a:t>Hedge Against Inflation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Black" panose="020B0A04020102020204" pitchFamily="34" charset="0"/>
                <a:cs typeface="Arial" panose="020B0604020202020204" pitchFamily="34" charset="0"/>
              </a:rPr>
              <a:t>Preserve Capital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364329-4DCE-F251-1A8C-8A83A7B8F5EB}"/>
              </a:ext>
            </a:extLst>
          </p:cNvPr>
          <p:cNvSpPr/>
          <p:nvPr/>
        </p:nvSpPr>
        <p:spPr>
          <a:xfrm>
            <a:off x="7607103" y="2445127"/>
            <a:ext cx="1860918" cy="538197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EA456-642D-DFB3-2187-D7B0D87C6180}"/>
              </a:ext>
            </a:extLst>
          </p:cNvPr>
          <p:cNvSpPr txBox="1"/>
          <p:nvPr/>
        </p:nvSpPr>
        <p:spPr>
          <a:xfrm>
            <a:off x="7703534" y="2429203"/>
            <a:ext cx="1721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HELPS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042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A4545-3355-3A6F-0CDC-E16A2DE3D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FC962C-FF28-B353-F92D-05762F80D4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0"/>
            <a:ext cx="62622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0E90A-3D4A-F652-C808-FD7E49B87E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3C9CCF-3B3B-B7AC-73FC-2759975337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1332139" y="1190207"/>
            <a:ext cx="6858000" cy="447756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D6FDE7-DCD8-0514-807E-F2F5C19E6474}"/>
              </a:ext>
            </a:extLst>
          </p:cNvPr>
          <p:cNvSpPr/>
          <p:nvPr/>
        </p:nvSpPr>
        <p:spPr>
          <a:xfrm>
            <a:off x="499171" y="569487"/>
            <a:ext cx="5747948" cy="1076433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8BF774-D4D0-2E1E-90D6-A85F732E71A6}"/>
              </a:ext>
            </a:extLst>
          </p:cNvPr>
          <p:cNvSpPr/>
          <p:nvPr/>
        </p:nvSpPr>
        <p:spPr>
          <a:xfrm>
            <a:off x="499170" y="2760670"/>
            <a:ext cx="5747949" cy="2910655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8F58F6-CEDD-B16B-92DC-CE220A43CF65}"/>
              </a:ext>
            </a:extLst>
          </p:cNvPr>
          <p:cNvSpPr/>
          <p:nvPr/>
        </p:nvSpPr>
        <p:spPr>
          <a:xfrm>
            <a:off x="514305" y="1691808"/>
            <a:ext cx="5747949" cy="854863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5D8573-1345-FCB0-73C9-ACB0BC33A8D8}"/>
              </a:ext>
            </a:extLst>
          </p:cNvPr>
          <p:cNvSpPr txBox="1"/>
          <p:nvPr/>
        </p:nvSpPr>
        <p:spPr>
          <a:xfrm>
            <a:off x="609599" y="518345"/>
            <a:ext cx="62622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rial Black" panose="020B0A04020102020204" pitchFamily="34" charset="0"/>
              </a:rPr>
              <a:t>Types of Contracts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FE552A-12A9-420F-0E29-BBCB0D71B012}"/>
              </a:ext>
            </a:extLst>
          </p:cNvPr>
          <p:cNvSpPr txBox="1">
            <a:spLocks/>
          </p:cNvSpPr>
          <p:nvPr/>
        </p:nvSpPr>
        <p:spPr>
          <a:xfrm>
            <a:off x="928272" y="3036019"/>
            <a:ext cx="4859476" cy="332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b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loan</a:t>
            </a: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a finance agreement that allows a business to acquire and own equipment.</a:t>
            </a:r>
          </a:p>
          <a:p>
            <a:pPr marL="0" indent="0">
              <a:lnSpc>
                <a:spcPts val="1200"/>
              </a:lnSpc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lease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allows a company to acquire and use equipment while conserving cash flow and lines of credit.</a:t>
            </a:r>
          </a:p>
        </p:txBody>
      </p:sp>
    </p:spTree>
    <p:extLst>
      <p:ext uri="{BB962C8B-B14F-4D97-AF65-F5344CB8AC3E}">
        <p14:creationId xmlns:p14="http://schemas.microsoft.com/office/powerpoint/2010/main" val="691075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uck on the road with windmills&#10;&#10;Description automatically generated">
            <a:extLst>
              <a:ext uri="{FF2B5EF4-FFF2-40B4-BE49-F238E27FC236}">
                <a16:creationId xmlns:a16="http://schemas.microsoft.com/office/drawing/2014/main" id="{DF4B040A-F554-9E7C-69AE-580A4365F0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780" y="1959333"/>
            <a:ext cx="4843848" cy="333514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25E06D-0630-1490-849C-7BECACC10D6D}"/>
              </a:ext>
            </a:extLst>
          </p:cNvPr>
          <p:cNvSpPr/>
          <p:nvPr/>
        </p:nvSpPr>
        <p:spPr>
          <a:xfrm>
            <a:off x="789561" y="796934"/>
            <a:ext cx="9157628" cy="786709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4A42A15-80A9-1F1C-6DAA-BB7E2B433D9F}"/>
              </a:ext>
            </a:extLst>
          </p:cNvPr>
          <p:cNvSpPr txBox="1">
            <a:spLocks/>
          </p:cNvSpPr>
          <p:nvPr/>
        </p:nvSpPr>
        <p:spPr>
          <a:xfrm>
            <a:off x="5972430" y="4891620"/>
            <a:ext cx="7104742" cy="1329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Transfer Ownership Risk to Lessor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Manage Obsolescence Risk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Reduce Cash Requirements During Li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 of Equipment</a:t>
            </a:r>
            <a:endParaRPr lang="en-US" sz="1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1998538-7438-CFDD-713A-1BD2611CF5FB}"/>
              </a:ext>
            </a:extLst>
          </p:cNvPr>
          <p:cNvSpPr txBox="1">
            <a:spLocks/>
          </p:cNvSpPr>
          <p:nvPr/>
        </p:nvSpPr>
        <p:spPr>
          <a:xfrm>
            <a:off x="5972430" y="4385256"/>
            <a:ext cx="3161184" cy="56884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Equipment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3C5268-07ED-E66D-44AC-9DC740904544}"/>
              </a:ext>
            </a:extLst>
          </p:cNvPr>
          <p:cNvSpPr/>
          <p:nvPr/>
        </p:nvSpPr>
        <p:spPr>
          <a:xfrm>
            <a:off x="5748913" y="2255300"/>
            <a:ext cx="5952936" cy="3805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E46DC73-61D3-740D-E82B-B743E53C1D69}"/>
              </a:ext>
            </a:extLst>
          </p:cNvPr>
          <p:cNvSpPr txBox="1">
            <a:spLocks/>
          </p:cNvSpPr>
          <p:nvPr/>
        </p:nvSpPr>
        <p:spPr>
          <a:xfrm>
            <a:off x="918899" y="942856"/>
            <a:ext cx="9448420" cy="118262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strike="noStrike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BENEFITS OF EQUIPMENT FINANCE</a:t>
            </a:r>
            <a:endParaRPr lang="en-US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C2EC5C3-77FA-47C5-38B0-635FDFB1D635}"/>
              </a:ext>
            </a:extLst>
          </p:cNvPr>
          <p:cNvSpPr txBox="1">
            <a:spLocks/>
          </p:cNvSpPr>
          <p:nvPr/>
        </p:nvSpPr>
        <p:spPr>
          <a:xfrm>
            <a:off x="5899712" y="3150449"/>
            <a:ext cx="7104742" cy="2525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Conserve Cash for Acquisitions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Payments to Seasonality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Sale/Lease Back to Generate Cash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Lowest Monthly Payment with Minimal Outlay</a:t>
            </a:r>
            <a:endParaRPr lang="en-US" sz="18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CE7B3EF-15CC-13E4-67DC-1BA4B8D630BB}"/>
              </a:ext>
            </a:extLst>
          </p:cNvPr>
          <p:cNvSpPr txBox="1">
            <a:spLocks/>
          </p:cNvSpPr>
          <p:nvPr/>
        </p:nvSpPr>
        <p:spPr>
          <a:xfrm>
            <a:off x="5899712" y="2661408"/>
            <a:ext cx="3161184" cy="56884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Cash Flow</a:t>
            </a:r>
          </a:p>
        </p:txBody>
      </p:sp>
    </p:spTree>
    <p:extLst>
      <p:ext uri="{BB962C8B-B14F-4D97-AF65-F5344CB8AC3E}">
        <p14:creationId xmlns:p14="http://schemas.microsoft.com/office/powerpoint/2010/main" val="2691230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B8506-5AA4-5D45-4286-831A59C8F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uck on the road with windmills&#10;&#10;Description automatically generated">
            <a:extLst>
              <a:ext uri="{FF2B5EF4-FFF2-40B4-BE49-F238E27FC236}">
                <a16:creationId xmlns:a16="http://schemas.microsoft.com/office/drawing/2014/main" id="{AA17CBDC-69F9-EF56-24DD-DAD95F8283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780" y="1959333"/>
            <a:ext cx="4843848" cy="333514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F14DC4-7EE1-15C3-D2D5-F8AC458BB629}"/>
              </a:ext>
            </a:extLst>
          </p:cNvPr>
          <p:cNvSpPr/>
          <p:nvPr/>
        </p:nvSpPr>
        <p:spPr>
          <a:xfrm>
            <a:off x="789561" y="796934"/>
            <a:ext cx="9157628" cy="786709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D06E8F-CF41-7F07-B28A-3CF1867DDFE8}"/>
              </a:ext>
            </a:extLst>
          </p:cNvPr>
          <p:cNvSpPr/>
          <p:nvPr/>
        </p:nvSpPr>
        <p:spPr>
          <a:xfrm>
            <a:off x="5748912" y="4199143"/>
            <a:ext cx="6311283" cy="20584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50A2771-FA29-1C53-614C-9D522E7EB72B}"/>
              </a:ext>
            </a:extLst>
          </p:cNvPr>
          <p:cNvSpPr txBox="1">
            <a:spLocks/>
          </p:cNvSpPr>
          <p:nvPr/>
        </p:nvSpPr>
        <p:spPr>
          <a:xfrm>
            <a:off x="5972430" y="4891620"/>
            <a:ext cx="7104742" cy="1329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Transfer Ownership Risk to Lessor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Manage Obsolescence Risk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Reduce Cash Requirements During Li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 of Equipment</a:t>
            </a:r>
            <a:endParaRPr lang="en-US" sz="18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AE1885-69C7-3327-740A-09E290542412}"/>
              </a:ext>
            </a:extLst>
          </p:cNvPr>
          <p:cNvSpPr txBox="1">
            <a:spLocks/>
          </p:cNvSpPr>
          <p:nvPr/>
        </p:nvSpPr>
        <p:spPr>
          <a:xfrm>
            <a:off x="5972430" y="4385256"/>
            <a:ext cx="3161184" cy="56884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Equipment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5917DB-01C3-17BD-6DCA-800C3FAEC034}"/>
              </a:ext>
            </a:extLst>
          </p:cNvPr>
          <p:cNvSpPr/>
          <p:nvPr/>
        </p:nvSpPr>
        <p:spPr>
          <a:xfrm>
            <a:off x="5748913" y="2255301"/>
            <a:ext cx="6311282" cy="18060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66875B6-A939-2C7A-8BF1-5864477EA9F2}"/>
              </a:ext>
            </a:extLst>
          </p:cNvPr>
          <p:cNvSpPr txBox="1">
            <a:spLocks/>
          </p:cNvSpPr>
          <p:nvPr/>
        </p:nvSpPr>
        <p:spPr>
          <a:xfrm>
            <a:off x="5972430" y="2800359"/>
            <a:ext cx="7104742" cy="1329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Alternative or Additional Source to Bank Financing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Comply with Key Ratios from Lenders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Measured for Performance by ROA/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ROE</a:t>
            </a:r>
            <a:endParaRPr lang="en-US" sz="18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6F5C42D-564F-F12F-4AA8-9D1BD2D6927F}"/>
              </a:ext>
            </a:extLst>
          </p:cNvPr>
          <p:cNvSpPr txBox="1">
            <a:spLocks/>
          </p:cNvSpPr>
          <p:nvPr/>
        </p:nvSpPr>
        <p:spPr>
          <a:xfrm>
            <a:off x="5972430" y="2345441"/>
            <a:ext cx="3161184" cy="56884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Balance Sheet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4C9E6E3-10B2-0D83-8BE7-15C1EE1421C5}"/>
              </a:ext>
            </a:extLst>
          </p:cNvPr>
          <p:cNvSpPr txBox="1">
            <a:spLocks/>
          </p:cNvSpPr>
          <p:nvPr/>
        </p:nvSpPr>
        <p:spPr>
          <a:xfrm>
            <a:off x="918899" y="942856"/>
            <a:ext cx="9448420" cy="118262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strike="noStrike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BENEFITS OF EQUIPMENT FINANCE</a:t>
            </a:r>
            <a:endParaRPr lang="en-US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184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39B58-84B2-34D4-9834-6CC26A285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ACDD20-A809-6484-2EDE-3C389B8104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356" y="10"/>
            <a:ext cx="9669642" cy="68579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DE10F8-E4F3-853D-8913-7CF31D769D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0"/>
            <a:ext cx="42799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F98721-F15C-4537-65DB-AA67B23616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3044417" y="1190207"/>
            <a:ext cx="6858000" cy="447756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86A763-773D-D5E8-63BF-B5385DB0C90E}"/>
              </a:ext>
            </a:extLst>
          </p:cNvPr>
          <p:cNvSpPr/>
          <p:nvPr/>
        </p:nvSpPr>
        <p:spPr>
          <a:xfrm>
            <a:off x="460431" y="562681"/>
            <a:ext cx="5195656" cy="586951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8D34227-D233-503F-EA5F-0C2B4043B3A9}"/>
              </a:ext>
            </a:extLst>
          </p:cNvPr>
          <p:cNvSpPr txBox="1">
            <a:spLocks/>
          </p:cNvSpPr>
          <p:nvPr/>
        </p:nvSpPr>
        <p:spPr>
          <a:xfrm>
            <a:off x="460431" y="1848726"/>
            <a:ext cx="9479411" cy="4076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203864"/>
                </a:solidFill>
                <a:effectLst/>
                <a:latin typeface="Arial Black" panose="020B0A04020102020204" pitchFamily="34" charset="0"/>
              </a:rPr>
              <a:t>Transportation </a:t>
            </a:r>
            <a:r>
              <a:rPr lang="en-US" sz="1800" dirty="0">
                <a:solidFill>
                  <a:srgbClr val="203864"/>
                </a:solidFill>
                <a:latin typeface="Arial Black" panose="020B0A04020102020204" pitchFamily="34" charset="0"/>
              </a:rPr>
              <a:t>E</a:t>
            </a:r>
            <a:r>
              <a:rPr lang="en-US" sz="1800" dirty="0">
                <a:solidFill>
                  <a:srgbClr val="203864"/>
                </a:solidFill>
                <a:effectLst/>
                <a:latin typeface="Arial Black" panose="020B0A04020102020204" pitchFamily="34" charset="0"/>
              </a:rPr>
              <a:t>quipment </a:t>
            </a:r>
          </a:p>
          <a:p>
            <a:r>
              <a:rPr lang="en-US" sz="1800" dirty="0">
                <a:solidFill>
                  <a:srgbClr val="203864"/>
                </a:solidFill>
                <a:latin typeface="Arial Black" panose="020B0A04020102020204" pitchFamily="34" charset="0"/>
              </a:rPr>
              <a:t>Construction Equipment</a:t>
            </a:r>
          </a:p>
          <a:p>
            <a:r>
              <a:rPr lang="en-US" sz="1800" dirty="0">
                <a:solidFill>
                  <a:srgbClr val="203864"/>
                </a:solidFill>
                <a:latin typeface="Arial Black" panose="020B0A04020102020204" pitchFamily="34" charset="0"/>
              </a:rPr>
              <a:t>Manufacturing and Mining Machinery</a:t>
            </a:r>
          </a:p>
          <a:p>
            <a:r>
              <a:rPr lang="en-US" sz="1800" dirty="0">
                <a:solidFill>
                  <a:srgbClr val="203864"/>
                </a:solidFill>
                <a:latin typeface="Arial Black" panose="020B0A04020102020204" pitchFamily="34" charset="0"/>
              </a:rPr>
              <a:t>Medical Equipment</a:t>
            </a:r>
          </a:p>
          <a:p>
            <a:r>
              <a:rPr lang="en-US" sz="1800" dirty="0">
                <a:solidFill>
                  <a:srgbClr val="203864"/>
                </a:solidFill>
                <a:latin typeface="Arial Black" panose="020B0A04020102020204" pitchFamily="34" charset="0"/>
              </a:rPr>
              <a:t>Aircrafts</a:t>
            </a:r>
          </a:p>
          <a:p>
            <a:r>
              <a:rPr lang="en-US" sz="1800" dirty="0">
                <a:solidFill>
                  <a:srgbClr val="203864"/>
                </a:solidFill>
                <a:latin typeface="Arial Black" panose="020B0A04020102020204" pitchFamily="34" charset="0"/>
              </a:rPr>
              <a:t>Rail Cars</a:t>
            </a:r>
          </a:p>
          <a:p>
            <a:r>
              <a:rPr lang="en-US" sz="1800" dirty="0">
                <a:solidFill>
                  <a:srgbClr val="203864"/>
                </a:solidFill>
                <a:latin typeface="Arial Black" panose="020B0A04020102020204" pitchFamily="34" charset="0"/>
              </a:rPr>
              <a:t>Ships &amp; Shipping Containers</a:t>
            </a:r>
          </a:p>
          <a:p>
            <a:r>
              <a:rPr lang="en-US" sz="1800" dirty="0">
                <a:solidFill>
                  <a:srgbClr val="203864"/>
                </a:solidFill>
                <a:latin typeface="Arial Black" panose="020B0A04020102020204" pitchFamily="34" charset="0"/>
              </a:rPr>
              <a:t>Agricultural Equipment</a:t>
            </a:r>
          </a:p>
          <a:p>
            <a:r>
              <a:rPr lang="en-US" sz="1800" dirty="0">
                <a:solidFill>
                  <a:srgbClr val="203864"/>
                </a:solidFill>
                <a:latin typeface="Arial Black" panose="020B0A04020102020204" pitchFamily="34" charset="0"/>
              </a:rPr>
              <a:t>Office Equipment</a:t>
            </a:r>
          </a:p>
          <a:p>
            <a:r>
              <a:rPr lang="en-US" sz="1800" dirty="0">
                <a:solidFill>
                  <a:srgbClr val="203864"/>
                </a:solidFill>
                <a:latin typeface="Arial Black" panose="020B0A04020102020204" pitchFamily="34" charset="0"/>
              </a:rPr>
              <a:t>Technology Equipment</a:t>
            </a:r>
          </a:p>
          <a:p>
            <a:r>
              <a:rPr lang="en-US" sz="1800" dirty="0">
                <a:solidFill>
                  <a:srgbClr val="203864"/>
                </a:solidFill>
                <a:latin typeface="Arial Black" panose="020B0A04020102020204" pitchFamily="34" charset="0"/>
              </a:rPr>
              <a:t>Restaurant &amp; Hospitality Equipment</a:t>
            </a:r>
            <a:endParaRPr lang="en-US" sz="1800" dirty="0">
              <a:solidFill>
                <a:srgbClr val="008DA8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584E64-0173-5BDC-C1E5-43256E0D57E1}"/>
              </a:ext>
            </a:extLst>
          </p:cNvPr>
          <p:cNvSpPr/>
          <p:nvPr/>
        </p:nvSpPr>
        <p:spPr>
          <a:xfrm>
            <a:off x="460431" y="1199985"/>
            <a:ext cx="5195656" cy="477989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A93C67-2487-782E-F7FB-7E3858975824}"/>
              </a:ext>
            </a:extLst>
          </p:cNvPr>
          <p:cNvSpPr txBox="1"/>
          <p:nvPr/>
        </p:nvSpPr>
        <p:spPr>
          <a:xfrm>
            <a:off x="597133" y="562682"/>
            <a:ext cx="5266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WHAT EQUIPMENT </a:t>
            </a:r>
            <a:b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GETS FINANCED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18EF0B-DFA8-AF22-F606-12EE38A092B1}"/>
              </a:ext>
            </a:extLst>
          </p:cNvPr>
          <p:cNvSpPr/>
          <p:nvPr/>
        </p:nvSpPr>
        <p:spPr>
          <a:xfrm>
            <a:off x="4552527" y="6015302"/>
            <a:ext cx="3573377" cy="457410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BD7E9F-B17F-4CBA-F087-55CCBDD778EA}"/>
              </a:ext>
            </a:extLst>
          </p:cNvPr>
          <p:cNvSpPr txBox="1"/>
          <p:nvPr/>
        </p:nvSpPr>
        <p:spPr>
          <a:xfrm>
            <a:off x="4593024" y="6011046"/>
            <a:ext cx="4300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AND MUCH MORE…</a:t>
            </a:r>
          </a:p>
        </p:txBody>
      </p:sp>
    </p:spTree>
    <p:extLst>
      <p:ext uri="{BB962C8B-B14F-4D97-AF65-F5344CB8AC3E}">
        <p14:creationId xmlns:p14="http://schemas.microsoft.com/office/powerpoint/2010/main" val="2942115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A49FA4B1DF4B4FB3157A1EF559E18F" ma:contentTypeVersion="22" ma:contentTypeDescription="Create a new document." ma:contentTypeScope="" ma:versionID="a477622157614f6b102d635d7a94457d">
  <xsd:schema xmlns:xsd="http://www.w3.org/2001/XMLSchema" xmlns:xs="http://www.w3.org/2001/XMLSchema" xmlns:p="http://schemas.microsoft.com/office/2006/metadata/properties" xmlns:ns2="c75074cb-a24d-42d9-b253-f37c4aba73e7" xmlns:ns3="d3ab7be1-5101-443e-92f4-2d0f12ad1c07" targetNamespace="http://schemas.microsoft.com/office/2006/metadata/properties" ma:root="true" ma:fieldsID="189244879651853ee77bac25fa322f62" ns2:_="" ns3:_="">
    <xsd:import namespace="c75074cb-a24d-42d9-b253-f37c4aba73e7"/>
    <xsd:import namespace="d3ab7be1-5101-443e-92f4-2d0f12ad1c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074cb-a24d-42d9-b253-f37c4aba73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883c28c9-2f5a-4ed6-adf4-3efad33463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ab7be1-5101-443e-92f4-2d0f12ad1c0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5df7ab3-0134-4c28-98d6-4c98b8efbc83}" ma:internalName="TaxCatchAll" ma:showField="CatchAllData" ma:web="d3ab7be1-5101-443e-92f4-2d0f12ad1c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75074cb-a24d-42d9-b253-f37c4aba73e7">
      <Terms xmlns="http://schemas.microsoft.com/office/infopath/2007/PartnerControls"/>
    </lcf76f155ced4ddcb4097134ff3c332f>
    <TaxCatchAll xmlns="d3ab7be1-5101-443e-92f4-2d0f12ad1c0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D7BDE8-611E-4D09-9217-3248889EAD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5074cb-a24d-42d9-b253-f37c4aba73e7"/>
    <ds:schemaRef ds:uri="d3ab7be1-5101-443e-92f4-2d0f12ad1c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213C1D-2259-406C-9396-AD4489C64B94}">
  <ds:schemaRefs>
    <ds:schemaRef ds:uri="http://schemas.microsoft.com/office/2006/metadata/properties"/>
    <ds:schemaRef ds:uri="http://schemas.microsoft.com/office/infopath/2007/PartnerControls"/>
    <ds:schemaRef ds:uri="c75074cb-a24d-42d9-b253-f37c4aba73e7"/>
    <ds:schemaRef ds:uri="d3ab7be1-5101-443e-92f4-2d0f12ad1c07"/>
  </ds:schemaRefs>
</ds:datastoreItem>
</file>

<file path=customXml/itemProps3.xml><?xml version="1.0" encoding="utf-8"?>
<ds:datastoreItem xmlns:ds="http://schemas.openxmlformats.org/officeDocument/2006/customXml" ds:itemID="{29197A40-1545-4301-9596-10A5AF8838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686</Words>
  <Application>Microsoft Office PowerPoint</Application>
  <PresentationFormat>Widescreen</PresentationFormat>
  <Paragraphs>142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Aptos</vt:lpstr>
      <vt:lpstr>Aptos Display</vt:lpstr>
      <vt:lpstr>Arial</vt:lpstr>
      <vt:lpstr>Arial Black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Stephens</dc:creator>
  <cp:lastModifiedBy>Stephanie Fisher</cp:lastModifiedBy>
  <cp:revision>8</cp:revision>
  <dcterms:created xsi:type="dcterms:W3CDTF">2025-01-24T19:55:45Z</dcterms:created>
  <dcterms:modified xsi:type="dcterms:W3CDTF">2025-01-27T16:01:17Z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0x010100CCA49FA4B1DF4B4FB3157A1EF559E18F</vt:lpwstr>
  </property>
  <property fmtid="{D5CDD505-2E9C-101B-9397-08002B2CF9AE}" pid="3" name="MediaServiceImageTags">
    <vt:lpwstr/>
  </property>
</Properties>
</file>